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9.xml" ContentType="application/vnd.openxmlformats-officedocument.drawingml.chart+xml"/>
  <Override PartName="/ppt/notesSlides/notesSlide10.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8.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1"/>
    <p:sldMasterId id="2147483971" r:id="rId2"/>
  </p:sldMasterIdLst>
  <p:notesMasterIdLst>
    <p:notesMasterId r:id="rId58"/>
  </p:notesMasterIdLst>
  <p:handoutMasterIdLst>
    <p:handoutMasterId r:id="rId59"/>
  </p:handoutMasterIdLst>
  <p:sldIdLst>
    <p:sldId id="256" r:id="rId3"/>
    <p:sldId id="259" r:id="rId4"/>
    <p:sldId id="394" r:id="rId5"/>
    <p:sldId id="324" r:id="rId6"/>
    <p:sldId id="402" r:id="rId7"/>
    <p:sldId id="389" r:id="rId8"/>
    <p:sldId id="347" r:id="rId9"/>
    <p:sldId id="354" r:id="rId10"/>
    <p:sldId id="352" r:id="rId11"/>
    <p:sldId id="329" r:id="rId12"/>
    <p:sldId id="295" r:id="rId13"/>
    <p:sldId id="362" r:id="rId14"/>
    <p:sldId id="351" r:id="rId15"/>
    <p:sldId id="297" r:id="rId16"/>
    <p:sldId id="391" r:id="rId17"/>
    <p:sldId id="392" r:id="rId18"/>
    <p:sldId id="390" r:id="rId19"/>
    <p:sldId id="378" r:id="rId20"/>
    <p:sldId id="379" r:id="rId21"/>
    <p:sldId id="308" r:id="rId22"/>
    <p:sldId id="356" r:id="rId23"/>
    <p:sldId id="358" r:id="rId24"/>
    <p:sldId id="360" r:id="rId25"/>
    <p:sldId id="299" r:id="rId26"/>
    <p:sldId id="313" r:id="rId27"/>
    <p:sldId id="403" r:id="rId28"/>
    <p:sldId id="406" r:id="rId29"/>
    <p:sldId id="344" r:id="rId30"/>
    <p:sldId id="339" r:id="rId31"/>
    <p:sldId id="336" r:id="rId32"/>
    <p:sldId id="348" r:id="rId33"/>
    <p:sldId id="349" r:id="rId34"/>
    <p:sldId id="404" r:id="rId35"/>
    <p:sldId id="301" r:id="rId36"/>
    <p:sldId id="307" r:id="rId37"/>
    <p:sldId id="367" r:id="rId38"/>
    <p:sldId id="332" r:id="rId39"/>
    <p:sldId id="368" r:id="rId40"/>
    <p:sldId id="303" r:id="rId41"/>
    <p:sldId id="369" r:id="rId42"/>
    <p:sldId id="383" r:id="rId43"/>
    <p:sldId id="405" r:id="rId44"/>
    <p:sldId id="384" r:id="rId45"/>
    <p:sldId id="407" r:id="rId46"/>
    <p:sldId id="300" r:id="rId47"/>
    <p:sldId id="375" r:id="rId48"/>
    <p:sldId id="353" r:id="rId49"/>
    <p:sldId id="376" r:id="rId50"/>
    <p:sldId id="302" r:id="rId51"/>
    <p:sldId id="315" r:id="rId52"/>
    <p:sldId id="317" r:id="rId53"/>
    <p:sldId id="318" r:id="rId54"/>
    <p:sldId id="346" r:id="rId55"/>
    <p:sldId id="400" r:id="rId56"/>
    <p:sldId id="316"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643057-258C-4544-98F3-0CB8A3E7774A}">
          <p14:sldIdLst>
            <p14:sldId id="256"/>
            <p14:sldId id="259"/>
            <p14:sldId id="394"/>
            <p14:sldId id="324"/>
            <p14:sldId id="402"/>
            <p14:sldId id="389"/>
            <p14:sldId id="347"/>
            <p14:sldId id="354"/>
            <p14:sldId id="352"/>
            <p14:sldId id="329"/>
          </p14:sldIdLst>
        </p14:section>
        <p14:section name="Untitled Section" id="{3C717894-962D-4F71-B92C-EA3C1F5EAA01}">
          <p14:sldIdLst>
            <p14:sldId id="295"/>
            <p14:sldId id="362"/>
            <p14:sldId id="351"/>
            <p14:sldId id="297"/>
            <p14:sldId id="391"/>
            <p14:sldId id="392"/>
            <p14:sldId id="390"/>
            <p14:sldId id="378"/>
            <p14:sldId id="379"/>
            <p14:sldId id="308"/>
            <p14:sldId id="356"/>
            <p14:sldId id="358"/>
            <p14:sldId id="360"/>
            <p14:sldId id="299"/>
            <p14:sldId id="313"/>
            <p14:sldId id="403"/>
            <p14:sldId id="406"/>
            <p14:sldId id="344"/>
            <p14:sldId id="339"/>
            <p14:sldId id="336"/>
            <p14:sldId id="348"/>
            <p14:sldId id="349"/>
            <p14:sldId id="404"/>
            <p14:sldId id="301"/>
            <p14:sldId id="307"/>
            <p14:sldId id="367"/>
            <p14:sldId id="332"/>
            <p14:sldId id="368"/>
            <p14:sldId id="303"/>
            <p14:sldId id="369"/>
            <p14:sldId id="383"/>
            <p14:sldId id="405"/>
            <p14:sldId id="384"/>
            <p14:sldId id="407"/>
            <p14:sldId id="300"/>
            <p14:sldId id="375"/>
            <p14:sldId id="353"/>
            <p14:sldId id="376"/>
            <p14:sldId id="302"/>
            <p14:sldId id="315"/>
            <p14:sldId id="317"/>
            <p14:sldId id="318"/>
            <p14:sldId id="346"/>
            <p14:sldId id="400"/>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za, Luis" initials="GL" lastIdx="1" clrIdx="0">
    <p:extLst>
      <p:ext uri="{19B8F6BF-5375-455C-9EA6-DF929625EA0E}">
        <p15:presenceInfo xmlns:p15="http://schemas.microsoft.com/office/powerpoint/2012/main" userId="S-1-5-21-1032349702-1859196215-111032338-2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a:srgbClr val="7F7F7F"/>
    <a:srgbClr val="F5DDD2"/>
    <a:srgbClr val="FAEDE7"/>
    <a:srgbClr val="E48312"/>
    <a:srgbClr val="EDFD21"/>
    <a:srgbClr val="0000FF"/>
    <a:srgbClr val="00FF00"/>
    <a:srgbClr val="336600"/>
    <a:srgbClr val="78C2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1871" autoAdjust="0"/>
  </p:normalViewPr>
  <p:slideViewPr>
    <p:cSldViewPr>
      <p:cViewPr varScale="1">
        <p:scale>
          <a:sx n="111" d="100"/>
          <a:sy n="111" d="100"/>
        </p:scale>
        <p:origin x="53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949229831119588E-2"/>
          <c:y val="5.683106575963718E-2"/>
          <c:w val="0.78053620191415463"/>
          <c:h val="0.89200680272108845"/>
        </c:manualLayout>
      </c:layout>
      <c:pie3DChart>
        <c:varyColors val="1"/>
        <c:ser>
          <c:idx val="2"/>
          <c:order val="0"/>
          <c:tx>
            <c:strRef>
              <c:f>'GF CHARTS'!$D$197</c:f>
              <c:strCache>
                <c:ptCount val="1"/>
                <c:pt idx="0">
                  <c:v>2024-25 Budget</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D27C-4046-A540-C3999A00937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D27C-4046-A540-C3999A00937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D27C-4046-A540-C3999A00937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D27C-4046-A540-C3999A00937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D27C-4046-A540-C3999A00937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D27C-4046-A540-C3999A00937D}"/>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D-D27C-4046-A540-C3999A00937D}"/>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extLst>
              <c:ext xmlns:c16="http://schemas.microsoft.com/office/drawing/2014/chart" uri="{C3380CC4-5D6E-409C-BE32-E72D297353CC}">
                <c16:uniqueId val="{0000000E-6FAD-4323-BCC2-97FF88575590}"/>
              </c:ext>
            </c:extLst>
          </c:dPt>
          <c:dLbls>
            <c:dLbl>
              <c:idx val="0"/>
              <c:layout>
                <c:manualLayout>
                  <c:x val="-2.7975711500012341E-2"/>
                  <c:y val="-8.964204309987566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27C-4046-A540-C3999A00937D}"/>
                </c:ext>
              </c:extLst>
            </c:dLbl>
            <c:dLbl>
              <c:idx val="1"/>
              <c:layout>
                <c:manualLayout>
                  <c:x val="6.0025917606694144E-2"/>
                  <c:y val="1.818995487406179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7C-4046-A540-C3999A00937D}"/>
                </c:ext>
              </c:extLst>
            </c:dLbl>
            <c:dLbl>
              <c:idx val="2"/>
              <c:layout>
                <c:manualLayout>
                  <c:x val="-2.9442977151367049E-2"/>
                  <c:y val="-0.1121822765575355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7C-4046-A540-C3999A00937D}"/>
                </c:ext>
              </c:extLst>
            </c:dLbl>
            <c:dLbl>
              <c:idx val="3"/>
              <c:layout>
                <c:manualLayout>
                  <c:x val="-1.7876401813409687E-2"/>
                  <c:y val="-6.673161390540467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7C-4046-A540-C3999A00937D}"/>
                </c:ext>
              </c:extLst>
            </c:dLbl>
            <c:dLbl>
              <c:idx val="4"/>
              <c:layout>
                <c:manualLayout>
                  <c:x val="-5.2179958696385526E-3"/>
                  <c:y val="-8.158786895059169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27C-4046-A540-C3999A00937D}"/>
                </c:ext>
              </c:extLst>
            </c:dLbl>
            <c:dLbl>
              <c:idx val="5"/>
              <c:layout>
                <c:manualLayout>
                  <c:x val="-5.1630340878236619E-3"/>
                  <c:y val="-6.478565179352581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27C-4046-A540-C3999A00937D}"/>
                </c:ext>
              </c:extLst>
            </c:dLbl>
            <c:dLbl>
              <c:idx val="6"/>
              <c:layout>
                <c:manualLayout>
                  <c:x val="3.9030270119056435E-3"/>
                  <c:y val="-2.450816180872127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27C-4046-A540-C3999A00937D}"/>
                </c:ext>
              </c:extLst>
            </c:dLbl>
            <c:dLbl>
              <c:idx val="7"/>
              <c:layout>
                <c:manualLayout>
                  <c:x val="2.0693350831146106E-2"/>
                  <c:y val="-4.101808702483618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6FAD-4323-BCC2-97FF885755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'GF CHARTS'!$A$199:$B$205</c:f>
              <c:strCache>
                <c:ptCount val="7"/>
                <c:pt idx="0">
                  <c:v>Property Taxes</c:v>
                </c:pt>
                <c:pt idx="1">
                  <c:v>Sales Taxes</c:v>
                </c:pt>
                <c:pt idx="2">
                  <c:v>Franchise Taxes</c:v>
                </c:pt>
                <c:pt idx="3">
                  <c:v>Licenses/ Permits</c:v>
                </c:pt>
                <c:pt idx="4">
                  <c:v>Fees/Fines</c:v>
                </c:pt>
                <c:pt idx="5">
                  <c:v>Transfers</c:v>
                </c:pt>
                <c:pt idx="6">
                  <c:v>Other Revenue</c:v>
                </c:pt>
              </c:strCache>
            </c:strRef>
          </c:cat>
          <c:val>
            <c:numRef>
              <c:f>'GF CHARTS'!$D$199:$D$205</c:f>
              <c:numCache>
                <c:formatCode>_(* #,##0_);_(* \(#,##0\);_(* "-"??_);_(@_)</c:formatCode>
                <c:ptCount val="7"/>
                <c:pt idx="0" formatCode="&quot;$&quot;#,##0_);\(&quot;$&quot;#,##0\)">
                  <c:v>8908050</c:v>
                </c:pt>
                <c:pt idx="1">
                  <c:v>21250000</c:v>
                </c:pt>
                <c:pt idx="2">
                  <c:v>2300075</c:v>
                </c:pt>
                <c:pt idx="3">
                  <c:v>1251100</c:v>
                </c:pt>
                <c:pt idx="4">
                  <c:v>2639156</c:v>
                </c:pt>
                <c:pt idx="5">
                  <c:v>3942590</c:v>
                </c:pt>
                <c:pt idx="6">
                  <c:v>1931750</c:v>
                </c:pt>
              </c:numCache>
            </c:numRef>
          </c:val>
          <c:extLst>
            <c:ext xmlns:c16="http://schemas.microsoft.com/office/drawing/2014/chart" uri="{C3380CC4-5D6E-409C-BE32-E72D297353CC}">
              <c16:uniqueId val="{0000000E-D27C-4046-A540-C3999A00937D}"/>
            </c:ext>
          </c:extLst>
        </c:ser>
        <c:dLbls>
          <c:showLegendKey val="0"/>
          <c:showVal val="0"/>
          <c:showCatName val="0"/>
          <c:showSerName val="0"/>
          <c:showPercent val="1"/>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2"/>
          <c:order val="0"/>
          <c:tx>
            <c:strRef>
              <c:f>'W&amp;WW CHARTS'!$D$238</c:f>
              <c:strCache>
                <c:ptCount val="1"/>
                <c:pt idx="0">
                  <c:v>2024-25 Budget</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c:ext xmlns:c16="http://schemas.microsoft.com/office/drawing/2014/chart" uri="{C3380CC4-5D6E-409C-BE32-E72D297353CC}">
                <c16:uniqueId val="{00000001-C066-4D96-A797-25337E22346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C066-4D96-A797-25337E22346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c:ext xmlns:c16="http://schemas.microsoft.com/office/drawing/2014/chart" uri="{C3380CC4-5D6E-409C-BE32-E72D297353CC}">
                <c16:uniqueId val="{00000005-C066-4D96-A797-25337E22346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extLst>
              <c:ext xmlns:c16="http://schemas.microsoft.com/office/drawing/2014/chart" uri="{C3380CC4-5D6E-409C-BE32-E72D297353CC}">
                <c16:uniqueId val="{00000007-C066-4D96-A797-25337E22346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extLst>
              <c:ext xmlns:c16="http://schemas.microsoft.com/office/drawing/2014/chart" uri="{C3380CC4-5D6E-409C-BE32-E72D297353CC}">
                <c16:uniqueId val="{00000009-C066-4D96-A797-25337E22346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extLst>
              <c:ext xmlns:c16="http://schemas.microsoft.com/office/drawing/2014/chart" uri="{C3380CC4-5D6E-409C-BE32-E72D297353CC}">
                <c16:uniqueId val="{0000000B-C066-4D96-A797-25337E223464}"/>
              </c:ext>
            </c:extLst>
          </c:dPt>
          <c:dLbls>
            <c:dLbl>
              <c:idx val="0"/>
              <c:layout>
                <c:manualLayout>
                  <c:x val="-6.0921565629539084E-2"/>
                  <c:y val="-6.29842067155398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66-4D96-A797-25337E223464}"/>
                </c:ext>
              </c:extLst>
            </c:dLbl>
            <c:dLbl>
              <c:idx val="1"/>
              <c:layout>
                <c:manualLayout>
                  <c:x val="-3.7649963050735161E-2"/>
                  <c:y val="-8.20314055570639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66-4D96-A797-25337E223464}"/>
                </c:ext>
              </c:extLst>
            </c:dLbl>
            <c:dLbl>
              <c:idx val="2"/>
              <c:layout>
                <c:manualLayout>
                  <c:x val="4.2920775679739065E-2"/>
                  <c:y val="7.784188614354240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66-4D96-A797-25337E223464}"/>
                </c:ext>
              </c:extLst>
            </c:dLbl>
            <c:dLbl>
              <c:idx val="3"/>
              <c:layout>
                <c:manualLayout>
                  <c:x val="0.16280808042198608"/>
                  <c:y val="-6.3050954837541862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66-4D96-A797-25337E223464}"/>
                </c:ext>
              </c:extLst>
            </c:dLbl>
            <c:dLbl>
              <c:idx val="4"/>
              <c:layout>
                <c:manualLayout>
                  <c:x val="-0.2462486303289759"/>
                  <c:y val="8.7811114127976445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66-4D96-A797-25337E223464}"/>
                </c:ext>
              </c:extLst>
            </c:dLbl>
            <c:dLbl>
              <c:idx val="5"/>
              <c:layout>
                <c:manualLayout>
                  <c:x val="1.0966796626149881E-2"/>
                  <c:y val="-0.222025975201375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066-4D96-A797-25337E2234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'W&amp;WW CHARTS'!$A$240:$B$245</c:f>
              <c:strCache>
                <c:ptCount val="6"/>
                <c:pt idx="0">
                  <c:v>Admin/Cust Service</c:v>
                </c:pt>
                <c:pt idx="1">
                  <c:v>Water</c:v>
                </c:pt>
                <c:pt idx="2">
                  <c:v>Wastewater</c:v>
                </c:pt>
                <c:pt idx="3">
                  <c:v>Reclaimed Water</c:v>
                </c:pt>
                <c:pt idx="4">
                  <c:v>Non-Departmental</c:v>
                </c:pt>
                <c:pt idx="5">
                  <c:v>Transfers</c:v>
                </c:pt>
              </c:strCache>
            </c:strRef>
          </c:cat>
          <c:val>
            <c:numRef>
              <c:f>'W&amp;WW CHARTS'!$D$240:$D$245</c:f>
              <c:numCache>
                <c:formatCode>_(* #,##0_);_(* \(#,##0\);_(* "-"??_);_(@_)</c:formatCode>
                <c:ptCount val="6"/>
                <c:pt idx="0" formatCode="&quot;$&quot;#,##0_);\(&quot;$&quot;#,##0\)">
                  <c:v>1783292</c:v>
                </c:pt>
                <c:pt idx="1">
                  <c:v>3325876</c:v>
                </c:pt>
                <c:pt idx="2">
                  <c:v>3748742</c:v>
                </c:pt>
                <c:pt idx="3">
                  <c:v>85150</c:v>
                </c:pt>
                <c:pt idx="4">
                  <c:v>341186</c:v>
                </c:pt>
                <c:pt idx="5">
                  <c:v>8408254</c:v>
                </c:pt>
              </c:numCache>
            </c:numRef>
          </c:val>
          <c:extLst>
            <c:ext xmlns:c16="http://schemas.microsoft.com/office/drawing/2014/chart" uri="{C3380CC4-5D6E-409C-BE32-E72D297353CC}">
              <c16:uniqueId val="{0000000C-C066-4D96-A797-25337E223464}"/>
            </c:ext>
          </c:extLst>
        </c:ser>
        <c:dLbls>
          <c:showLegendKey val="0"/>
          <c:showVal val="1"/>
          <c:showCatName val="1"/>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49250765302969"/>
          <c:y val="4.4699400782449369E-2"/>
          <c:w val="0.77140427773115994"/>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CHARTS'!$A$224:$A$228</c:f>
              <c:strCache>
                <c:ptCount val="5"/>
                <c:pt idx="0">
                  <c:v>Personnel and Benefits</c:v>
                </c:pt>
                <c:pt idx="1">
                  <c:v>Supplies</c:v>
                </c:pt>
                <c:pt idx="2">
                  <c:v>Maintenance and Services</c:v>
                </c:pt>
                <c:pt idx="3">
                  <c:v>Debt and Other Expenses</c:v>
                </c:pt>
                <c:pt idx="4">
                  <c:v>Transfers to Other Funds</c:v>
                </c:pt>
              </c:strCache>
            </c:strRef>
          </c:cat>
          <c:val>
            <c:numRef>
              <c:f>'GF CHARTS'!$C$224:$C$228</c:f>
              <c:numCache>
                <c:formatCode>_(* #,##0_);_(* \(#,##0\);_(* "-"??_);_(@_)</c:formatCode>
                <c:ptCount val="5"/>
                <c:pt idx="0" formatCode="&quot;$&quot;#,##0_);\(&quot;$&quot;#,##0\)">
                  <c:v>3264254</c:v>
                </c:pt>
                <c:pt idx="1">
                  <c:v>1962475</c:v>
                </c:pt>
                <c:pt idx="2">
                  <c:v>3609228</c:v>
                </c:pt>
                <c:pt idx="3">
                  <c:v>56850</c:v>
                </c:pt>
                <c:pt idx="4">
                  <c:v>8753758</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CHARTS'!$A$224:$A$228</c:f>
              <c:strCache>
                <c:ptCount val="5"/>
                <c:pt idx="0">
                  <c:v>Personnel and Benefits</c:v>
                </c:pt>
                <c:pt idx="1">
                  <c:v>Supplies</c:v>
                </c:pt>
                <c:pt idx="2">
                  <c:v>Maintenance and Services</c:v>
                </c:pt>
                <c:pt idx="3">
                  <c:v>Debt and Other Expenses</c:v>
                </c:pt>
                <c:pt idx="4">
                  <c:v>Transfers to Other Funds</c:v>
                </c:pt>
              </c:strCache>
            </c:strRef>
          </c:cat>
          <c:val>
            <c:numRef>
              <c:f>'GF CHARTS'!$D$224:$D$228</c:f>
              <c:numCache>
                <c:formatCode>_(* #,##0_);_(* \(#,##0\);_(* "-"??_);_(@_)</c:formatCode>
                <c:ptCount val="5"/>
                <c:pt idx="0" formatCode="&quot;$&quot;#,##0_);\(&quot;$&quot;#,##0\)">
                  <c:v>3785423</c:v>
                </c:pt>
                <c:pt idx="1">
                  <c:v>2190675</c:v>
                </c:pt>
                <c:pt idx="2">
                  <c:v>3251298</c:v>
                </c:pt>
                <c:pt idx="3">
                  <c:v>56850</c:v>
                </c:pt>
                <c:pt idx="4">
                  <c:v>8408054</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0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49250765302969"/>
          <c:y val="4.4699400782449369E-2"/>
          <c:w val="0.77140427773115994"/>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CHARTS'!$A$226:$A$228</c:f>
              <c:strCache>
                <c:ptCount val="3"/>
                <c:pt idx="0">
                  <c:v>Solid Waste Fees</c:v>
                </c:pt>
                <c:pt idx="1">
                  <c:v>Garbage Collection</c:v>
                </c:pt>
                <c:pt idx="2">
                  <c:v>Transfer to General Fund</c:v>
                </c:pt>
              </c:strCache>
            </c:strRef>
          </c:cat>
          <c:val>
            <c:numRef>
              <c:f>'GF CHARTS'!$C$226:$C$228</c:f>
              <c:numCache>
                <c:formatCode>_(* #,##0_);_(* \(#,##0\);_(* "-"??_);_(@_)</c:formatCode>
                <c:ptCount val="3"/>
                <c:pt idx="0">
                  <c:v>5500000</c:v>
                </c:pt>
                <c:pt idx="1">
                  <c:v>4600000</c:v>
                </c:pt>
                <c:pt idx="2">
                  <c:v>900000</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CHARTS'!$A$226:$A$228</c:f>
              <c:strCache>
                <c:ptCount val="3"/>
                <c:pt idx="0">
                  <c:v>Solid Waste Fees</c:v>
                </c:pt>
                <c:pt idx="1">
                  <c:v>Garbage Collection</c:v>
                </c:pt>
                <c:pt idx="2">
                  <c:v>Transfer to General Fund</c:v>
                </c:pt>
              </c:strCache>
            </c:strRef>
          </c:cat>
          <c:val>
            <c:numRef>
              <c:f>'GF CHARTS'!$D$226:$D$228</c:f>
              <c:numCache>
                <c:formatCode>_(* #,##0_);_(* \(#,##0\);_(* "-"??_);_(@_)</c:formatCode>
                <c:ptCount val="3"/>
                <c:pt idx="0">
                  <c:v>5750000</c:v>
                </c:pt>
                <c:pt idx="1">
                  <c:v>4850000</c:v>
                </c:pt>
                <c:pt idx="2">
                  <c:v>925000</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0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2351268591426"/>
          <c:y val="5.3739865640844577E-2"/>
          <c:w val="0.80776487314085754"/>
          <c:h val="0.72460739146198627"/>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CHARTS'!$A$224:$A$230</c:f>
              <c:strCache>
                <c:ptCount val="7"/>
                <c:pt idx="0">
                  <c:v>Civic Center Rentals</c:v>
                </c:pt>
                <c:pt idx="1">
                  <c:v>Transfer from General Fund</c:v>
                </c:pt>
                <c:pt idx="2">
                  <c:v>Transfer from Hotel/Motel</c:v>
                </c:pt>
                <c:pt idx="3">
                  <c:v>Personnel &amp; Benefits</c:v>
                </c:pt>
                <c:pt idx="4">
                  <c:v>Supplies</c:v>
                </c:pt>
                <c:pt idx="5">
                  <c:v>Maintenance &amp; Services</c:v>
                </c:pt>
                <c:pt idx="6">
                  <c:v>Capital Outlay</c:v>
                </c:pt>
              </c:strCache>
              <c:extLst/>
            </c:strRef>
          </c:cat>
          <c:val>
            <c:numRef>
              <c:f>'GF CHARTS'!$C$224:$C$230</c:f>
              <c:numCache>
                <c:formatCode>_(* #,##0_);_(* \(#,##0\);_(* "-"??_);_(@_)</c:formatCode>
                <c:ptCount val="7"/>
                <c:pt idx="0">
                  <c:v>185000</c:v>
                </c:pt>
                <c:pt idx="1">
                  <c:v>50000</c:v>
                </c:pt>
                <c:pt idx="2">
                  <c:v>335000</c:v>
                </c:pt>
                <c:pt idx="3">
                  <c:v>314211</c:v>
                </c:pt>
                <c:pt idx="4">
                  <c:v>86400</c:v>
                </c:pt>
                <c:pt idx="5">
                  <c:v>222691</c:v>
                </c:pt>
                <c:pt idx="6" formatCode="&quot;$&quot;#,##0_);\(&quot;$&quot;#,##0\)">
                  <c:v>26000</c:v>
                </c:pt>
              </c:numCache>
              <c:extLst/>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CHARTS'!$A$224:$A$230</c:f>
              <c:strCache>
                <c:ptCount val="7"/>
                <c:pt idx="0">
                  <c:v>Civic Center Rentals</c:v>
                </c:pt>
                <c:pt idx="1">
                  <c:v>Transfer from General Fund</c:v>
                </c:pt>
                <c:pt idx="2">
                  <c:v>Transfer from Hotel/Motel</c:v>
                </c:pt>
                <c:pt idx="3">
                  <c:v>Personnel &amp; Benefits</c:v>
                </c:pt>
                <c:pt idx="4">
                  <c:v>Supplies</c:v>
                </c:pt>
                <c:pt idx="5">
                  <c:v>Maintenance &amp; Services</c:v>
                </c:pt>
                <c:pt idx="6">
                  <c:v>Capital Outlay</c:v>
                </c:pt>
              </c:strCache>
              <c:extLst/>
            </c:strRef>
          </c:cat>
          <c:val>
            <c:numRef>
              <c:f>'GF CHARTS'!$D$224:$D$230</c:f>
              <c:numCache>
                <c:formatCode>_(* #,##0_);_(* \(#,##0\);_(* "-"??_);_(@_)</c:formatCode>
                <c:ptCount val="7"/>
                <c:pt idx="0">
                  <c:v>210000</c:v>
                </c:pt>
                <c:pt idx="1">
                  <c:v>50000</c:v>
                </c:pt>
                <c:pt idx="2">
                  <c:v>350000</c:v>
                </c:pt>
                <c:pt idx="3">
                  <c:v>357447</c:v>
                </c:pt>
                <c:pt idx="4">
                  <c:v>87100</c:v>
                </c:pt>
                <c:pt idx="5">
                  <c:v>229106</c:v>
                </c:pt>
                <c:pt idx="6" formatCode="&quot;$&quot;#,##0_);\(&quot;$&quot;#,##0\)">
                  <c:v>0</c:v>
                </c:pt>
              </c:numCache>
              <c:extLst/>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000" b="0" i="0" u="none" strike="noStrike" kern="1200" baseline="0">
                <a:solidFill>
                  <a:schemeClr val="bg1"/>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277667465479859"/>
          <c:y val="3.5236899266901982E-2"/>
          <c:w val="0.88128129635969421"/>
          <c:h val="0.9013630192777627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accent1"/>
              </a:solid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Sheet1!$A$5:$A$15</c:f>
              <c:strCache>
                <c:ptCount val="11"/>
                <c:pt idx="0">
                  <c:v>2016</c:v>
                </c:pt>
                <c:pt idx="1">
                  <c:v>2017</c:v>
                </c:pt>
                <c:pt idx="2">
                  <c:v>2018</c:v>
                </c:pt>
                <c:pt idx="3">
                  <c:v>2019</c:v>
                </c:pt>
                <c:pt idx="4">
                  <c:v>2020</c:v>
                </c:pt>
                <c:pt idx="5">
                  <c:v>2021</c:v>
                </c:pt>
                <c:pt idx="6">
                  <c:v>2022</c:v>
                </c:pt>
                <c:pt idx="7">
                  <c:v>2023</c:v>
                </c:pt>
                <c:pt idx="8">
                  <c:v>2024</c:v>
                </c:pt>
                <c:pt idx="9">
                  <c:v>2025 Estimate</c:v>
                </c:pt>
                <c:pt idx="10">
                  <c:v>2026</c:v>
                </c:pt>
              </c:strCache>
            </c:strRef>
          </c:cat>
          <c:val>
            <c:numRef>
              <c:f>Sheet1!$B$5:$B$15</c:f>
              <c:numCache>
                <c:formatCode>_("$"* #,##0_);_("$"* \(#,##0\);_("$"* "-"??_);_(@_)</c:formatCode>
                <c:ptCount val="11"/>
                <c:pt idx="0">
                  <c:v>8519322.0999999996</c:v>
                </c:pt>
                <c:pt idx="1">
                  <c:v>9486288.1300000008</c:v>
                </c:pt>
                <c:pt idx="2">
                  <c:v>11218621.1</c:v>
                </c:pt>
                <c:pt idx="3">
                  <c:v>12559666.699999999</c:v>
                </c:pt>
                <c:pt idx="4">
                  <c:v>14629034</c:v>
                </c:pt>
                <c:pt idx="5">
                  <c:v>18494590.699999999</c:v>
                </c:pt>
                <c:pt idx="6">
                  <c:v>22356444</c:v>
                </c:pt>
                <c:pt idx="7">
                  <c:v>19742222</c:v>
                </c:pt>
                <c:pt idx="8">
                  <c:v>21163650</c:v>
                </c:pt>
                <c:pt idx="9">
                  <c:v>21750000</c:v>
                </c:pt>
                <c:pt idx="10">
                  <c:v>21250000</c:v>
                </c:pt>
              </c:numCache>
            </c:numRef>
          </c:val>
          <c:extLst>
            <c:ext xmlns:c16="http://schemas.microsoft.com/office/drawing/2014/chart" uri="{C3380CC4-5D6E-409C-BE32-E72D297353CC}">
              <c16:uniqueId val="{00000000-A481-43BC-AA14-80FAC5712C69}"/>
            </c:ext>
          </c:extLst>
        </c:ser>
        <c:dLbls>
          <c:dLblPos val="inEnd"/>
          <c:showLegendKey val="0"/>
          <c:showVal val="1"/>
          <c:showCatName val="0"/>
          <c:showSerName val="0"/>
          <c:showPercent val="0"/>
          <c:showBubbleSize val="0"/>
        </c:dLbls>
        <c:gapWidth val="100"/>
        <c:axId val="326676480"/>
        <c:axId val="326677040"/>
      </c:barChart>
      <c:catAx>
        <c:axId val="3266764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326677040"/>
        <c:crosses val="autoZero"/>
        <c:auto val="1"/>
        <c:lblAlgn val="ctr"/>
        <c:lblOffset val="100"/>
        <c:noMultiLvlLbl val="0"/>
      </c:catAx>
      <c:valAx>
        <c:axId val="326677040"/>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crossAx val="326676480"/>
        <c:crosses val="autoZero"/>
        <c:crossBetween val="between"/>
        <c:majorUnit val="2000000"/>
      </c:valAx>
      <c:spPr>
        <a:noFill/>
        <a:ln>
          <a:noFill/>
        </a:ln>
        <a:effectLst/>
      </c:spPr>
    </c:plotArea>
    <c:plotVisOnly val="1"/>
    <c:dispBlanksAs val="gap"/>
    <c:showDLblsOverMax val="0"/>
  </c:chart>
  <c:spPr>
    <a:solidFill>
      <a:schemeClr val="tx2"/>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71559633027525E-2"/>
          <c:y val="0.13264413376899317"/>
          <c:w val="0.74276806568903642"/>
          <c:h val="0.8014067437998823"/>
        </c:manualLayout>
      </c:layout>
      <c:pie3DChart>
        <c:varyColors val="1"/>
        <c:ser>
          <c:idx val="0"/>
          <c:order val="0"/>
          <c:tx>
            <c:strRef>
              <c:f>'GF CHARTS'!$D$211</c:f>
              <c:strCache>
                <c:ptCount val="1"/>
                <c:pt idx="0">
                  <c:v>2023-24 Budget</c:v>
                </c:pt>
              </c:strCache>
            </c:strRef>
          </c:tx>
          <c:explosion val="25"/>
          <c:dPt>
            <c:idx val="0"/>
            <c:bubble3D val="0"/>
            <c:explosion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61FB-498C-A676-79B327D71410}"/>
              </c:ext>
            </c:extLst>
          </c:dPt>
          <c:dPt>
            <c:idx val="1"/>
            <c:bubble3D val="0"/>
            <c:explosion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61FB-498C-A676-79B327D71410}"/>
              </c:ext>
            </c:extLst>
          </c:dPt>
          <c:dPt>
            <c:idx val="2"/>
            <c:bubble3D val="0"/>
            <c:explosion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61FB-498C-A676-79B327D71410}"/>
              </c:ext>
            </c:extLst>
          </c:dPt>
          <c:dPt>
            <c:idx val="3"/>
            <c:bubble3D val="0"/>
            <c:explosion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61FB-498C-A676-79B327D71410}"/>
              </c:ext>
            </c:extLst>
          </c:dPt>
          <c:dLbls>
            <c:dLbl>
              <c:idx val="0"/>
              <c:layout>
                <c:manualLayout>
                  <c:x val="7.6670158202701733E-2"/>
                  <c:y val="-4.2541557305336861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1FB-498C-A676-79B327D71410}"/>
                </c:ext>
              </c:extLst>
            </c:dLbl>
            <c:dLbl>
              <c:idx val="1"/>
              <c:layout>
                <c:manualLayout>
                  <c:x val="0.17731813913169112"/>
                  <c:y val="2.8689270983984039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1FB-498C-A676-79B327D71410}"/>
                </c:ext>
              </c:extLst>
            </c:dLbl>
            <c:dLbl>
              <c:idx val="2"/>
              <c:layout>
                <c:manualLayout>
                  <c:x val="-3.9830961496785382E-2"/>
                  <c:y val="-0.1022182495045262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61FB-498C-A676-79B327D71410}"/>
                </c:ext>
              </c:extLst>
            </c:dLbl>
            <c:dLbl>
              <c:idx val="3"/>
              <c:layout>
                <c:manualLayout>
                  <c:x val="-4.4679862264923306E-2"/>
                  <c:y val="-5.700671344653347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61FB-498C-A676-79B327D7141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'GF CHARTS'!$A$213:$A$216</c:f>
              <c:strCache>
                <c:ptCount val="4"/>
                <c:pt idx="0">
                  <c:v>General Government</c:v>
                </c:pt>
                <c:pt idx="1">
                  <c:v>Public Safety</c:v>
                </c:pt>
                <c:pt idx="2">
                  <c:v>Public Services</c:v>
                </c:pt>
                <c:pt idx="3">
                  <c:v>Community Development</c:v>
                </c:pt>
              </c:strCache>
            </c:strRef>
          </c:cat>
          <c:val>
            <c:numRef>
              <c:f>'GF CHARTS'!$D$213:$D$216</c:f>
              <c:numCache>
                <c:formatCode>"$"#,##0_);\("$"#,##0\)</c:formatCode>
                <c:ptCount val="4"/>
                <c:pt idx="0">
                  <c:v>8727242</c:v>
                </c:pt>
                <c:pt idx="1">
                  <c:v>24743509</c:v>
                </c:pt>
                <c:pt idx="2">
                  <c:v>7962263</c:v>
                </c:pt>
                <c:pt idx="3">
                  <c:v>2266657</c:v>
                </c:pt>
              </c:numCache>
            </c:numRef>
          </c:val>
          <c:extLst>
            <c:ext xmlns:c16="http://schemas.microsoft.com/office/drawing/2014/chart" uri="{C3380CC4-5D6E-409C-BE32-E72D297353CC}">
              <c16:uniqueId val="{00000008-61FB-498C-A676-79B327D71410}"/>
            </c:ext>
          </c:extLst>
        </c:ser>
        <c:dLbls>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78978764018131E-2"/>
          <c:y val="0.11686613818628891"/>
          <c:w val="0.69134860415175381"/>
          <c:h val="0.86956369118914933"/>
        </c:manualLayout>
      </c:layout>
      <c:pie3DChart>
        <c:varyColors val="1"/>
        <c:ser>
          <c:idx val="0"/>
          <c:order val="0"/>
          <c:tx>
            <c:strRef>
              <c:f>'GF CHARTS'!$D$222</c:f>
              <c:strCache>
                <c:ptCount val="1"/>
                <c:pt idx="0">
                  <c:v>2023-24 Budget</c:v>
                </c:pt>
              </c:strCache>
            </c:strRef>
          </c:tx>
          <c:dPt>
            <c:idx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1BA0-4D45-920F-AAAF7EB7D9CD}"/>
              </c:ext>
            </c:extLst>
          </c:dPt>
          <c:dPt>
            <c:idx val="1"/>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1BA0-4D45-920F-AAAF7EB7D9CD}"/>
              </c:ext>
            </c:extLst>
          </c:dPt>
          <c:dPt>
            <c:idx val="2"/>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1BA0-4D45-920F-AAAF7EB7D9CD}"/>
              </c:ext>
            </c:extLst>
          </c:dPt>
          <c:dPt>
            <c:idx val="3"/>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7-1BA0-4D45-920F-AAAF7EB7D9CD}"/>
              </c:ext>
            </c:extLst>
          </c:dPt>
          <c:dPt>
            <c:idx val="4"/>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8-68DE-4A96-BEE5-8EB17418FB36}"/>
              </c:ext>
            </c:extLst>
          </c:dPt>
          <c:dPt>
            <c:idx val="5"/>
            <c:bubble3D val="0"/>
            <c:spPr>
              <a:gradFill rotWithShape="1">
                <a:gsLst>
                  <a:gs pos="0">
                    <a:schemeClr val="accent6">
                      <a:lumMod val="60000"/>
                      <a:shade val="51000"/>
                      <a:satMod val="130000"/>
                    </a:schemeClr>
                  </a:gs>
                  <a:gs pos="80000">
                    <a:schemeClr val="accent6">
                      <a:lumMod val="60000"/>
                      <a:shade val="93000"/>
                      <a:satMod val="130000"/>
                    </a:schemeClr>
                  </a:gs>
                  <a:gs pos="100000">
                    <a:schemeClr val="accent6">
                      <a:lumMod val="60000"/>
                      <a:shade val="94000"/>
                      <a:satMod val="135000"/>
                    </a:schemeClr>
                  </a:gs>
                </a:gsLst>
                <a:lin ang="16200000" scaled="0"/>
              </a:gra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B-AC06-4E0E-AB7A-8FDF186B1063}"/>
              </c:ext>
            </c:extLst>
          </c:dPt>
          <c:dLbls>
            <c:dLbl>
              <c:idx val="0"/>
              <c:layout>
                <c:manualLayout>
                  <c:x val="-3.1134812693867812E-2"/>
                  <c:y val="0.1752705258462521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1BA0-4D45-920F-AAAF7EB7D9CD}"/>
                </c:ext>
              </c:extLst>
            </c:dLbl>
            <c:dLbl>
              <c:idx val="1"/>
              <c:layout>
                <c:manualLayout>
                  <c:x val="2.5208780720591676E-4"/>
                  <c:y val="-0.10243252799864389"/>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1BA0-4D45-920F-AAAF7EB7D9CD}"/>
                </c:ext>
              </c:extLst>
            </c:dLbl>
            <c:dLbl>
              <c:idx val="2"/>
              <c:layout>
                <c:manualLayout>
                  <c:x val="8.0945447348704724E-4"/>
                  <c:y val="-6.0470543591689366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1BA0-4D45-920F-AAAF7EB7D9CD}"/>
                </c:ext>
              </c:extLst>
            </c:dLbl>
            <c:dLbl>
              <c:idx val="3"/>
              <c:layout>
                <c:manualLayout>
                  <c:x val="-1.7760677642567407E-3"/>
                  <c:y val="-3.6094941536965242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1BA0-4D45-920F-AAAF7EB7D9CD}"/>
                </c:ext>
              </c:extLst>
            </c:dLbl>
            <c:dLbl>
              <c:idx val="4"/>
              <c:layout>
                <c:manualLayout>
                  <c:x val="7.1875029825817227E-2"/>
                  <c:y val="-5.0033689981960665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68DE-4A96-BEE5-8EB17418FB3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en-US"/>
              </a:p>
            </c:txPr>
            <c:showLegendKey val="0"/>
            <c:showVal val="1"/>
            <c:showCatName val="0"/>
            <c:showSerName val="0"/>
            <c:showPercent val="1"/>
            <c:showBubbleSize val="0"/>
            <c:separator>
</c:separator>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'GF CHARTS'!$A$224:$A$229</c:f>
              <c:strCache>
                <c:ptCount val="6"/>
                <c:pt idx="0">
                  <c:v>Personnel and Benefits</c:v>
                </c:pt>
                <c:pt idx="1">
                  <c:v>Supplies</c:v>
                </c:pt>
                <c:pt idx="2">
                  <c:v>Maintenance and Services</c:v>
                </c:pt>
                <c:pt idx="3">
                  <c:v>Other Expenses</c:v>
                </c:pt>
                <c:pt idx="4">
                  <c:v>Road &amp; Sidewalk Improvements</c:v>
                </c:pt>
                <c:pt idx="5">
                  <c:v>Transfers to Other Funds</c:v>
                </c:pt>
              </c:strCache>
            </c:strRef>
          </c:cat>
          <c:val>
            <c:numRef>
              <c:f>'GF CHARTS'!$D$224:$D$229</c:f>
              <c:numCache>
                <c:formatCode>_(* #,##0_);_(* \(#,##0\);_(* "-"??_);_(@_)</c:formatCode>
                <c:ptCount val="6"/>
                <c:pt idx="0" formatCode="&quot;$&quot;#,##0_);\(&quot;$&quot;#,##0\)">
                  <c:v>33580936</c:v>
                </c:pt>
                <c:pt idx="1">
                  <c:v>2284685</c:v>
                </c:pt>
                <c:pt idx="2">
                  <c:v>6623211</c:v>
                </c:pt>
                <c:pt idx="3">
                  <c:v>30839</c:v>
                </c:pt>
                <c:pt idx="4">
                  <c:v>1000000</c:v>
                </c:pt>
                <c:pt idx="5">
                  <c:v>180000</c:v>
                </c:pt>
              </c:numCache>
            </c:numRef>
          </c:val>
          <c:extLst>
            <c:ext xmlns:c16="http://schemas.microsoft.com/office/drawing/2014/chart" uri="{C3380CC4-5D6E-409C-BE32-E72D297353CC}">
              <c16:uniqueId val="{00000008-1BA0-4D45-920F-AAAF7EB7D9CD}"/>
            </c:ext>
          </c:extLst>
        </c:ser>
        <c:dLbls>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Entry>
      <c:layout>
        <c:manualLayout>
          <c:xMode val="edge"/>
          <c:yMode val="edge"/>
          <c:x val="0.77403256979241231"/>
          <c:y val="0.23086755770319084"/>
          <c:w val="0.21839167263183012"/>
          <c:h val="0.538264884593618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49250765302969"/>
          <c:y val="4.4699400782449369E-2"/>
          <c:w val="0.78617216748527075"/>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CHARTS'!$A$224:$A$229</c:f>
              <c:strCache>
                <c:ptCount val="6"/>
                <c:pt idx="0">
                  <c:v>Personnel and Benefits</c:v>
                </c:pt>
                <c:pt idx="1">
                  <c:v>Supplies</c:v>
                </c:pt>
                <c:pt idx="2">
                  <c:v>Maintenance and Services</c:v>
                </c:pt>
                <c:pt idx="3">
                  <c:v>Other Expenses</c:v>
                </c:pt>
                <c:pt idx="4">
                  <c:v>Road/Sidewalk Impvmts</c:v>
                </c:pt>
                <c:pt idx="5">
                  <c:v>Transfers to Other Funds</c:v>
                </c:pt>
              </c:strCache>
            </c:strRef>
          </c:cat>
          <c:val>
            <c:numRef>
              <c:f>'GF CHARTS'!$C$224:$C$229</c:f>
              <c:numCache>
                <c:formatCode>_(* #,##0_);_(* \(#,##0\);_(* "-"??_);_(@_)</c:formatCode>
                <c:ptCount val="6"/>
                <c:pt idx="0" formatCode="&quot;$&quot;#,##0_);\(&quot;$&quot;#,##0\)">
                  <c:v>4690202</c:v>
                </c:pt>
                <c:pt idx="1">
                  <c:v>82225</c:v>
                </c:pt>
                <c:pt idx="2">
                  <c:v>2309597</c:v>
                </c:pt>
                <c:pt idx="3">
                  <c:v>10000</c:v>
                </c:pt>
                <c:pt idx="4">
                  <c:v>1000000</c:v>
                </c:pt>
                <c:pt idx="5">
                  <c:v>182000</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CHARTS'!$A$224:$A$229</c:f>
              <c:strCache>
                <c:ptCount val="6"/>
                <c:pt idx="0">
                  <c:v>Personnel and Benefits</c:v>
                </c:pt>
                <c:pt idx="1">
                  <c:v>Supplies</c:v>
                </c:pt>
                <c:pt idx="2">
                  <c:v>Maintenance and Services</c:v>
                </c:pt>
                <c:pt idx="3">
                  <c:v>Other Expenses</c:v>
                </c:pt>
                <c:pt idx="4">
                  <c:v>Road/Sidewalk Impvmts</c:v>
                </c:pt>
                <c:pt idx="5">
                  <c:v>Transfers to Other Funds</c:v>
                </c:pt>
              </c:strCache>
            </c:strRef>
          </c:cat>
          <c:val>
            <c:numRef>
              <c:f>'GF CHARTS'!$D$224:$D$229</c:f>
              <c:numCache>
                <c:formatCode>_(* #,##0_);_(* \(#,##0\);_(* "-"??_);_(@_)</c:formatCode>
                <c:ptCount val="6"/>
                <c:pt idx="0" formatCode="&quot;$&quot;#,##0_);\(&quot;$&quot;#,##0\)">
                  <c:v>5006701</c:v>
                </c:pt>
                <c:pt idx="1">
                  <c:v>82225</c:v>
                </c:pt>
                <c:pt idx="2">
                  <c:v>2453566</c:v>
                </c:pt>
                <c:pt idx="3">
                  <c:v>5000</c:v>
                </c:pt>
                <c:pt idx="4">
                  <c:v>1000000</c:v>
                </c:pt>
                <c:pt idx="5">
                  <c:v>180000</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800"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49250765302969"/>
          <c:y val="4.4699400782449369E-2"/>
          <c:w val="0.77140427773115994"/>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CHARTS'!$A$224:$A$226</c:f>
              <c:strCache>
                <c:ptCount val="3"/>
                <c:pt idx="0">
                  <c:v>Personnel and Benefits</c:v>
                </c:pt>
                <c:pt idx="1">
                  <c:v>Supplies</c:v>
                </c:pt>
                <c:pt idx="2">
                  <c:v>Maintenance and Services</c:v>
                </c:pt>
              </c:strCache>
            </c:strRef>
          </c:cat>
          <c:val>
            <c:numRef>
              <c:f>'GF CHARTS'!$C$224:$C$226</c:f>
              <c:numCache>
                <c:formatCode>_(* #,##0_);_(* \(#,##0\);_(* "-"??_);_(@_)</c:formatCode>
                <c:ptCount val="3"/>
                <c:pt idx="0" formatCode="&quot;$&quot;#,##0_);\(&quot;$&quot;#,##0\)">
                  <c:v>1795188</c:v>
                </c:pt>
                <c:pt idx="1">
                  <c:v>38080</c:v>
                </c:pt>
                <c:pt idx="2">
                  <c:v>173960</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CHARTS'!$A$224:$A$226</c:f>
              <c:strCache>
                <c:ptCount val="3"/>
                <c:pt idx="0">
                  <c:v>Personnel and Benefits</c:v>
                </c:pt>
                <c:pt idx="1">
                  <c:v>Supplies</c:v>
                </c:pt>
                <c:pt idx="2">
                  <c:v>Maintenance and Services</c:v>
                </c:pt>
              </c:strCache>
            </c:strRef>
          </c:cat>
          <c:val>
            <c:numRef>
              <c:f>'GF CHARTS'!$D$224:$D$226</c:f>
              <c:numCache>
                <c:formatCode>_(* #,##0_);_(* \(#,##0\);_(* "-"??_);_(@_)</c:formatCode>
                <c:ptCount val="3"/>
                <c:pt idx="0" formatCode="&quot;$&quot;#,##0_);\(&quot;$&quot;#,##0\)">
                  <c:v>2040427</c:v>
                </c:pt>
                <c:pt idx="1">
                  <c:v>39980</c:v>
                </c:pt>
                <c:pt idx="2">
                  <c:v>186250</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99885170603675"/>
          <c:y val="4.4699400782449369E-2"/>
          <c:w val="0.75945505249343837"/>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CHARTS'!$A$224:$A$226</c:f>
              <c:strCache>
                <c:ptCount val="3"/>
                <c:pt idx="0">
                  <c:v>Personnel and Benefits</c:v>
                </c:pt>
                <c:pt idx="1">
                  <c:v>Supplies</c:v>
                </c:pt>
                <c:pt idx="2">
                  <c:v>Maintenance and Services</c:v>
                </c:pt>
              </c:strCache>
            </c:strRef>
          </c:cat>
          <c:val>
            <c:numRef>
              <c:f>'GF CHARTS'!$C$224:$C$226</c:f>
              <c:numCache>
                <c:formatCode>_(* #,##0_);_(* \(#,##0\);_(* "-"??_);_(@_)</c:formatCode>
                <c:ptCount val="3"/>
                <c:pt idx="0" formatCode="&quot;$&quot;#,##0_);\(&quot;$&quot;#,##0\)">
                  <c:v>19895626</c:v>
                </c:pt>
                <c:pt idx="1">
                  <c:v>963850</c:v>
                </c:pt>
                <c:pt idx="2">
                  <c:v>1712160</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CHARTS'!$A$224:$A$226</c:f>
              <c:strCache>
                <c:ptCount val="3"/>
                <c:pt idx="0">
                  <c:v>Personnel and Benefits</c:v>
                </c:pt>
                <c:pt idx="1">
                  <c:v>Supplies</c:v>
                </c:pt>
                <c:pt idx="2">
                  <c:v>Maintenance and Services</c:v>
                </c:pt>
              </c:strCache>
            </c:strRef>
          </c:cat>
          <c:val>
            <c:numRef>
              <c:f>'GF CHARTS'!$D$224:$D$226</c:f>
              <c:numCache>
                <c:formatCode>_(* #,##0_);_(* \(#,##0\);_(* "-"??_);_(@_)</c:formatCode>
                <c:ptCount val="3"/>
                <c:pt idx="0" formatCode="&quot;$&quot;#,##0_);\(&quot;$&quot;#,##0\)">
                  <c:v>21972027</c:v>
                </c:pt>
                <c:pt idx="1">
                  <c:v>975800</c:v>
                </c:pt>
                <c:pt idx="2">
                  <c:v>1795682</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57709973753282"/>
          <c:y val="4.4699400782449369E-2"/>
          <c:w val="0.73431955380577429"/>
          <c:h val="0.73364794439740311"/>
        </c:manualLayout>
      </c:layout>
      <c:barChart>
        <c:barDir val="col"/>
        <c:grouping val="clustered"/>
        <c:varyColors val="0"/>
        <c:ser>
          <c:idx val="0"/>
          <c:order val="0"/>
          <c:tx>
            <c:strRef>
              <c:f>'GF CHARTS'!$C$222</c:f>
              <c:strCache>
                <c:ptCount val="1"/>
                <c:pt idx="0">
                  <c:v>2024-25 Budget</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invertIfNegative val="0"/>
          <c:dPt>
            <c:idx val="0"/>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993A-4566-BA5A-6A0401D7E473}"/>
              </c:ext>
            </c:extLst>
          </c:dPt>
          <c:dPt>
            <c:idx val="1"/>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993A-4566-BA5A-6A0401D7E473}"/>
              </c:ext>
            </c:extLst>
          </c:dPt>
          <c:dPt>
            <c:idx val="2"/>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993A-4566-BA5A-6A0401D7E473}"/>
              </c:ext>
            </c:extLst>
          </c:dPt>
          <c:dPt>
            <c:idx val="3"/>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7-993A-4566-BA5A-6A0401D7E473}"/>
              </c:ext>
            </c:extLst>
          </c:dPt>
          <c:dPt>
            <c:idx val="4"/>
            <c:invertIfNegative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9-993A-4566-BA5A-6A0401D7E473}"/>
              </c:ext>
            </c:extLst>
          </c:dPt>
          <c:cat>
            <c:strRef>
              <c:f>'GF CHARTS'!$A$224:$A$227</c:f>
              <c:strCache>
                <c:ptCount val="4"/>
                <c:pt idx="0">
                  <c:v>Personnel and Benefits</c:v>
                </c:pt>
                <c:pt idx="1">
                  <c:v>Supplies</c:v>
                </c:pt>
                <c:pt idx="2">
                  <c:v>Maintenance and Services</c:v>
                </c:pt>
                <c:pt idx="3">
                  <c:v>Other Expenses</c:v>
                </c:pt>
              </c:strCache>
            </c:strRef>
          </c:cat>
          <c:val>
            <c:numRef>
              <c:f>'GF CHARTS'!$C$224:$C$227</c:f>
              <c:numCache>
                <c:formatCode>_(* #,##0_);_(* \(#,##0\);_(* "-"??_);_(@_)</c:formatCode>
                <c:ptCount val="4"/>
                <c:pt idx="0" formatCode="&quot;$&quot;#,##0_);\(&quot;$&quot;#,##0\)">
                  <c:v>4175653</c:v>
                </c:pt>
                <c:pt idx="1">
                  <c:v>1222550</c:v>
                </c:pt>
                <c:pt idx="2">
                  <c:v>2664410</c:v>
                </c:pt>
                <c:pt idx="3">
                  <c:v>25839</c:v>
                </c:pt>
              </c:numCache>
            </c:numRef>
          </c:val>
          <c:extLst>
            <c:ext xmlns:c16="http://schemas.microsoft.com/office/drawing/2014/chart" uri="{C3380CC4-5D6E-409C-BE32-E72D297353CC}">
              <c16:uniqueId val="{0000000A-993A-4566-BA5A-6A0401D7E473}"/>
            </c:ext>
          </c:extLst>
        </c:ser>
        <c:ser>
          <c:idx val="1"/>
          <c:order val="1"/>
          <c:tx>
            <c:strRef>
              <c:f>'GF CHARTS'!$D$222</c:f>
              <c:strCache>
                <c:ptCount val="1"/>
                <c:pt idx="0">
                  <c:v>2025-26 Budget</c:v>
                </c:pt>
              </c:strCache>
            </c:strRef>
          </c:tx>
          <c:spPr>
            <a:solidFill>
              <a:schemeClr val="bg2">
                <a:lumMod val="50000"/>
              </a:schemeClr>
            </a:solidFill>
            <a:ln>
              <a:noFill/>
            </a:ln>
            <a:effectLst>
              <a:outerShdw blurRad="38100" dist="25400" dir="2700000" algn="br" rotWithShape="0">
                <a:srgbClr val="000000">
                  <a:alpha val="60000"/>
                </a:srgbClr>
              </a:outerShdw>
            </a:effectLst>
          </c:spPr>
          <c:invertIfNegative val="0"/>
          <c:cat>
            <c:strRef>
              <c:f>'GF CHARTS'!$A$224:$A$227</c:f>
              <c:strCache>
                <c:ptCount val="4"/>
                <c:pt idx="0">
                  <c:v>Personnel and Benefits</c:v>
                </c:pt>
                <c:pt idx="1">
                  <c:v>Supplies</c:v>
                </c:pt>
                <c:pt idx="2">
                  <c:v>Maintenance and Services</c:v>
                </c:pt>
                <c:pt idx="3">
                  <c:v>Other Expenses</c:v>
                </c:pt>
              </c:strCache>
            </c:strRef>
          </c:cat>
          <c:val>
            <c:numRef>
              <c:f>'GF CHARTS'!$D$224:$D$227</c:f>
              <c:numCache>
                <c:formatCode>_(* #,##0_);_(* \(#,##0\);_(* "-"??_);_(@_)</c:formatCode>
                <c:ptCount val="4"/>
                <c:pt idx="0" formatCode="&quot;$&quot;#,##0_);\(&quot;$&quot;#,##0\)">
                  <c:v>4561781</c:v>
                </c:pt>
                <c:pt idx="1">
                  <c:v>1186930</c:v>
                </c:pt>
                <c:pt idx="2">
                  <c:v>2187713</c:v>
                </c:pt>
                <c:pt idx="3">
                  <c:v>25839</c:v>
                </c:pt>
              </c:numCache>
            </c:numRef>
          </c:val>
          <c:extLst>
            <c:ext xmlns:c16="http://schemas.microsoft.com/office/drawing/2014/chart" uri="{C3380CC4-5D6E-409C-BE32-E72D297353CC}">
              <c16:uniqueId val="{0000000B-993A-4566-BA5A-6A0401D7E473}"/>
            </c:ext>
          </c:extLst>
        </c:ser>
        <c:dLbls>
          <c:showLegendKey val="0"/>
          <c:showVal val="0"/>
          <c:showCatName val="0"/>
          <c:showSerName val="0"/>
          <c:showPercent val="0"/>
          <c:showBubbleSize val="0"/>
        </c:dLbls>
        <c:gapWidth val="100"/>
        <c:overlap val="-24"/>
        <c:axId val="227195839"/>
        <c:axId val="588571135"/>
      </c:barChart>
      <c:catAx>
        <c:axId val="22719583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588571135"/>
        <c:crosses val="autoZero"/>
        <c:auto val="1"/>
        <c:lblAlgn val="ctr"/>
        <c:lblOffset val="100"/>
        <c:noMultiLvlLbl val="0"/>
      </c:catAx>
      <c:valAx>
        <c:axId val="588571135"/>
        <c:scaling>
          <c:orientation val="minMax"/>
        </c:scaling>
        <c:delete val="0"/>
        <c:axPos val="l"/>
        <c:majorGridlines>
          <c:spPr>
            <a:ln w="9525" cap="flat" cmpd="sng" algn="ctr">
              <a:solidFill>
                <a:schemeClr val="tx2">
                  <a:lumMod val="15000"/>
                  <a:lumOff val="85000"/>
                </a:schemeClr>
              </a:solidFill>
              <a:round/>
            </a:ln>
            <a:effectLst/>
          </c:spPr>
        </c:majorGridlines>
        <c:numFmt formatCode="&quot;$&quot;#,##0_);\(&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27195839"/>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Revenues</c:v>
                </c:pt>
              </c:strCache>
            </c:strRef>
          </c:tx>
          <c:dPt>
            <c:idx val="1"/>
            <c:bubble3D val="0"/>
            <c:spPr>
              <a:solidFill>
                <a:srgbClr val="78C25E"/>
              </a:solidFill>
            </c:spPr>
            <c:extLst>
              <c:ext xmlns:c16="http://schemas.microsoft.com/office/drawing/2014/chart" uri="{C3380CC4-5D6E-409C-BE32-E72D297353CC}">
                <c16:uniqueId val="{00000001-9AE1-4878-89D3-E9D8E8031B19}"/>
              </c:ext>
            </c:extLst>
          </c:dPt>
          <c:dPt>
            <c:idx val="2"/>
            <c:bubble3D val="0"/>
            <c:spPr>
              <a:solidFill>
                <a:srgbClr val="0070C0"/>
              </a:solidFill>
            </c:spPr>
            <c:extLst>
              <c:ext xmlns:c16="http://schemas.microsoft.com/office/drawing/2014/chart" uri="{C3380CC4-5D6E-409C-BE32-E72D297353CC}">
                <c16:uniqueId val="{00000000-9AE1-4878-89D3-E9D8E8031B19}"/>
              </c:ext>
            </c:extLst>
          </c:dPt>
          <c:dPt>
            <c:idx val="3"/>
            <c:bubble3D val="0"/>
            <c:spPr>
              <a:solidFill>
                <a:srgbClr val="C00000"/>
              </a:solidFill>
            </c:spPr>
            <c:extLst>
              <c:ext xmlns:c16="http://schemas.microsoft.com/office/drawing/2014/chart" uri="{C3380CC4-5D6E-409C-BE32-E72D297353CC}">
                <c16:uniqueId val="{00000000-ED79-4E89-9E52-CE6293D99928}"/>
              </c:ext>
            </c:extLst>
          </c:dPt>
          <c:dLbls>
            <c:dLbl>
              <c:idx val="0"/>
              <c:layout>
                <c:manualLayout>
                  <c:x val="-6.1960204190124039E-2"/>
                  <c:y val="-0.17743822116575053"/>
                </c:manualLayout>
              </c:layout>
              <c:spPr>
                <a:noFill/>
                <a:ln>
                  <a:noFill/>
                </a:ln>
                <a:effectLst/>
              </c:spPr>
              <c:txPr>
                <a:bodyPr/>
                <a:lstStyle/>
                <a:p>
                  <a:pPr>
                    <a:defRPr sz="1400">
                      <a:solidFill>
                        <a:schemeClr val="tx1"/>
                      </a:solidFill>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9AE1-4878-89D3-E9D8E8031B19}"/>
                </c:ext>
              </c:extLst>
            </c:dLbl>
            <c:dLbl>
              <c:idx val="1"/>
              <c:layout>
                <c:manualLayout>
                  <c:x val="-6.0036175622408393E-2"/>
                  <c:y val="5.6227900757688423E-2"/>
                </c:manualLayout>
              </c:layout>
              <c:spPr>
                <a:noFill/>
                <a:ln>
                  <a:noFill/>
                </a:ln>
                <a:effectLst/>
              </c:spPr>
              <c:txPr>
                <a:bodyPr/>
                <a:lstStyle/>
                <a:p>
                  <a:pPr>
                    <a:defRPr sz="1400">
                      <a:solidFill>
                        <a:schemeClr val="tx1"/>
                      </a:solidFill>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9AE1-4878-89D3-E9D8E8031B19}"/>
                </c:ext>
              </c:extLst>
            </c:dLbl>
            <c:dLbl>
              <c:idx val="2"/>
              <c:layout>
                <c:manualLayout>
                  <c:x val="3.5507502241287202E-2"/>
                  <c:y val="-0.12264349031842718"/>
                </c:manualLayout>
              </c:layout>
              <c:spPr>
                <a:noFill/>
                <a:ln>
                  <a:noFill/>
                </a:ln>
                <a:effectLst/>
              </c:spPr>
              <c:txPr>
                <a:bodyPr/>
                <a:lstStyle/>
                <a:p>
                  <a:pPr>
                    <a:defRPr sz="1400">
                      <a:solidFill>
                        <a:schemeClr val="tx1"/>
                      </a:solidFill>
                    </a:defRPr>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9AE1-4878-89D3-E9D8E8031B19}"/>
                </c:ext>
              </c:extLst>
            </c:dLbl>
            <c:dLbl>
              <c:idx val="3"/>
              <c:layout>
                <c:manualLayout>
                  <c:x val="2.0578888715332241E-2"/>
                  <c:y val="-2.6433912742039319E-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ED79-4E89-9E52-CE6293D99928}"/>
                </c:ext>
              </c:extLst>
            </c:dLbl>
            <c:spPr>
              <a:noFill/>
              <a:ln>
                <a:noFill/>
              </a:ln>
              <a:effectLst/>
            </c:spPr>
            <c:txPr>
              <a:bodyPr wrap="square" lIns="38100" tIns="19050" rIns="38100" bIns="19050" anchor="ctr">
                <a:spAutoFit/>
              </a:bodyPr>
              <a:lstStyle/>
              <a:p>
                <a:pPr>
                  <a:defRPr sz="1400">
                    <a:solidFill>
                      <a:schemeClr val="tx1"/>
                    </a:solidFill>
                  </a:defRPr>
                </a:pPr>
                <a:endParaRPr lang="en-US"/>
              </a:p>
            </c:txPr>
            <c:showLegendKey val="0"/>
            <c:showVal val="1"/>
            <c:showCatName val="0"/>
            <c:showSerName val="0"/>
            <c:showPercent val="1"/>
            <c:showBubbleSize val="0"/>
            <c:separator>
</c:separator>
            <c:showLeaderLines val="0"/>
            <c:extLst>
              <c:ext xmlns:c15="http://schemas.microsoft.com/office/drawing/2012/chart" uri="{CE6537A1-D6FC-4f65-9D91-7224C49458BB}"/>
            </c:extLst>
          </c:dLbls>
          <c:cat>
            <c:strRef>
              <c:f>Sheet1!$A$2:$A$5</c:f>
              <c:strCache>
                <c:ptCount val="4"/>
                <c:pt idx="0">
                  <c:v>Water Sales</c:v>
                </c:pt>
                <c:pt idx="1">
                  <c:v>Wastewater Service Fees</c:v>
                </c:pt>
                <c:pt idx="2">
                  <c:v>Subsidence Fees</c:v>
                </c:pt>
                <c:pt idx="3">
                  <c:v>Other Revenues</c:v>
                </c:pt>
              </c:strCache>
            </c:strRef>
          </c:cat>
          <c:val>
            <c:numRef>
              <c:f>Sheet1!$B$2:$B$5</c:f>
              <c:numCache>
                <c:formatCode>"$"#,##0</c:formatCode>
                <c:ptCount val="4"/>
                <c:pt idx="0">
                  <c:v>8025000</c:v>
                </c:pt>
                <c:pt idx="1">
                  <c:v>6085000</c:v>
                </c:pt>
                <c:pt idx="2">
                  <c:v>5700000</c:v>
                </c:pt>
                <c:pt idx="3">
                  <c:v>732500</c:v>
                </c:pt>
              </c:numCache>
            </c:numRef>
          </c:val>
          <c:extLst>
            <c:ext xmlns:c16="http://schemas.microsoft.com/office/drawing/2014/chart" uri="{C3380CC4-5D6E-409C-BE32-E72D297353CC}">
              <c16:uniqueId val="{00000001-ED79-4E89-9E52-CE6293D99928}"/>
            </c:ext>
          </c:extLst>
        </c:ser>
        <c:dLbls>
          <c:showLegendKey val="0"/>
          <c:showVal val="0"/>
          <c:showCatName val="0"/>
          <c:showSerName val="0"/>
          <c:showPercent val="1"/>
          <c:showBubbleSize val="0"/>
          <c:showLeaderLines val="0"/>
        </c:dLbls>
      </c:pie3DChart>
    </c:plotArea>
    <c:legend>
      <c:legendPos val="r"/>
      <c:layout>
        <c:manualLayout>
          <c:xMode val="edge"/>
          <c:yMode val="edge"/>
          <c:x val="0.65102040816326634"/>
          <c:y val="0.2252421631258357"/>
          <c:w val="0.33877551020408236"/>
          <c:h val="0.60401252909424052"/>
        </c:manualLayout>
      </c:layout>
      <c:overlay val="0"/>
      <c:spPr>
        <a:noFill/>
        <a:ln>
          <a:noFill/>
        </a:ln>
      </c:spPr>
      <c:txPr>
        <a:bodyPr/>
        <a:lstStyle/>
        <a:p>
          <a:pPr>
            <a:defRPr sz="1600"/>
          </a:pPr>
          <a:endParaRPr lang="en-US"/>
        </a:p>
      </c:txPr>
    </c:legend>
    <c:plotVisOnly val="1"/>
    <c:dispBlanksAs val="zero"/>
    <c:showDLblsOverMax val="0"/>
  </c:chart>
  <c:spPr>
    <a:noFill/>
    <a:ln>
      <a:noFill/>
    </a:ln>
  </c:spPr>
  <c:txPr>
    <a:bodyPr/>
    <a:lstStyle/>
    <a:p>
      <a:pPr>
        <a:defRPr sz="1800">
          <a:latin typeface="Calibri" panose="020F0502020204030204" pitchFamily="34" charset="0"/>
          <a:cs typeface="Calibri" panose="020F050202020403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4F4F5-5483-4594-BA48-017ABA4620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F371263-60A4-4B2C-BC5C-3B7237869865}">
      <dgm:prSet phldrT="[Text]" custT="1"/>
      <dgm:spPr/>
      <dgm:t>
        <a:bodyPr/>
        <a:lstStyle/>
        <a:p>
          <a:r>
            <a:rPr lang="en-US" sz="1400" dirty="0"/>
            <a:t>General Government</a:t>
          </a:r>
        </a:p>
      </dgm:t>
    </dgm:pt>
    <dgm:pt modelId="{D3C1D463-1CCC-452D-ACA3-73B62EE77787}" type="parTrans" cxnId="{F92D1299-0721-492B-AF12-F4E4CBE678EE}">
      <dgm:prSet/>
      <dgm:spPr/>
      <dgm:t>
        <a:bodyPr/>
        <a:lstStyle/>
        <a:p>
          <a:endParaRPr lang="en-US"/>
        </a:p>
      </dgm:t>
    </dgm:pt>
    <dgm:pt modelId="{D7C18A45-DA83-4624-93B9-420B02936E46}" type="sibTrans" cxnId="{F92D1299-0721-492B-AF12-F4E4CBE678EE}">
      <dgm:prSet/>
      <dgm:spPr/>
      <dgm:t>
        <a:bodyPr/>
        <a:lstStyle/>
        <a:p>
          <a:endParaRPr lang="en-US"/>
        </a:p>
      </dgm:t>
    </dgm:pt>
    <dgm:pt modelId="{86E3BF8A-5A28-424C-A8E4-FB209477F6EA}">
      <dgm:prSet phldrT="[Tex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Mayor &amp; Council </a:t>
          </a:r>
          <a:endParaRPr lang="en-US" sz="1400" dirty="0"/>
        </a:p>
      </dgm:t>
    </dgm:pt>
    <dgm:pt modelId="{401C09BF-F7A7-4A1F-B07E-BBC35911B760}" type="parTrans" cxnId="{FC1B3C21-2B06-4448-93F7-3F5AAE4748D5}">
      <dgm:prSet/>
      <dgm:spPr/>
      <dgm:t>
        <a:bodyPr/>
        <a:lstStyle/>
        <a:p>
          <a:endParaRPr lang="en-US"/>
        </a:p>
      </dgm:t>
    </dgm:pt>
    <dgm:pt modelId="{F1FFD7DD-E403-4F3D-AD6E-EF02E880AC62}" type="sibTrans" cxnId="{FC1B3C21-2B06-4448-93F7-3F5AAE4748D5}">
      <dgm:prSet/>
      <dgm:spPr/>
      <dgm:t>
        <a:bodyPr/>
        <a:lstStyle/>
        <a:p>
          <a:endParaRPr lang="en-US"/>
        </a:p>
      </dgm:t>
    </dgm:pt>
    <dgm:pt modelId="{4B8A0976-2B97-4775-9E38-457A73222B1A}">
      <dgm:prSet phldrT="[Text]" custT="1"/>
      <dgm:spPr/>
      <dgm:t>
        <a:bodyPr/>
        <a:lstStyle/>
        <a:p>
          <a:r>
            <a:rPr lang="en-US" sz="1400" dirty="0"/>
            <a:t>Public Safety</a:t>
          </a:r>
        </a:p>
      </dgm:t>
    </dgm:pt>
    <dgm:pt modelId="{B37773D2-9D1C-4E5F-9661-E784DA6205A3}" type="parTrans" cxnId="{64EF1CBA-05F0-4DF9-9B7D-D5A7CDD7B65C}">
      <dgm:prSet/>
      <dgm:spPr/>
      <dgm:t>
        <a:bodyPr/>
        <a:lstStyle/>
        <a:p>
          <a:endParaRPr lang="en-US"/>
        </a:p>
      </dgm:t>
    </dgm:pt>
    <dgm:pt modelId="{1F7EFD06-37E6-4AA3-BD27-5E3A727966D5}" type="sibTrans" cxnId="{64EF1CBA-05F0-4DF9-9B7D-D5A7CDD7B65C}">
      <dgm:prSet/>
      <dgm:spPr/>
      <dgm:t>
        <a:bodyPr/>
        <a:lstStyle/>
        <a:p>
          <a:endParaRPr lang="en-US"/>
        </a:p>
      </dgm:t>
    </dgm:pt>
    <dgm:pt modelId="{57A1E873-9EAF-451C-BD27-FFC652D89ED6}">
      <dgm:prSet phldrT="[Text]" custT="1"/>
      <dgm:spPr/>
      <dgm:t>
        <a:bodyPr/>
        <a:lstStyle/>
        <a:p>
          <a:r>
            <a:rPr lang="en-US" sz="1400" dirty="0">
              <a:latin typeface="Calibri" panose="020F0502020204030204" pitchFamily="34" charset="0"/>
            </a:rPr>
            <a:t>Police Department</a:t>
          </a:r>
          <a:endParaRPr lang="en-US" sz="1400" dirty="0"/>
        </a:p>
      </dgm:t>
    </dgm:pt>
    <dgm:pt modelId="{F1B88875-E6FD-4BA8-A650-F99A3BA87843}" type="parTrans" cxnId="{A81D2F6A-4BEE-4688-9456-22831BEB7DDE}">
      <dgm:prSet/>
      <dgm:spPr/>
      <dgm:t>
        <a:bodyPr/>
        <a:lstStyle/>
        <a:p>
          <a:endParaRPr lang="en-US"/>
        </a:p>
      </dgm:t>
    </dgm:pt>
    <dgm:pt modelId="{AC6A6EC0-242D-4393-8F5D-26032FAB508C}" type="sibTrans" cxnId="{A81D2F6A-4BEE-4688-9456-22831BEB7DDE}">
      <dgm:prSet/>
      <dgm:spPr/>
      <dgm:t>
        <a:bodyPr/>
        <a:lstStyle/>
        <a:p>
          <a:endParaRPr lang="en-US"/>
        </a:p>
      </dgm:t>
    </dgm:pt>
    <dgm:pt modelId="{D04BE9B9-5FA2-4CAC-A80C-CAEC6E4F7C16}">
      <dgm:prSet phldrT="[Text]" custT="1"/>
      <dgm:spPr/>
      <dgm:t>
        <a:bodyPr/>
        <a:lstStyle/>
        <a:p>
          <a:r>
            <a:rPr lang="en-US" sz="1400" dirty="0"/>
            <a:t>Public Services</a:t>
          </a:r>
        </a:p>
      </dgm:t>
    </dgm:pt>
    <dgm:pt modelId="{CA924B7B-5DFB-40A0-B786-6DA770CA36CA}" type="parTrans" cxnId="{E6FEFB64-A638-465F-8025-1947772D4A50}">
      <dgm:prSet/>
      <dgm:spPr/>
      <dgm:t>
        <a:bodyPr/>
        <a:lstStyle/>
        <a:p>
          <a:endParaRPr lang="en-US"/>
        </a:p>
      </dgm:t>
    </dgm:pt>
    <dgm:pt modelId="{03F43F3C-80D9-4EA5-A301-ECA535E83449}" type="sibTrans" cxnId="{E6FEFB64-A638-465F-8025-1947772D4A50}">
      <dgm:prSet/>
      <dgm:spPr/>
      <dgm:t>
        <a:bodyPr/>
        <a:lstStyle/>
        <a:p>
          <a:endParaRPr lang="en-US"/>
        </a:p>
      </dgm:t>
    </dgm:pt>
    <dgm:pt modelId="{F178C187-4846-4168-B386-0750E5A58EA5}">
      <dgm:prSet phldrT="[Text]" custT="1"/>
      <dgm:spPr/>
      <dgm:t>
        <a:bodyPr/>
        <a:lstStyle/>
        <a:p>
          <a:r>
            <a:rPr lang="en-US" sz="1400" dirty="0">
              <a:latin typeface="Calibri" panose="020F0502020204030204" pitchFamily="34" charset="0"/>
            </a:rPr>
            <a:t>Engineering	</a:t>
          </a:r>
          <a:endParaRPr lang="en-US" sz="1400" dirty="0"/>
        </a:p>
      </dgm:t>
    </dgm:pt>
    <dgm:pt modelId="{9C3C0E6C-1D5D-4131-9BA4-2BDBFE1FBDB3}" type="parTrans" cxnId="{82F44E8E-920B-43D2-B9EE-35F29573B1F1}">
      <dgm:prSet/>
      <dgm:spPr/>
      <dgm:t>
        <a:bodyPr/>
        <a:lstStyle/>
        <a:p>
          <a:endParaRPr lang="en-US"/>
        </a:p>
      </dgm:t>
    </dgm:pt>
    <dgm:pt modelId="{F2C66F7F-07B6-4F7F-9987-3E6FF2EEF254}" type="sibTrans" cxnId="{82F44E8E-920B-43D2-B9EE-35F29573B1F1}">
      <dgm:prSet/>
      <dgm:spPr/>
      <dgm:t>
        <a:bodyPr/>
        <a:lstStyle/>
        <a:p>
          <a:endParaRPr lang="en-US"/>
        </a:p>
      </dgm:t>
    </dgm:pt>
    <dgm:pt modelId="{5DAF3144-DCF9-4C5E-BEB5-744A2E2F098B}">
      <dgm:prSet custT="1"/>
      <dgm:spPr/>
      <dgm:t>
        <a:bodyPr/>
        <a:lstStyle/>
        <a:p>
          <a:r>
            <a:rPr lang="en-US" sz="1400" dirty="0"/>
            <a:t>Community Development</a:t>
          </a:r>
        </a:p>
      </dgm:t>
    </dgm:pt>
    <dgm:pt modelId="{9FB2B735-B413-47DF-BFB4-7CD56131F8C0}" type="parTrans" cxnId="{3E14E1B7-5796-40A3-86C1-F919A938FCFD}">
      <dgm:prSet/>
      <dgm:spPr/>
      <dgm:t>
        <a:bodyPr/>
        <a:lstStyle/>
        <a:p>
          <a:endParaRPr lang="en-US"/>
        </a:p>
      </dgm:t>
    </dgm:pt>
    <dgm:pt modelId="{C78DAD4C-A4D9-4EFD-9C90-6D3A6B1D249A}" type="sibTrans" cxnId="{3E14E1B7-5796-40A3-86C1-F919A938FCFD}">
      <dgm:prSet/>
      <dgm:spPr/>
      <dgm:t>
        <a:bodyPr/>
        <a:lstStyle/>
        <a:p>
          <a:endParaRPr lang="en-US"/>
        </a:p>
      </dgm:t>
    </dgm:pt>
    <dgm:pt modelId="{B8CDFE40-898B-43A5-888E-107089121524}">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City Manager 	 </a:t>
          </a:r>
        </a:p>
      </dgm:t>
    </dgm:pt>
    <dgm:pt modelId="{22A8B36D-0B8A-4A2E-8386-420598497F4B}" type="parTrans" cxnId="{32432B11-E529-420F-B601-EAA54F6A0422}">
      <dgm:prSet/>
      <dgm:spPr/>
      <dgm:t>
        <a:bodyPr/>
        <a:lstStyle/>
        <a:p>
          <a:endParaRPr lang="en-US"/>
        </a:p>
      </dgm:t>
    </dgm:pt>
    <dgm:pt modelId="{3B3A51E1-3EE2-45A3-8B5F-83CC4D887C55}" type="sibTrans" cxnId="{32432B11-E529-420F-B601-EAA54F6A0422}">
      <dgm:prSet/>
      <dgm:spPr/>
      <dgm:t>
        <a:bodyPr/>
        <a:lstStyle/>
        <a:p>
          <a:endParaRPr lang="en-US"/>
        </a:p>
      </dgm:t>
    </dgm:pt>
    <dgm:pt modelId="{796222BF-2589-499E-B4FB-57B5340058E6}">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City Secretary 	</a:t>
          </a:r>
        </a:p>
      </dgm:t>
    </dgm:pt>
    <dgm:pt modelId="{418A79A4-976E-4010-B4A7-F0855CC70DFF}" type="parTrans" cxnId="{4496EEE7-C752-4CD0-B413-966D314E222D}">
      <dgm:prSet/>
      <dgm:spPr/>
      <dgm:t>
        <a:bodyPr/>
        <a:lstStyle/>
        <a:p>
          <a:endParaRPr lang="en-US"/>
        </a:p>
      </dgm:t>
    </dgm:pt>
    <dgm:pt modelId="{538215DF-06D6-4CC1-A042-BC7CC15FF2B5}" type="sibTrans" cxnId="{4496EEE7-C752-4CD0-B413-966D314E222D}">
      <dgm:prSet/>
      <dgm:spPr/>
      <dgm:t>
        <a:bodyPr/>
        <a:lstStyle/>
        <a:p>
          <a:endParaRPr lang="en-US"/>
        </a:p>
      </dgm:t>
    </dgm:pt>
    <dgm:pt modelId="{1D0B803F-0BFA-4009-87F2-79C0140EA1FC}">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Finance   </a:t>
          </a:r>
        </a:p>
      </dgm:t>
    </dgm:pt>
    <dgm:pt modelId="{BCD9D624-39BF-41FC-B955-48FCFFA77DE7}" type="parTrans" cxnId="{F628ED63-1942-41A7-B867-BD8AE99ED811}">
      <dgm:prSet/>
      <dgm:spPr/>
      <dgm:t>
        <a:bodyPr/>
        <a:lstStyle/>
        <a:p>
          <a:endParaRPr lang="en-US"/>
        </a:p>
      </dgm:t>
    </dgm:pt>
    <dgm:pt modelId="{FE47A410-99F4-498C-BC60-DE83A2FF37F9}" type="sibTrans" cxnId="{F628ED63-1942-41A7-B867-BD8AE99ED811}">
      <dgm:prSet/>
      <dgm:spPr/>
      <dgm:t>
        <a:bodyPr/>
        <a:lstStyle/>
        <a:p>
          <a:endParaRPr lang="en-US"/>
        </a:p>
      </dgm:t>
    </dgm:pt>
    <dgm:pt modelId="{4A08CCC3-69FC-418C-8D41-BFF450C58669}">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Municipal Court </a:t>
          </a:r>
        </a:p>
      </dgm:t>
    </dgm:pt>
    <dgm:pt modelId="{D739DC7E-EBD5-483B-9FD2-600FFF296301}" type="parTrans" cxnId="{76643187-F871-4B96-931A-771D443FDED5}">
      <dgm:prSet/>
      <dgm:spPr/>
      <dgm:t>
        <a:bodyPr/>
        <a:lstStyle/>
        <a:p>
          <a:endParaRPr lang="en-US"/>
        </a:p>
      </dgm:t>
    </dgm:pt>
    <dgm:pt modelId="{5A696F56-FCE7-46AC-8A67-D85339E64CF1}" type="sibTrans" cxnId="{76643187-F871-4B96-931A-771D443FDED5}">
      <dgm:prSet/>
      <dgm:spPr/>
      <dgm:t>
        <a:bodyPr/>
        <a:lstStyle/>
        <a:p>
          <a:endParaRPr lang="en-US"/>
        </a:p>
      </dgm:t>
    </dgm:pt>
    <dgm:pt modelId="{C786A920-C68A-4531-9D21-F605ADE3EC3D}">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City Attorney 	</a:t>
          </a:r>
        </a:p>
      </dgm:t>
    </dgm:pt>
    <dgm:pt modelId="{C7BBC798-326E-45F6-9FF6-DD0B66D4F976}" type="parTrans" cxnId="{72CB9F52-429A-4882-A4D2-D1B719BEB944}">
      <dgm:prSet/>
      <dgm:spPr/>
      <dgm:t>
        <a:bodyPr/>
        <a:lstStyle/>
        <a:p>
          <a:endParaRPr lang="en-US"/>
        </a:p>
      </dgm:t>
    </dgm:pt>
    <dgm:pt modelId="{D7CE85FE-EFC6-4513-BE00-78C108A99B1A}" type="sibTrans" cxnId="{72CB9F52-429A-4882-A4D2-D1B719BEB944}">
      <dgm:prSet/>
      <dgm:spPr/>
      <dgm:t>
        <a:bodyPr/>
        <a:lstStyle/>
        <a:p>
          <a:endParaRPr lang="en-US"/>
        </a:p>
      </dgm:t>
    </dgm:pt>
    <dgm:pt modelId="{7ACCB9BD-41DA-4F30-A233-18E44A618FA4}">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Human Resources</a:t>
          </a:r>
        </a:p>
      </dgm:t>
    </dgm:pt>
    <dgm:pt modelId="{A30C4B80-2693-4900-972F-F1F1A28C4BD7}" type="sibTrans" cxnId="{F2D84AC4-4607-427E-AB4B-137C9282F677}">
      <dgm:prSet/>
      <dgm:spPr/>
      <dgm:t>
        <a:bodyPr/>
        <a:lstStyle/>
        <a:p>
          <a:endParaRPr lang="en-US"/>
        </a:p>
      </dgm:t>
    </dgm:pt>
    <dgm:pt modelId="{E87C62E4-0682-4104-B489-21118E0AFE21}" type="parTrans" cxnId="{F2D84AC4-4607-427E-AB4B-137C9282F677}">
      <dgm:prSet/>
      <dgm:spPr/>
      <dgm:t>
        <a:bodyPr/>
        <a:lstStyle/>
        <a:p>
          <a:endParaRPr lang="en-US"/>
        </a:p>
      </dgm:t>
    </dgm:pt>
    <dgm:pt modelId="{854D8105-4256-4737-B65D-1BC44EAF7C40}">
      <dgm:prSet custT="1"/>
      <dgm:spPr/>
      <dgm:t>
        <a:bodyPr/>
        <a:lstStyle/>
        <a:p>
          <a:r>
            <a:rPr lang="en-US" sz="1400" dirty="0">
              <a:latin typeface="Calibri" panose="020F0502020204030204" pitchFamily="34" charset="0"/>
            </a:rPr>
            <a:t>Planning	</a:t>
          </a:r>
          <a:endParaRPr lang="en-US" sz="1400" dirty="0"/>
        </a:p>
      </dgm:t>
    </dgm:pt>
    <dgm:pt modelId="{F772A66B-1E9A-49CE-9BBB-959A2C0FF960}" type="parTrans" cxnId="{603C9966-56FF-417D-8604-08294BAB8315}">
      <dgm:prSet/>
      <dgm:spPr/>
      <dgm:t>
        <a:bodyPr/>
        <a:lstStyle/>
        <a:p>
          <a:endParaRPr lang="en-US"/>
        </a:p>
      </dgm:t>
    </dgm:pt>
    <dgm:pt modelId="{ED1132D5-9A77-4C26-8BEA-0766CAE6378E}" type="sibTrans" cxnId="{603C9966-56FF-417D-8604-08294BAB8315}">
      <dgm:prSet/>
      <dgm:spPr/>
      <dgm:t>
        <a:bodyPr/>
        <a:lstStyle/>
        <a:p>
          <a:endParaRPr lang="en-US"/>
        </a:p>
      </dgm:t>
    </dgm:pt>
    <dgm:pt modelId="{50115619-5920-4383-A38D-B983EFE638E6}">
      <dgm:prSet custT="1"/>
      <dgm:spPr/>
      <dgm:t>
        <a:bodyPr/>
        <a:lstStyle/>
        <a:p>
          <a:r>
            <a:rPr lang="en-US" sz="1400" dirty="0">
              <a:latin typeface="Calibri" panose="020F0502020204030204" pitchFamily="34" charset="0"/>
            </a:rPr>
            <a:t>Code Compliance</a:t>
          </a:r>
        </a:p>
      </dgm:t>
    </dgm:pt>
    <dgm:pt modelId="{B1F83E00-F894-4360-860F-17ED5E42AA50}" type="parTrans" cxnId="{A4316613-6B21-41A4-AFD3-9B5E68EB1B91}">
      <dgm:prSet/>
      <dgm:spPr/>
      <dgm:t>
        <a:bodyPr/>
        <a:lstStyle/>
        <a:p>
          <a:endParaRPr lang="en-US"/>
        </a:p>
      </dgm:t>
    </dgm:pt>
    <dgm:pt modelId="{CB1F6F50-8BE8-44D5-AA17-DCC1C49B5F23}" type="sibTrans" cxnId="{A4316613-6B21-41A4-AFD3-9B5E68EB1B91}">
      <dgm:prSet/>
      <dgm:spPr/>
      <dgm:t>
        <a:bodyPr/>
        <a:lstStyle/>
        <a:p>
          <a:endParaRPr lang="en-US"/>
        </a:p>
      </dgm:t>
    </dgm:pt>
    <dgm:pt modelId="{F1548E32-C294-49A2-8E70-EE8611261280}">
      <dgm:prSet custT="1"/>
      <dgm:spPr/>
      <dgm:t>
        <a:bodyPr/>
        <a:lstStyle/>
        <a:p>
          <a:r>
            <a:rPr lang="en-US" sz="1400" dirty="0">
              <a:latin typeface="Calibri" panose="020F0502020204030204" pitchFamily="34" charset="0"/>
            </a:rPr>
            <a:t>Fire Department</a:t>
          </a:r>
        </a:p>
      </dgm:t>
    </dgm:pt>
    <dgm:pt modelId="{DDA32687-6047-456A-9076-BF0B2CFDC12B}" type="parTrans" cxnId="{A624DB97-DBCB-44C1-84DB-45220927728D}">
      <dgm:prSet/>
      <dgm:spPr/>
      <dgm:t>
        <a:bodyPr/>
        <a:lstStyle/>
        <a:p>
          <a:endParaRPr lang="en-US"/>
        </a:p>
      </dgm:t>
    </dgm:pt>
    <dgm:pt modelId="{D8A92797-32C2-4C3F-ACF0-40E7FCCB3946}" type="sibTrans" cxnId="{A624DB97-DBCB-44C1-84DB-45220927728D}">
      <dgm:prSet/>
      <dgm:spPr/>
      <dgm:t>
        <a:bodyPr/>
        <a:lstStyle/>
        <a:p>
          <a:endParaRPr lang="en-US"/>
        </a:p>
      </dgm:t>
    </dgm:pt>
    <dgm:pt modelId="{7A7D8357-3F3B-49DD-AD1A-822F81AC92B3}">
      <dgm:prSet custT="1"/>
      <dgm:spPr/>
      <dgm:t>
        <a:bodyPr/>
        <a:lstStyle/>
        <a:p>
          <a:r>
            <a:rPr lang="en-US" sz="1400" dirty="0">
              <a:latin typeface="Calibri" panose="020F0502020204030204" pitchFamily="34" charset="0"/>
            </a:rPr>
            <a:t>Emergency Management</a:t>
          </a:r>
        </a:p>
      </dgm:t>
    </dgm:pt>
    <dgm:pt modelId="{A6849887-F7F7-48B6-B26B-EEABA3D69ACD}" type="parTrans" cxnId="{D5C48442-995C-475F-B825-7BFD002C6ED9}">
      <dgm:prSet/>
      <dgm:spPr/>
      <dgm:t>
        <a:bodyPr/>
        <a:lstStyle/>
        <a:p>
          <a:endParaRPr lang="en-US"/>
        </a:p>
      </dgm:t>
    </dgm:pt>
    <dgm:pt modelId="{0C5D8744-2626-4DE2-B37C-54E4CF9DD331}" type="sibTrans" cxnId="{D5C48442-995C-475F-B825-7BFD002C6ED9}">
      <dgm:prSet/>
      <dgm:spPr/>
      <dgm:t>
        <a:bodyPr/>
        <a:lstStyle/>
        <a:p>
          <a:endParaRPr lang="en-US"/>
        </a:p>
      </dgm:t>
    </dgm:pt>
    <dgm:pt modelId="{444CCCA5-D635-4437-9518-5DD2DE41FFD3}">
      <dgm:prSet custT="1"/>
      <dgm:spPr/>
      <dgm:t>
        <a:bodyPr/>
        <a:lstStyle/>
        <a:p>
          <a:r>
            <a:rPr lang="en-US" sz="1400" dirty="0">
              <a:latin typeface="Calibri" panose="020F0502020204030204" pitchFamily="34" charset="0"/>
            </a:rPr>
            <a:t>Fire Marshal</a:t>
          </a:r>
          <a:endParaRPr lang="en-US" sz="1400" dirty="0"/>
        </a:p>
      </dgm:t>
    </dgm:pt>
    <dgm:pt modelId="{4ACC14CE-5C87-4D72-823A-F76F571B2644}" type="parTrans" cxnId="{8745DB57-F7C7-4488-B663-121D1C058D6C}">
      <dgm:prSet/>
      <dgm:spPr/>
      <dgm:t>
        <a:bodyPr/>
        <a:lstStyle/>
        <a:p>
          <a:endParaRPr lang="en-US"/>
        </a:p>
      </dgm:t>
    </dgm:pt>
    <dgm:pt modelId="{9BFDA4D8-378B-4F38-ADD7-71511668D51A}" type="sibTrans" cxnId="{8745DB57-F7C7-4488-B663-121D1C058D6C}">
      <dgm:prSet/>
      <dgm:spPr/>
      <dgm:t>
        <a:bodyPr/>
        <a:lstStyle/>
        <a:p>
          <a:endParaRPr lang="en-US"/>
        </a:p>
      </dgm:t>
    </dgm:pt>
    <dgm:pt modelId="{8C332BAE-2885-474B-B19C-88973399B7E5}">
      <dgm:prSet custT="1"/>
      <dgm:spPr/>
      <dgm:t>
        <a:bodyPr/>
        <a:lstStyle/>
        <a:p>
          <a:r>
            <a:rPr lang="en-US" sz="1400" dirty="0">
              <a:latin typeface="Calibri" panose="020F0502020204030204" pitchFamily="34" charset="0"/>
            </a:rPr>
            <a:t>Animal Control </a:t>
          </a:r>
        </a:p>
      </dgm:t>
    </dgm:pt>
    <dgm:pt modelId="{6F733BFA-E9BE-4071-8047-2243836747E0}" type="sibTrans" cxnId="{1A138CDD-1491-4367-A6AB-A9EAA17F4327}">
      <dgm:prSet/>
      <dgm:spPr/>
      <dgm:t>
        <a:bodyPr/>
        <a:lstStyle/>
        <a:p>
          <a:endParaRPr lang="en-US"/>
        </a:p>
      </dgm:t>
    </dgm:pt>
    <dgm:pt modelId="{3A9CCBBA-83B0-4ABA-97F0-5D29B28DD138}" type="parTrans" cxnId="{1A138CDD-1491-4367-A6AB-A9EAA17F4327}">
      <dgm:prSet/>
      <dgm:spPr/>
      <dgm:t>
        <a:bodyPr/>
        <a:lstStyle/>
        <a:p>
          <a:endParaRPr lang="en-US"/>
        </a:p>
      </dgm:t>
    </dgm:pt>
    <dgm:pt modelId="{FE58B6B6-FADB-4DD4-BA2E-F00CC7DCDDD4}">
      <dgm:prSet custT="1"/>
      <dgm:spPr/>
      <dgm:t>
        <a:bodyPr/>
        <a:lstStyle/>
        <a:p>
          <a:r>
            <a:rPr lang="en-US" sz="1400" dirty="0">
              <a:latin typeface="Calibri" panose="020F0502020204030204" pitchFamily="34" charset="0"/>
            </a:rPr>
            <a:t>Public Works	</a:t>
          </a:r>
        </a:p>
      </dgm:t>
    </dgm:pt>
    <dgm:pt modelId="{4C0335C3-E484-4E0F-BF02-49DB59E0195B}" type="sibTrans" cxnId="{E2DD0D81-4583-411D-B369-A8CBB2E1C776}">
      <dgm:prSet/>
      <dgm:spPr/>
      <dgm:t>
        <a:bodyPr/>
        <a:lstStyle/>
        <a:p>
          <a:endParaRPr lang="en-US"/>
        </a:p>
      </dgm:t>
    </dgm:pt>
    <dgm:pt modelId="{B1F87FD1-F8C2-40A5-8322-5C131635FA16}" type="parTrans" cxnId="{E2DD0D81-4583-411D-B369-A8CBB2E1C776}">
      <dgm:prSet/>
      <dgm:spPr/>
      <dgm:t>
        <a:bodyPr/>
        <a:lstStyle/>
        <a:p>
          <a:endParaRPr lang="en-US"/>
        </a:p>
      </dgm:t>
    </dgm:pt>
    <dgm:pt modelId="{8991386A-7B17-4192-8EAB-F54FAB246AAA}">
      <dgm:prSet custT="1"/>
      <dgm:spPr/>
      <dgm:t>
        <a:bodyPr/>
        <a:lstStyle/>
        <a:p>
          <a:r>
            <a:rPr lang="en-US" sz="1400" dirty="0">
              <a:latin typeface="Calibri" panose="020F0502020204030204" pitchFamily="34" charset="0"/>
            </a:rPr>
            <a:t>Street Lighting &amp; Signals</a:t>
          </a:r>
        </a:p>
      </dgm:t>
    </dgm:pt>
    <dgm:pt modelId="{A8179B01-C77D-4A3E-8D87-7557C3A9EA5F}" type="sibTrans" cxnId="{75A142D9-A3BF-43E7-B13C-1956EE5C2B62}">
      <dgm:prSet/>
      <dgm:spPr/>
      <dgm:t>
        <a:bodyPr/>
        <a:lstStyle/>
        <a:p>
          <a:endParaRPr lang="en-US"/>
        </a:p>
      </dgm:t>
    </dgm:pt>
    <dgm:pt modelId="{D83B68CA-BE6A-42A4-9E92-2D223E20031C}" type="parTrans" cxnId="{75A142D9-A3BF-43E7-B13C-1956EE5C2B62}">
      <dgm:prSet/>
      <dgm:spPr/>
      <dgm:t>
        <a:bodyPr/>
        <a:lstStyle/>
        <a:p>
          <a:endParaRPr lang="en-US"/>
        </a:p>
      </dgm:t>
    </dgm:pt>
    <dgm:pt modelId="{43B5BD4D-9C80-430D-8CCC-4C626D50F341}">
      <dgm:prSet custT="1"/>
      <dgm:spPr/>
      <dgm:t>
        <a:bodyPr/>
        <a:lstStyle/>
        <a:p>
          <a:r>
            <a:rPr lang="en-US" sz="1400" dirty="0">
              <a:latin typeface="Calibri" panose="020F0502020204030204" pitchFamily="34" charset="0"/>
            </a:rPr>
            <a:t>Fleet Maintenance</a:t>
          </a:r>
        </a:p>
      </dgm:t>
    </dgm:pt>
    <dgm:pt modelId="{4C6C9CFC-79E5-4E31-95CD-F95AA18945C8}" type="sibTrans" cxnId="{21F7853C-3BA4-44E8-99BA-8352965065CB}">
      <dgm:prSet/>
      <dgm:spPr/>
      <dgm:t>
        <a:bodyPr/>
        <a:lstStyle/>
        <a:p>
          <a:endParaRPr lang="en-US"/>
        </a:p>
      </dgm:t>
    </dgm:pt>
    <dgm:pt modelId="{74372F7B-E712-49AB-8504-4D9ACF194117}" type="parTrans" cxnId="{21F7853C-3BA4-44E8-99BA-8352965065CB}">
      <dgm:prSet/>
      <dgm:spPr/>
      <dgm:t>
        <a:bodyPr/>
        <a:lstStyle/>
        <a:p>
          <a:endParaRPr lang="en-US"/>
        </a:p>
      </dgm:t>
    </dgm:pt>
    <dgm:pt modelId="{0D5A8E9E-D260-4275-B380-9CF5E2718851}">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City Prosecutor</a:t>
          </a:r>
        </a:p>
      </dgm:t>
    </dgm:pt>
    <dgm:pt modelId="{E4FE081C-1EC7-4250-AF05-0697CAC458D8}" type="parTrans" cxnId="{153349D3-2918-43FB-BE5F-D0D6DEC13BAC}">
      <dgm:prSet/>
      <dgm:spPr/>
      <dgm:t>
        <a:bodyPr/>
        <a:lstStyle/>
        <a:p>
          <a:endParaRPr lang="en-US"/>
        </a:p>
      </dgm:t>
    </dgm:pt>
    <dgm:pt modelId="{DD0D206E-962D-47A2-863D-6E4427D8BAFB}" type="sibTrans" cxnId="{153349D3-2918-43FB-BE5F-D0D6DEC13BAC}">
      <dgm:prSet/>
      <dgm:spPr/>
      <dgm:t>
        <a:bodyPr/>
        <a:lstStyle/>
        <a:p>
          <a:endParaRPr lang="en-US"/>
        </a:p>
      </dgm:t>
    </dgm:pt>
    <dgm:pt modelId="{30AE0477-18B5-434A-A86F-F0D9E307747F}">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Technology	</a:t>
          </a:r>
        </a:p>
      </dgm:t>
    </dgm:pt>
    <dgm:pt modelId="{F21CBD40-282C-4DB0-A92C-795031F68A4F}" type="parTrans" cxnId="{6929F7C6-F402-447C-8038-931E289BC751}">
      <dgm:prSet/>
      <dgm:spPr/>
      <dgm:t>
        <a:bodyPr/>
        <a:lstStyle/>
        <a:p>
          <a:endParaRPr lang="en-US"/>
        </a:p>
      </dgm:t>
    </dgm:pt>
    <dgm:pt modelId="{02508B7A-25FE-4295-A452-D893C2040C57}" type="sibTrans" cxnId="{6929F7C6-F402-447C-8038-931E289BC751}">
      <dgm:prSet/>
      <dgm:spPr/>
      <dgm:t>
        <a:bodyPr/>
        <a:lstStyle/>
        <a:p>
          <a:endParaRPr lang="en-US"/>
        </a:p>
      </dgm:t>
    </dgm:pt>
    <dgm:pt modelId="{E3A8DBDF-E73B-4032-B6E0-AC1620770DAB}">
      <dgm:prSet custT="1"/>
      <dgm:spPr/>
      <dgm:t>
        <a:bodyPr/>
        <a:lstStyle/>
        <a:p>
          <a:pPr>
            <a:lnSpc>
              <a:spcPct val="100000"/>
            </a:lnSpc>
          </a:pPr>
          <a:r>
            <a:rPr lang="en-US" sz="1400" dirty="0">
              <a:latin typeface="Calibri" panose="020F0502020204030204" pitchFamily="34" charset="0"/>
            </a:rPr>
            <a:t>Communications</a:t>
          </a:r>
          <a:endParaRPr lang="en-US" sz="1400" dirty="0"/>
        </a:p>
      </dgm:t>
    </dgm:pt>
    <dgm:pt modelId="{308C4482-FAAB-459F-B6BC-7FB0949F4012}" type="sibTrans" cxnId="{C4C18106-3F7E-4612-B567-B61B3AC1E4A9}">
      <dgm:prSet/>
      <dgm:spPr/>
      <dgm:t>
        <a:bodyPr/>
        <a:lstStyle/>
        <a:p>
          <a:endParaRPr lang="en-US"/>
        </a:p>
      </dgm:t>
    </dgm:pt>
    <dgm:pt modelId="{C0EB7CE1-23EE-4235-BE58-2945C95D4A84}" type="parTrans" cxnId="{C4C18106-3F7E-4612-B567-B61B3AC1E4A9}">
      <dgm:prSet/>
      <dgm:spPr/>
      <dgm:t>
        <a:bodyPr/>
        <a:lstStyle/>
        <a:p>
          <a:endParaRPr lang="en-US"/>
        </a:p>
      </dgm:t>
    </dgm:pt>
    <dgm:pt modelId="{7FA2C583-ED61-485C-B176-EE1C7D4529CE}">
      <dgm:prSet custT="1"/>
      <dgm:spPr/>
      <dgm:t>
        <a:bodyPr/>
        <a:lstStyle/>
        <a:p>
          <a:pPr>
            <a:lnSpc>
              <a:spcPct val="100000"/>
            </a:lnSpc>
            <a:buFont typeface="Arial" panose="020B0604020202020204" pitchFamily="34" charset="0"/>
            <a:buChar char="•"/>
          </a:pPr>
          <a:r>
            <a:rPr lang="en-US" sz="1400" dirty="0">
              <a:latin typeface="Calibri" panose="020F0502020204030204" pitchFamily="34" charset="0"/>
            </a:rPr>
            <a:t>Economic Development	</a:t>
          </a:r>
        </a:p>
      </dgm:t>
    </dgm:pt>
    <dgm:pt modelId="{8D8DE883-0F3C-4B01-8F9A-1F57FACFD5AD}" type="parTrans" cxnId="{E5E021E8-3A28-42CE-83D5-16F81263BE75}">
      <dgm:prSet/>
      <dgm:spPr/>
      <dgm:t>
        <a:bodyPr/>
        <a:lstStyle/>
        <a:p>
          <a:endParaRPr lang="en-US"/>
        </a:p>
      </dgm:t>
    </dgm:pt>
    <dgm:pt modelId="{1A869F86-1B6B-4195-98FB-0D151E001A23}" type="sibTrans" cxnId="{E5E021E8-3A28-42CE-83D5-16F81263BE75}">
      <dgm:prSet/>
      <dgm:spPr/>
      <dgm:t>
        <a:bodyPr/>
        <a:lstStyle/>
        <a:p>
          <a:endParaRPr lang="en-US"/>
        </a:p>
      </dgm:t>
    </dgm:pt>
    <dgm:pt modelId="{0EE37640-1326-4D19-91BF-E80CAE8008FD}">
      <dgm:prSet custT="1"/>
      <dgm:spPr/>
      <dgm:t>
        <a:bodyPr/>
        <a:lstStyle/>
        <a:p>
          <a:r>
            <a:rPr lang="en-US" sz="1400" dirty="0">
              <a:latin typeface="Calibri" panose="020F0502020204030204" pitchFamily="34" charset="0"/>
            </a:rPr>
            <a:t>Parks &amp; Recreation</a:t>
          </a:r>
          <a:endParaRPr lang="en-US" sz="1400" dirty="0"/>
        </a:p>
      </dgm:t>
    </dgm:pt>
    <dgm:pt modelId="{CB60BF0B-9721-421D-BE1A-62F9F1C222A7}" type="parTrans" cxnId="{EE511FA6-C2F7-48EC-B0F1-166C4B4D274F}">
      <dgm:prSet/>
      <dgm:spPr/>
      <dgm:t>
        <a:bodyPr/>
        <a:lstStyle/>
        <a:p>
          <a:endParaRPr lang="en-US"/>
        </a:p>
      </dgm:t>
    </dgm:pt>
    <dgm:pt modelId="{BD24DEAB-E7AD-4228-B553-60872258CFBA}" type="sibTrans" cxnId="{EE511FA6-C2F7-48EC-B0F1-166C4B4D274F}">
      <dgm:prSet/>
      <dgm:spPr/>
      <dgm:t>
        <a:bodyPr/>
        <a:lstStyle/>
        <a:p>
          <a:endParaRPr lang="en-US"/>
        </a:p>
      </dgm:t>
    </dgm:pt>
    <dgm:pt modelId="{00FF3978-05D8-47E9-9703-D3CFCA7FA908}">
      <dgm:prSet custT="1"/>
      <dgm:spPr/>
      <dgm:t>
        <a:bodyPr/>
        <a:lstStyle/>
        <a:p>
          <a:r>
            <a:rPr lang="en-US" sz="1400">
              <a:latin typeface="Calibri" panose="020F0502020204030204" pitchFamily="34" charset="0"/>
            </a:rPr>
            <a:t>Health				</a:t>
          </a:r>
          <a:endParaRPr lang="en-US" sz="1400" dirty="0">
            <a:latin typeface="Calibri" panose="020F0502020204030204" pitchFamily="34" charset="0"/>
          </a:endParaRPr>
        </a:p>
      </dgm:t>
    </dgm:pt>
    <dgm:pt modelId="{A5CE8B2E-ADAD-43D1-9ED1-DD4310C40A20}" type="parTrans" cxnId="{5FE81C7B-2C0A-4580-8972-012AAD8A9611}">
      <dgm:prSet/>
      <dgm:spPr/>
      <dgm:t>
        <a:bodyPr/>
        <a:lstStyle/>
        <a:p>
          <a:endParaRPr lang="en-US"/>
        </a:p>
      </dgm:t>
    </dgm:pt>
    <dgm:pt modelId="{EE8CD99F-F700-46C0-807E-C138775621F7}" type="sibTrans" cxnId="{5FE81C7B-2C0A-4580-8972-012AAD8A9611}">
      <dgm:prSet/>
      <dgm:spPr/>
      <dgm:t>
        <a:bodyPr/>
        <a:lstStyle/>
        <a:p>
          <a:endParaRPr lang="en-US"/>
        </a:p>
      </dgm:t>
    </dgm:pt>
    <dgm:pt modelId="{04C17341-7D5B-45C8-91CA-B792F8952A2E}">
      <dgm:prSet custT="1"/>
      <dgm:spPr/>
      <dgm:t>
        <a:bodyPr/>
        <a:lstStyle/>
        <a:p>
          <a:r>
            <a:rPr lang="en-US" sz="1400" dirty="0">
              <a:latin typeface="Calibri" panose="020F0502020204030204" pitchFamily="34" charset="0"/>
            </a:rPr>
            <a:t>Building Maintenance</a:t>
          </a:r>
        </a:p>
      </dgm:t>
    </dgm:pt>
    <dgm:pt modelId="{100D9A88-7BD2-4600-BC64-D27B10A868AE}" type="parTrans" cxnId="{EE4F2D69-ED7C-4461-9E4E-8952173398F3}">
      <dgm:prSet/>
      <dgm:spPr/>
      <dgm:t>
        <a:bodyPr/>
        <a:lstStyle/>
        <a:p>
          <a:endParaRPr lang="en-US"/>
        </a:p>
      </dgm:t>
    </dgm:pt>
    <dgm:pt modelId="{56B0AC0D-3254-43BB-8E31-E0CBF24543A3}" type="sibTrans" cxnId="{EE4F2D69-ED7C-4461-9E4E-8952173398F3}">
      <dgm:prSet/>
      <dgm:spPr/>
      <dgm:t>
        <a:bodyPr/>
        <a:lstStyle/>
        <a:p>
          <a:endParaRPr lang="en-US"/>
        </a:p>
      </dgm:t>
    </dgm:pt>
    <dgm:pt modelId="{BFDCFBC4-B9D2-4CA3-8347-0CE56AA103F8}" type="pres">
      <dgm:prSet presAssocID="{1D44F4F5-5483-4594-BA48-017ABA462000}" presName="Name0" presStyleCnt="0">
        <dgm:presLayoutVars>
          <dgm:dir/>
          <dgm:animLvl val="lvl"/>
          <dgm:resizeHandles val="exact"/>
        </dgm:presLayoutVars>
      </dgm:prSet>
      <dgm:spPr/>
    </dgm:pt>
    <dgm:pt modelId="{841CFE77-51B1-42C9-9E0C-E5A6B7282334}" type="pres">
      <dgm:prSet presAssocID="{DF371263-60A4-4B2C-BC5C-3B7237869865}" presName="composite" presStyleCnt="0"/>
      <dgm:spPr/>
    </dgm:pt>
    <dgm:pt modelId="{7D43CF5B-FD5C-47C8-B5CA-0162E9F02765}" type="pres">
      <dgm:prSet presAssocID="{DF371263-60A4-4B2C-BC5C-3B7237869865}" presName="parTx" presStyleLbl="alignNode1" presStyleIdx="0" presStyleCnt="4" custLinFactNeighborX="3190" custLinFactNeighborY="2373">
        <dgm:presLayoutVars>
          <dgm:chMax val="0"/>
          <dgm:chPref val="0"/>
          <dgm:bulletEnabled val="1"/>
        </dgm:presLayoutVars>
      </dgm:prSet>
      <dgm:spPr/>
    </dgm:pt>
    <dgm:pt modelId="{D14CF66D-5C05-4185-B6D4-BCB7ECEA0C9F}" type="pres">
      <dgm:prSet presAssocID="{DF371263-60A4-4B2C-BC5C-3B7237869865}" presName="desTx" presStyleLbl="alignAccFollowNode1" presStyleIdx="0" presStyleCnt="4" custScaleY="100000" custLinFactNeighborX="3056" custLinFactNeighborY="870">
        <dgm:presLayoutVars>
          <dgm:bulletEnabled val="1"/>
        </dgm:presLayoutVars>
      </dgm:prSet>
      <dgm:spPr/>
    </dgm:pt>
    <dgm:pt modelId="{94A5D291-687F-4B59-9353-67C0DFF9AFAF}" type="pres">
      <dgm:prSet presAssocID="{D7C18A45-DA83-4624-93B9-420B02936E46}" presName="space" presStyleCnt="0"/>
      <dgm:spPr/>
    </dgm:pt>
    <dgm:pt modelId="{5AEF7942-834E-42DC-942D-B7F9FE9A1194}" type="pres">
      <dgm:prSet presAssocID="{5DAF3144-DCF9-4C5E-BEB5-744A2E2F098B}" presName="composite" presStyleCnt="0"/>
      <dgm:spPr/>
    </dgm:pt>
    <dgm:pt modelId="{9CC2864C-99F7-43C8-99A4-A11FCC7CA0CD}" type="pres">
      <dgm:prSet presAssocID="{5DAF3144-DCF9-4C5E-BEB5-744A2E2F098B}" presName="parTx" presStyleLbl="alignNode1" presStyleIdx="1" presStyleCnt="4">
        <dgm:presLayoutVars>
          <dgm:chMax val="0"/>
          <dgm:chPref val="0"/>
          <dgm:bulletEnabled val="1"/>
        </dgm:presLayoutVars>
      </dgm:prSet>
      <dgm:spPr/>
    </dgm:pt>
    <dgm:pt modelId="{DEE36E46-947D-45DA-8EA2-60CD3E2ED38C}" type="pres">
      <dgm:prSet presAssocID="{5DAF3144-DCF9-4C5E-BEB5-744A2E2F098B}" presName="desTx" presStyleLbl="alignAccFollowNode1" presStyleIdx="1" presStyleCnt="4">
        <dgm:presLayoutVars>
          <dgm:bulletEnabled val="1"/>
        </dgm:presLayoutVars>
      </dgm:prSet>
      <dgm:spPr/>
    </dgm:pt>
    <dgm:pt modelId="{8E9D94F8-8234-485C-88D4-CE320500BC01}" type="pres">
      <dgm:prSet presAssocID="{C78DAD4C-A4D9-4EFD-9C90-6D3A6B1D249A}" presName="space" presStyleCnt="0"/>
      <dgm:spPr/>
    </dgm:pt>
    <dgm:pt modelId="{77365AF7-410A-4DBD-9D13-00043E0B1AC2}" type="pres">
      <dgm:prSet presAssocID="{4B8A0976-2B97-4775-9E38-457A73222B1A}" presName="composite" presStyleCnt="0"/>
      <dgm:spPr/>
    </dgm:pt>
    <dgm:pt modelId="{4291E0A1-C4C4-4771-BAB8-2ECCF2F702A3}" type="pres">
      <dgm:prSet presAssocID="{4B8A0976-2B97-4775-9E38-457A73222B1A}" presName="parTx" presStyleLbl="alignNode1" presStyleIdx="2" presStyleCnt="4">
        <dgm:presLayoutVars>
          <dgm:chMax val="0"/>
          <dgm:chPref val="0"/>
          <dgm:bulletEnabled val="1"/>
        </dgm:presLayoutVars>
      </dgm:prSet>
      <dgm:spPr/>
    </dgm:pt>
    <dgm:pt modelId="{B53AD571-7FEA-47F2-BCA5-BAFA0217F91F}" type="pres">
      <dgm:prSet presAssocID="{4B8A0976-2B97-4775-9E38-457A73222B1A}" presName="desTx" presStyleLbl="alignAccFollowNode1" presStyleIdx="2" presStyleCnt="4">
        <dgm:presLayoutVars>
          <dgm:bulletEnabled val="1"/>
        </dgm:presLayoutVars>
      </dgm:prSet>
      <dgm:spPr/>
    </dgm:pt>
    <dgm:pt modelId="{EF62C33E-E23D-4D57-A20F-BF8F6EE72FE6}" type="pres">
      <dgm:prSet presAssocID="{1F7EFD06-37E6-4AA3-BD27-5E3A727966D5}" presName="space" presStyleCnt="0"/>
      <dgm:spPr/>
    </dgm:pt>
    <dgm:pt modelId="{EECD5160-A3EE-459F-9603-2636583AB52F}" type="pres">
      <dgm:prSet presAssocID="{D04BE9B9-5FA2-4CAC-A80C-CAEC6E4F7C16}" presName="composite" presStyleCnt="0"/>
      <dgm:spPr/>
    </dgm:pt>
    <dgm:pt modelId="{3385206B-1AE7-44AA-930F-E1B1B831B5D3}" type="pres">
      <dgm:prSet presAssocID="{D04BE9B9-5FA2-4CAC-A80C-CAEC6E4F7C16}" presName="parTx" presStyleLbl="alignNode1" presStyleIdx="3" presStyleCnt="4">
        <dgm:presLayoutVars>
          <dgm:chMax val="0"/>
          <dgm:chPref val="0"/>
          <dgm:bulletEnabled val="1"/>
        </dgm:presLayoutVars>
      </dgm:prSet>
      <dgm:spPr/>
    </dgm:pt>
    <dgm:pt modelId="{433FDEDC-7833-41BF-9201-55E370611F96}" type="pres">
      <dgm:prSet presAssocID="{D04BE9B9-5FA2-4CAC-A80C-CAEC6E4F7C16}" presName="desTx" presStyleLbl="alignAccFollowNode1" presStyleIdx="3" presStyleCnt="4">
        <dgm:presLayoutVars>
          <dgm:bulletEnabled val="1"/>
        </dgm:presLayoutVars>
      </dgm:prSet>
      <dgm:spPr/>
    </dgm:pt>
  </dgm:ptLst>
  <dgm:cxnLst>
    <dgm:cxn modelId="{73A02700-CD8E-4183-AF61-5394A279E467}" type="presOf" srcId="{F1548E32-C294-49A2-8E70-EE8611261280}" destId="{B53AD571-7FEA-47F2-BCA5-BAFA0217F91F}" srcOrd="0" destOrd="2" presId="urn:microsoft.com/office/officeart/2005/8/layout/hList1"/>
    <dgm:cxn modelId="{F9D1DA01-77F6-4836-8A52-3D25B3FFE8D9}" type="presOf" srcId="{8991386A-7B17-4192-8EAB-F54FAB246AAA}" destId="{433FDEDC-7833-41BF-9201-55E370611F96}" srcOrd="0" destOrd="2" presId="urn:microsoft.com/office/officeart/2005/8/layout/hList1"/>
    <dgm:cxn modelId="{85A81903-A1DD-4F8F-B558-599FF307BDA7}" type="presOf" srcId="{00FF3978-05D8-47E9-9703-D3CFCA7FA908}" destId="{DEE36E46-947D-45DA-8EA2-60CD3E2ED38C}" srcOrd="0" destOrd="2" presId="urn:microsoft.com/office/officeart/2005/8/layout/hList1"/>
    <dgm:cxn modelId="{C4C18106-3F7E-4612-B567-B61B3AC1E4A9}" srcId="{DF371263-60A4-4B2C-BC5C-3B7237869865}" destId="{E3A8DBDF-E73B-4032-B6E0-AC1620770DAB}" srcOrd="10" destOrd="0" parTransId="{C0EB7CE1-23EE-4235-BE58-2945C95D4A84}" sibTransId="{308C4482-FAAB-459F-B6BC-7FB0949F4012}"/>
    <dgm:cxn modelId="{32432B11-E529-420F-B601-EAA54F6A0422}" srcId="{DF371263-60A4-4B2C-BC5C-3B7237869865}" destId="{B8CDFE40-898B-43A5-888E-107089121524}" srcOrd="1" destOrd="0" parTransId="{22A8B36D-0B8A-4A2E-8386-420598497F4B}" sibTransId="{3B3A51E1-3EE2-45A3-8B5F-83CC4D887C55}"/>
    <dgm:cxn modelId="{56CA3813-A4A2-45C6-96E6-19D042333FEA}" type="presOf" srcId="{FE58B6B6-FADB-4DD4-BA2E-F00CC7DCDDD4}" destId="{433FDEDC-7833-41BF-9201-55E370611F96}" srcOrd="0" destOrd="1" presId="urn:microsoft.com/office/officeart/2005/8/layout/hList1"/>
    <dgm:cxn modelId="{A4316613-6B21-41A4-AFD3-9B5E68EB1B91}" srcId="{5DAF3144-DCF9-4C5E-BEB5-744A2E2F098B}" destId="{50115619-5920-4383-A38D-B983EFE638E6}" srcOrd="1" destOrd="0" parTransId="{B1F83E00-F894-4360-860F-17ED5E42AA50}" sibTransId="{CB1F6F50-8BE8-44D5-AA17-DCC1C49B5F23}"/>
    <dgm:cxn modelId="{AACFAF13-09A0-4DCA-AF45-3071B02ED63E}" type="presOf" srcId="{DF371263-60A4-4B2C-BC5C-3B7237869865}" destId="{7D43CF5B-FD5C-47C8-B5CA-0162E9F02765}" srcOrd="0" destOrd="0" presId="urn:microsoft.com/office/officeart/2005/8/layout/hList1"/>
    <dgm:cxn modelId="{23CE3F1B-CC96-44BF-A15D-16A70654839D}" type="presOf" srcId="{86E3BF8A-5A28-424C-A8E4-FB209477F6EA}" destId="{D14CF66D-5C05-4185-B6D4-BCB7ECEA0C9F}" srcOrd="0" destOrd="0" presId="urn:microsoft.com/office/officeart/2005/8/layout/hList1"/>
    <dgm:cxn modelId="{491D401C-4F2A-4F45-A15C-CFF32D3F7BC0}" type="presOf" srcId="{796222BF-2589-499E-B4FB-57B5340058E6}" destId="{D14CF66D-5C05-4185-B6D4-BCB7ECEA0C9F}" srcOrd="0" destOrd="4" presId="urn:microsoft.com/office/officeart/2005/8/layout/hList1"/>
    <dgm:cxn modelId="{FC1B3C21-2B06-4448-93F7-3F5AAE4748D5}" srcId="{DF371263-60A4-4B2C-BC5C-3B7237869865}" destId="{86E3BF8A-5A28-424C-A8E4-FB209477F6EA}" srcOrd="0" destOrd="0" parTransId="{401C09BF-F7A7-4A1F-B07E-BBC35911B760}" sibTransId="{F1FFD7DD-E403-4F3D-AD6E-EF02E880AC62}"/>
    <dgm:cxn modelId="{81107D27-C7FE-4CE8-BCDB-0B024C233FFF}" type="presOf" srcId="{0EE37640-1326-4D19-91BF-E80CAE8008FD}" destId="{433FDEDC-7833-41BF-9201-55E370611F96}" srcOrd="0" destOrd="5" presId="urn:microsoft.com/office/officeart/2005/8/layout/hList1"/>
    <dgm:cxn modelId="{9F33B527-CC0B-4D2D-A97F-1DAD54B0ED6C}" type="presOf" srcId="{E3A8DBDF-E73B-4032-B6E0-AC1620770DAB}" destId="{D14CF66D-5C05-4185-B6D4-BCB7ECEA0C9F}" srcOrd="0" destOrd="10" presId="urn:microsoft.com/office/officeart/2005/8/layout/hList1"/>
    <dgm:cxn modelId="{9C37FE2D-06B1-489E-9C17-B6C6C40247B5}" type="presOf" srcId="{4A08CCC3-69FC-418C-8D41-BFF450C58669}" destId="{D14CF66D-5C05-4185-B6D4-BCB7ECEA0C9F}" srcOrd="0" destOrd="6" presId="urn:microsoft.com/office/officeart/2005/8/layout/hList1"/>
    <dgm:cxn modelId="{0220DB37-B5E3-4114-AC32-2F30D077FB7A}" type="presOf" srcId="{43B5BD4D-9C80-430D-8CCC-4C626D50F341}" destId="{433FDEDC-7833-41BF-9201-55E370611F96}" srcOrd="0" destOrd="3" presId="urn:microsoft.com/office/officeart/2005/8/layout/hList1"/>
    <dgm:cxn modelId="{21F7853C-3BA4-44E8-99BA-8352965065CB}" srcId="{D04BE9B9-5FA2-4CAC-A80C-CAEC6E4F7C16}" destId="{43B5BD4D-9C80-430D-8CCC-4C626D50F341}" srcOrd="3" destOrd="0" parTransId="{74372F7B-E712-49AB-8504-4D9ACF194117}" sibTransId="{4C6C9CFC-79E5-4E31-95CD-F95AA18945C8}"/>
    <dgm:cxn modelId="{9359885B-10EA-46D4-8E4D-F054F0BD9BD1}" type="presOf" srcId="{4B8A0976-2B97-4775-9E38-457A73222B1A}" destId="{4291E0A1-C4C4-4771-BAB8-2ECCF2F702A3}" srcOrd="0" destOrd="0" presId="urn:microsoft.com/office/officeart/2005/8/layout/hList1"/>
    <dgm:cxn modelId="{D5C48442-995C-475F-B825-7BFD002C6ED9}" srcId="{4B8A0976-2B97-4775-9E38-457A73222B1A}" destId="{7A7D8357-3F3B-49DD-AD1A-822F81AC92B3}" srcOrd="3" destOrd="0" parTransId="{A6849887-F7F7-48B6-B26B-EEABA3D69ACD}" sibTransId="{0C5D8744-2626-4DE2-B37C-54E4CF9DD331}"/>
    <dgm:cxn modelId="{F628ED63-1942-41A7-B867-BD8AE99ED811}" srcId="{DF371263-60A4-4B2C-BC5C-3B7237869865}" destId="{1D0B803F-0BFA-4009-87F2-79C0140EA1FC}" srcOrd="5" destOrd="0" parTransId="{BCD9D624-39BF-41FC-B955-48FCFFA77DE7}" sibTransId="{FE47A410-99F4-498C-BC60-DE83A2FF37F9}"/>
    <dgm:cxn modelId="{E6FEFB64-A638-465F-8025-1947772D4A50}" srcId="{1D44F4F5-5483-4594-BA48-017ABA462000}" destId="{D04BE9B9-5FA2-4CAC-A80C-CAEC6E4F7C16}" srcOrd="3" destOrd="0" parTransId="{CA924B7B-5DFB-40A0-B786-6DA770CA36CA}" sibTransId="{03F43F3C-80D9-4EA5-A301-ECA535E83449}"/>
    <dgm:cxn modelId="{603C9966-56FF-417D-8604-08294BAB8315}" srcId="{5DAF3144-DCF9-4C5E-BEB5-744A2E2F098B}" destId="{854D8105-4256-4737-B65D-1BC44EAF7C40}" srcOrd="0" destOrd="0" parTransId="{F772A66B-1E9A-49CE-9BBB-959A2C0FF960}" sibTransId="{ED1132D5-9A77-4C26-8BEA-0766CAE6378E}"/>
    <dgm:cxn modelId="{EE4F2D69-ED7C-4461-9E4E-8952173398F3}" srcId="{D04BE9B9-5FA2-4CAC-A80C-CAEC6E4F7C16}" destId="{04C17341-7D5B-45C8-91CA-B792F8952A2E}" srcOrd="4" destOrd="0" parTransId="{100D9A88-7BD2-4600-BC64-D27B10A868AE}" sibTransId="{56B0AC0D-3254-43BB-8E31-E0CBF24543A3}"/>
    <dgm:cxn modelId="{A81D2F6A-4BEE-4688-9456-22831BEB7DDE}" srcId="{4B8A0976-2B97-4775-9E38-457A73222B1A}" destId="{57A1E873-9EAF-451C-BD27-FFC652D89ED6}" srcOrd="0" destOrd="0" parTransId="{F1B88875-E6FD-4BA8-A650-F99A3BA87843}" sibTransId="{AC6A6EC0-242D-4393-8F5D-26032FAB508C}"/>
    <dgm:cxn modelId="{C27D5F6B-B5C3-4DBD-939E-9C5FCEB1D1FD}" type="presOf" srcId="{854D8105-4256-4737-B65D-1BC44EAF7C40}" destId="{DEE36E46-947D-45DA-8EA2-60CD3E2ED38C}" srcOrd="0" destOrd="0" presId="urn:microsoft.com/office/officeart/2005/8/layout/hList1"/>
    <dgm:cxn modelId="{7F51984E-3BF2-46FF-9DF3-8C622F2E9FC2}" type="presOf" srcId="{1D0B803F-0BFA-4009-87F2-79C0140EA1FC}" destId="{D14CF66D-5C05-4185-B6D4-BCB7ECEA0C9F}" srcOrd="0" destOrd="5" presId="urn:microsoft.com/office/officeart/2005/8/layout/hList1"/>
    <dgm:cxn modelId="{72CB9F52-429A-4882-A4D2-D1B719BEB944}" srcId="{DF371263-60A4-4B2C-BC5C-3B7237869865}" destId="{C786A920-C68A-4531-9D21-F605ADE3EC3D}" srcOrd="7" destOrd="0" parTransId="{C7BBC798-326E-45F6-9FF6-DD0B66D4F976}" sibTransId="{D7CE85FE-EFC6-4513-BE00-78C108A99B1A}"/>
    <dgm:cxn modelId="{6D7EAB54-0CD2-4540-B313-C1238A4A0C59}" type="presOf" srcId="{C786A920-C68A-4531-9D21-F605ADE3EC3D}" destId="{D14CF66D-5C05-4185-B6D4-BCB7ECEA0C9F}" srcOrd="0" destOrd="7" presId="urn:microsoft.com/office/officeart/2005/8/layout/hList1"/>
    <dgm:cxn modelId="{0911A756-6DEB-4F5D-AC30-31FB320679C5}" type="presOf" srcId="{F178C187-4846-4168-B386-0750E5A58EA5}" destId="{433FDEDC-7833-41BF-9201-55E370611F96}" srcOrd="0" destOrd="0" presId="urn:microsoft.com/office/officeart/2005/8/layout/hList1"/>
    <dgm:cxn modelId="{8745DB57-F7C7-4488-B663-121D1C058D6C}" srcId="{4B8A0976-2B97-4775-9E38-457A73222B1A}" destId="{444CCCA5-D635-4437-9518-5DD2DE41FFD3}" srcOrd="4" destOrd="0" parTransId="{4ACC14CE-5C87-4D72-823A-F76F571B2644}" sibTransId="{9BFDA4D8-378B-4F38-ADD7-71511668D51A}"/>
    <dgm:cxn modelId="{5FE81C7B-2C0A-4580-8972-012AAD8A9611}" srcId="{5DAF3144-DCF9-4C5E-BEB5-744A2E2F098B}" destId="{00FF3978-05D8-47E9-9703-D3CFCA7FA908}" srcOrd="2" destOrd="0" parTransId="{A5CE8B2E-ADAD-43D1-9ED1-DD4310C40A20}" sibTransId="{EE8CD99F-F700-46C0-807E-C138775621F7}"/>
    <dgm:cxn modelId="{E2DD0D81-4583-411D-B369-A8CBB2E1C776}" srcId="{D04BE9B9-5FA2-4CAC-A80C-CAEC6E4F7C16}" destId="{FE58B6B6-FADB-4DD4-BA2E-F00CC7DCDDD4}" srcOrd="1" destOrd="0" parTransId="{B1F87FD1-F8C2-40A5-8322-5C131635FA16}" sibTransId="{4C0335C3-E484-4E0F-BF02-49DB59E0195B}"/>
    <dgm:cxn modelId="{F7CA7D83-2D47-4297-9B0A-14F038C85C0B}" type="presOf" srcId="{0D5A8E9E-D260-4275-B380-9CF5E2718851}" destId="{D14CF66D-5C05-4185-B6D4-BCB7ECEA0C9F}" srcOrd="0" destOrd="8" presId="urn:microsoft.com/office/officeart/2005/8/layout/hList1"/>
    <dgm:cxn modelId="{76643187-F871-4B96-931A-771D443FDED5}" srcId="{DF371263-60A4-4B2C-BC5C-3B7237869865}" destId="{4A08CCC3-69FC-418C-8D41-BFF450C58669}" srcOrd="6" destOrd="0" parTransId="{D739DC7E-EBD5-483B-9FD2-600FFF296301}" sibTransId="{5A696F56-FCE7-46AC-8A67-D85339E64CF1}"/>
    <dgm:cxn modelId="{82F44E8E-920B-43D2-B9EE-35F29573B1F1}" srcId="{D04BE9B9-5FA2-4CAC-A80C-CAEC6E4F7C16}" destId="{F178C187-4846-4168-B386-0750E5A58EA5}" srcOrd="0" destOrd="0" parTransId="{9C3C0E6C-1D5D-4131-9BA4-2BDBFE1FBDB3}" sibTransId="{F2C66F7F-07B6-4F7F-9987-3E6FF2EEF254}"/>
    <dgm:cxn modelId="{33832596-9022-4126-80B6-B9E6CB3F7CA7}" type="presOf" srcId="{7A7D8357-3F3B-49DD-AD1A-822F81AC92B3}" destId="{B53AD571-7FEA-47F2-BCA5-BAFA0217F91F}" srcOrd="0" destOrd="3" presId="urn:microsoft.com/office/officeart/2005/8/layout/hList1"/>
    <dgm:cxn modelId="{A624DB97-DBCB-44C1-84DB-45220927728D}" srcId="{4B8A0976-2B97-4775-9E38-457A73222B1A}" destId="{F1548E32-C294-49A2-8E70-EE8611261280}" srcOrd="2" destOrd="0" parTransId="{DDA32687-6047-456A-9076-BF0B2CFDC12B}" sibTransId="{D8A92797-32C2-4C3F-ACF0-40E7FCCB3946}"/>
    <dgm:cxn modelId="{F92D1299-0721-492B-AF12-F4E4CBE678EE}" srcId="{1D44F4F5-5483-4594-BA48-017ABA462000}" destId="{DF371263-60A4-4B2C-BC5C-3B7237869865}" srcOrd="0" destOrd="0" parTransId="{D3C1D463-1CCC-452D-ACA3-73B62EE77787}" sibTransId="{D7C18A45-DA83-4624-93B9-420B02936E46}"/>
    <dgm:cxn modelId="{FF4836A2-80F0-429E-9D5B-DC4BF67E5E02}" type="presOf" srcId="{5DAF3144-DCF9-4C5E-BEB5-744A2E2F098B}" destId="{9CC2864C-99F7-43C8-99A4-A11FCC7CA0CD}" srcOrd="0" destOrd="0" presId="urn:microsoft.com/office/officeart/2005/8/layout/hList1"/>
    <dgm:cxn modelId="{02CA1AA4-56AF-4FE2-82C4-1E136BFCE4CC}" type="presOf" srcId="{B8CDFE40-898B-43A5-888E-107089121524}" destId="{D14CF66D-5C05-4185-B6D4-BCB7ECEA0C9F}" srcOrd="0" destOrd="1" presId="urn:microsoft.com/office/officeart/2005/8/layout/hList1"/>
    <dgm:cxn modelId="{EE511FA6-C2F7-48EC-B0F1-166C4B4D274F}" srcId="{D04BE9B9-5FA2-4CAC-A80C-CAEC6E4F7C16}" destId="{0EE37640-1326-4D19-91BF-E80CAE8008FD}" srcOrd="5" destOrd="0" parTransId="{CB60BF0B-9721-421D-BE1A-62F9F1C222A7}" sibTransId="{BD24DEAB-E7AD-4228-B553-60872258CFBA}"/>
    <dgm:cxn modelId="{1EF853AB-A40F-4D48-B529-5FB8C6B21BAF}" type="presOf" srcId="{8C332BAE-2885-474B-B19C-88973399B7E5}" destId="{B53AD571-7FEA-47F2-BCA5-BAFA0217F91F}" srcOrd="0" destOrd="1" presId="urn:microsoft.com/office/officeart/2005/8/layout/hList1"/>
    <dgm:cxn modelId="{3E14E1B7-5796-40A3-86C1-F919A938FCFD}" srcId="{1D44F4F5-5483-4594-BA48-017ABA462000}" destId="{5DAF3144-DCF9-4C5E-BEB5-744A2E2F098B}" srcOrd="1" destOrd="0" parTransId="{9FB2B735-B413-47DF-BFB4-7CD56131F8C0}" sibTransId="{C78DAD4C-A4D9-4EFD-9C90-6D3A6B1D249A}"/>
    <dgm:cxn modelId="{64EF1CBA-05F0-4DF9-9B7D-D5A7CDD7B65C}" srcId="{1D44F4F5-5483-4594-BA48-017ABA462000}" destId="{4B8A0976-2B97-4775-9E38-457A73222B1A}" srcOrd="2" destOrd="0" parTransId="{B37773D2-9D1C-4E5F-9661-E784DA6205A3}" sibTransId="{1F7EFD06-37E6-4AA3-BD27-5E3A727966D5}"/>
    <dgm:cxn modelId="{A10A1EBF-6F05-4D47-A357-6DBAADC69AF3}" type="presOf" srcId="{57A1E873-9EAF-451C-BD27-FFC652D89ED6}" destId="{B53AD571-7FEA-47F2-BCA5-BAFA0217F91F}" srcOrd="0" destOrd="0" presId="urn:microsoft.com/office/officeart/2005/8/layout/hList1"/>
    <dgm:cxn modelId="{F2D84AC4-4607-427E-AB4B-137C9282F677}" srcId="{DF371263-60A4-4B2C-BC5C-3B7237869865}" destId="{7ACCB9BD-41DA-4F30-A233-18E44A618FA4}" srcOrd="2" destOrd="0" parTransId="{E87C62E4-0682-4104-B489-21118E0AFE21}" sibTransId="{A30C4B80-2693-4900-972F-F1F1A28C4BD7}"/>
    <dgm:cxn modelId="{744876C4-B02A-4D40-A3A5-4FE0F592A92B}" type="presOf" srcId="{D04BE9B9-5FA2-4CAC-A80C-CAEC6E4F7C16}" destId="{3385206B-1AE7-44AA-930F-E1B1B831B5D3}" srcOrd="0" destOrd="0" presId="urn:microsoft.com/office/officeart/2005/8/layout/hList1"/>
    <dgm:cxn modelId="{6929F7C6-F402-447C-8038-931E289BC751}" srcId="{DF371263-60A4-4B2C-BC5C-3B7237869865}" destId="{30AE0477-18B5-434A-A86F-F0D9E307747F}" srcOrd="9" destOrd="0" parTransId="{F21CBD40-282C-4DB0-A92C-795031F68A4F}" sibTransId="{02508B7A-25FE-4295-A452-D893C2040C57}"/>
    <dgm:cxn modelId="{2D3C67C7-EA33-43CF-9483-6CEABF029097}" type="presOf" srcId="{444CCCA5-D635-4437-9518-5DD2DE41FFD3}" destId="{B53AD571-7FEA-47F2-BCA5-BAFA0217F91F}" srcOrd="0" destOrd="4" presId="urn:microsoft.com/office/officeart/2005/8/layout/hList1"/>
    <dgm:cxn modelId="{153349D3-2918-43FB-BE5F-D0D6DEC13BAC}" srcId="{DF371263-60A4-4B2C-BC5C-3B7237869865}" destId="{0D5A8E9E-D260-4275-B380-9CF5E2718851}" srcOrd="8" destOrd="0" parTransId="{E4FE081C-1EC7-4250-AF05-0697CAC458D8}" sibTransId="{DD0D206E-962D-47A2-863D-6E4427D8BAFB}"/>
    <dgm:cxn modelId="{75A142D9-A3BF-43E7-B13C-1956EE5C2B62}" srcId="{D04BE9B9-5FA2-4CAC-A80C-CAEC6E4F7C16}" destId="{8991386A-7B17-4192-8EAB-F54FAB246AAA}" srcOrd="2" destOrd="0" parTransId="{D83B68CA-BE6A-42A4-9E92-2D223E20031C}" sibTransId="{A8179B01-C77D-4A3E-8D87-7557C3A9EA5F}"/>
    <dgm:cxn modelId="{1A138CDD-1491-4367-A6AB-A9EAA17F4327}" srcId="{4B8A0976-2B97-4775-9E38-457A73222B1A}" destId="{8C332BAE-2885-474B-B19C-88973399B7E5}" srcOrd="1" destOrd="0" parTransId="{3A9CCBBA-83B0-4ABA-97F0-5D29B28DD138}" sibTransId="{6F733BFA-E9BE-4071-8047-2243836747E0}"/>
    <dgm:cxn modelId="{22B495DE-F3A4-4489-BB55-EA10F38735F3}" type="presOf" srcId="{50115619-5920-4383-A38D-B983EFE638E6}" destId="{DEE36E46-947D-45DA-8EA2-60CD3E2ED38C}" srcOrd="0" destOrd="1" presId="urn:microsoft.com/office/officeart/2005/8/layout/hList1"/>
    <dgm:cxn modelId="{FD44CDE5-8743-4A65-B738-37728B0E8BC8}" type="presOf" srcId="{04C17341-7D5B-45C8-91CA-B792F8952A2E}" destId="{433FDEDC-7833-41BF-9201-55E370611F96}" srcOrd="0" destOrd="4" presId="urn:microsoft.com/office/officeart/2005/8/layout/hList1"/>
    <dgm:cxn modelId="{4496EEE7-C752-4CD0-B413-966D314E222D}" srcId="{DF371263-60A4-4B2C-BC5C-3B7237869865}" destId="{796222BF-2589-499E-B4FB-57B5340058E6}" srcOrd="4" destOrd="0" parTransId="{418A79A4-976E-4010-B4A7-F0855CC70DFF}" sibTransId="{538215DF-06D6-4CC1-A042-BC7CC15FF2B5}"/>
    <dgm:cxn modelId="{E5E021E8-3A28-42CE-83D5-16F81263BE75}" srcId="{DF371263-60A4-4B2C-BC5C-3B7237869865}" destId="{7FA2C583-ED61-485C-B176-EE1C7D4529CE}" srcOrd="3" destOrd="0" parTransId="{8D8DE883-0F3C-4B01-8F9A-1F57FACFD5AD}" sibTransId="{1A869F86-1B6B-4195-98FB-0D151E001A23}"/>
    <dgm:cxn modelId="{E4EAB2EA-9676-4267-A4E8-4FB3DCADC41D}" type="presOf" srcId="{30AE0477-18B5-434A-A86F-F0D9E307747F}" destId="{D14CF66D-5C05-4185-B6D4-BCB7ECEA0C9F}" srcOrd="0" destOrd="9" presId="urn:microsoft.com/office/officeart/2005/8/layout/hList1"/>
    <dgm:cxn modelId="{66B21BF4-1A23-4B59-BA22-89842635E0CA}" type="presOf" srcId="{1D44F4F5-5483-4594-BA48-017ABA462000}" destId="{BFDCFBC4-B9D2-4CA3-8347-0CE56AA103F8}" srcOrd="0" destOrd="0" presId="urn:microsoft.com/office/officeart/2005/8/layout/hList1"/>
    <dgm:cxn modelId="{35A2A9FD-21F4-4B94-8AF5-6DE27E2C6291}" type="presOf" srcId="{7ACCB9BD-41DA-4F30-A233-18E44A618FA4}" destId="{D14CF66D-5C05-4185-B6D4-BCB7ECEA0C9F}" srcOrd="0" destOrd="2" presId="urn:microsoft.com/office/officeart/2005/8/layout/hList1"/>
    <dgm:cxn modelId="{837682FF-4BCF-4E44-8028-FEDE75E1B3C9}" type="presOf" srcId="{7FA2C583-ED61-485C-B176-EE1C7D4529CE}" destId="{D14CF66D-5C05-4185-B6D4-BCB7ECEA0C9F}" srcOrd="0" destOrd="3" presId="urn:microsoft.com/office/officeart/2005/8/layout/hList1"/>
    <dgm:cxn modelId="{67AD89BB-0B1E-495E-89D1-1B7C042FE2B0}" type="presParOf" srcId="{BFDCFBC4-B9D2-4CA3-8347-0CE56AA103F8}" destId="{841CFE77-51B1-42C9-9E0C-E5A6B7282334}" srcOrd="0" destOrd="0" presId="urn:microsoft.com/office/officeart/2005/8/layout/hList1"/>
    <dgm:cxn modelId="{FBCDB0F2-87DF-4305-BA33-34F78CF96431}" type="presParOf" srcId="{841CFE77-51B1-42C9-9E0C-E5A6B7282334}" destId="{7D43CF5B-FD5C-47C8-B5CA-0162E9F02765}" srcOrd="0" destOrd="0" presId="urn:microsoft.com/office/officeart/2005/8/layout/hList1"/>
    <dgm:cxn modelId="{186F8B3A-DB2A-4F99-AD4A-B16F503B5E26}" type="presParOf" srcId="{841CFE77-51B1-42C9-9E0C-E5A6B7282334}" destId="{D14CF66D-5C05-4185-B6D4-BCB7ECEA0C9F}" srcOrd="1" destOrd="0" presId="urn:microsoft.com/office/officeart/2005/8/layout/hList1"/>
    <dgm:cxn modelId="{3ACD4529-39A6-4CA1-A3C8-80671F78E66A}" type="presParOf" srcId="{BFDCFBC4-B9D2-4CA3-8347-0CE56AA103F8}" destId="{94A5D291-687F-4B59-9353-67C0DFF9AFAF}" srcOrd="1" destOrd="0" presId="urn:microsoft.com/office/officeart/2005/8/layout/hList1"/>
    <dgm:cxn modelId="{25D81EDA-F746-42AD-8BE0-14FF4F0A2C15}" type="presParOf" srcId="{BFDCFBC4-B9D2-4CA3-8347-0CE56AA103F8}" destId="{5AEF7942-834E-42DC-942D-B7F9FE9A1194}" srcOrd="2" destOrd="0" presId="urn:microsoft.com/office/officeart/2005/8/layout/hList1"/>
    <dgm:cxn modelId="{438ABB95-78BB-4187-8D6B-C92572575EC4}" type="presParOf" srcId="{5AEF7942-834E-42DC-942D-B7F9FE9A1194}" destId="{9CC2864C-99F7-43C8-99A4-A11FCC7CA0CD}" srcOrd="0" destOrd="0" presId="urn:microsoft.com/office/officeart/2005/8/layout/hList1"/>
    <dgm:cxn modelId="{38900BB4-9549-4BDA-AE27-848C80913483}" type="presParOf" srcId="{5AEF7942-834E-42DC-942D-B7F9FE9A1194}" destId="{DEE36E46-947D-45DA-8EA2-60CD3E2ED38C}" srcOrd="1" destOrd="0" presId="urn:microsoft.com/office/officeart/2005/8/layout/hList1"/>
    <dgm:cxn modelId="{16242F72-2567-4573-9A3E-EF13181D5394}" type="presParOf" srcId="{BFDCFBC4-B9D2-4CA3-8347-0CE56AA103F8}" destId="{8E9D94F8-8234-485C-88D4-CE320500BC01}" srcOrd="3" destOrd="0" presId="urn:microsoft.com/office/officeart/2005/8/layout/hList1"/>
    <dgm:cxn modelId="{81736F6D-DDBA-4D58-9467-2ECF3732B4ED}" type="presParOf" srcId="{BFDCFBC4-B9D2-4CA3-8347-0CE56AA103F8}" destId="{77365AF7-410A-4DBD-9D13-00043E0B1AC2}" srcOrd="4" destOrd="0" presId="urn:microsoft.com/office/officeart/2005/8/layout/hList1"/>
    <dgm:cxn modelId="{0EA15834-20A1-45CD-988C-6A7B3D3C0678}" type="presParOf" srcId="{77365AF7-410A-4DBD-9D13-00043E0B1AC2}" destId="{4291E0A1-C4C4-4771-BAB8-2ECCF2F702A3}" srcOrd="0" destOrd="0" presId="urn:microsoft.com/office/officeart/2005/8/layout/hList1"/>
    <dgm:cxn modelId="{EC58109F-CFE3-4921-A94C-87254A13C835}" type="presParOf" srcId="{77365AF7-410A-4DBD-9D13-00043E0B1AC2}" destId="{B53AD571-7FEA-47F2-BCA5-BAFA0217F91F}" srcOrd="1" destOrd="0" presId="urn:microsoft.com/office/officeart/2005/8/layout/hList1"/>
    <dgm:cxn modelId="{4C8440D9-1C96-48D6-A7BA-44E0D8094819}" type="presParOf" srcId="{BFDCFBC4-B9D2-4CA3-8347-0CE56AA103F8}" destId="{EF62C33E-E23D-4D57-A20F-BF8F6EE72FE6}" srcOrd="5" destOrd="0" presId="urn:microsoft.com/office/officeart/2005/8/layout/hList1"/>
    <dgm:cxn modelId="{8FA3E365-868D-47A2-9E61-2F4A548AA192}" type="presParOf" srcId="{BFDCFBC4-B9D2-4CA3-8347-0CE56AA103F8}" destId="{EECD5160-A3EE-459F-9603-2636583AB52F}" srcOrd="6" destOrd="0" presId="urn:microsoft.com/office/officeart/2005/8/layout/hList1"/>
    <dgm:cxn modelId="{F0607977-B960-45E3-BFB3-790F6E557FF1}" type="presParOf" srcId="{EECD5160-A3EE-459F-9603-2636583AB52F}" destId="{3385206B-1AE7-44AA-930F-E1B1B831B5D3}" srcOrd="0" destOrd="0" presId="urn:microsoft.com/office/officeart/2005/8/layout/hList1"/>
    <dgm:cxn modelId="{B6DD3397-8C80-4921-9A2D-6165CAA54B57}" type="presParOf" srcId="{EECD5160-A3EE-459F-9603-2636583AB52F}" destId="{433FDEDC-7833-41BF-9201-55E370611F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E0E5D5-0EE8-4254-8E27-DA8756814816}" type="doc">
      <dgm:prSet loTypeId="urn:microsoft.com/office/officeart/2016/7/layout/RoundedRectangleTimeline" loCatId="process" qsTypeId="urn:microsoft.com/office/officeart/2005/8/quickstyle/simple3" qsCatId="simple" csTypeId="urn:microsoft.com/office/officeart/2005/8/colors/colorful1" csCatId="colorful" phldr="1"/>
      <dgm:spPr/>
      <dgm:t>
        <a:bodyPr/>
        <a:lstStyle/>
        <a:p>
          <a:endParaRPr lang="en-US"/>
        </a:p>
      </dgm:t>
    </dgm:pt>
    <dgm:pt modelId="{D130958B-FBF2-4409-BF62-2070FD3EF2CB}">
      <dgm:prSet/>
      <dgm:spPr>
        <a:xfrm>
          <a:off x="2446107" y="2694162"/>
          <a:ext cx="1832297" cy="598702"/>
        </a:xfrm>
      </dgm:spPr>
      <dgm:t>
        <a:bodyPr/>
        <a:lstStyle/>
        <a:p>
          <a:pPr>
            <a:buNone/>
          </a:pPr>
          <a:r>
            <a:rPr lang="en-US" dirty="0">
              <a:latin typeface="Arial" panose="020B0604020202020204"/>
              <a:ea typeface="+mn-ea"/>
              <a:cs typeface="+mn-cs"/>
            </a:rPr>
            <a:t>Tuesday, August 26</a:t>
          </a:r>
        </a:p>
      </dgm:t>
    </dgm:pt>
    <dgm:pt modelId="{F0548967-25A0-4BDA-98E5-5FD2EE882B0D}" type="parTrans" cxnId="{C9BE25DB-5F9B-42DF-978C-E74C6B79ADB9}">
      <dgm:prSet/>
      <dgm:spPr/>
      <dgm:t>
        <a:bodyPr/>
        <a:lstStyle/>
        <a:p>
          <a:endParaRPr lang="en-US"/>
        </a:p>
      </dgm:t>
    </dgm:pt>
    <dgm:pt modelId="{A32C0954-D9E3-4BE6-BA03-3AECB9AB647A}" type="sibTrans" cxnId="{C9BE25DB-5F9B-42DF-978C-E74C6B79ADB9}">
      <dgm:prSet/>
      <dgm:spPr/>
      <dgm:t>
        <a:bodyPr/>
        <a:lstStyle/>
        <a:p>
          <a:endParaRPr lang="en-US"/>
        </a:p>
      </dgm:t>
    </dgm:pt>
    <dgm:pt modelId="{DF2526BB-4EEA-40F8-A8EA-A6D7F4151EBB}">
      <dgm:prSet custT="1"/>
      <dgm:spPr>
        <a:xfrm>
          <a:off x="1835341" y="3891567"/>
          <a:ext cx="3053829" cy="2095459"/>
        </a:xfrm>
      </dgm:spPr>
      <dgm:t>
        <a:bodyPr/>
        <a:lstStyle/>
        <a:p>
          <a:pPr>
            <a:buFont typeface="Arial" panose="020B0604020202020204" pitchFamily="34" charset="0"/>
            <a:buNone/>
          </a:pPr>
          <a:r>
            <a:rPr lang="en-US" sz="1200" dirty="0">
              <a:latin typeface="Arial" panose="020B0604020202020204"/>
              <a:ea typeface="+mn-ea"/>
              <a:cs typeface="+mn-cs"/>
            </a:rPr>
            <a:t>Public Hearing on the Budget</a:t>
          </a:r>
        </a:p>
        <a:p>
          <a:pPr>
            <a:buNone/>
          </a:pPr>
          <a:r>
            <a:rPr lang="en-US" sz="1200" dirty="0">
              <a:latin typeface="Arial" panose="020B0604020202020204"/>
              <a:ea typeface="+mn-ea"/>
              <a:cs typeface="+mn-cs"/>
            </a:rPr>
            <a:t>Take action to recommend a final vote on </a:t>
          </a:r>
        </a:p>
        <a:p>
          <a:pPr>
            <a:buNone/>
          </a:pPr>
          <a:r>
            <a:rPr lang="en-US" sz="1200" dirty="0">
              <a:latin typeface="Arial" panose="020B0604020202020204"/>
              <a:ea typeface="+mn-ea"/>
              <a:cs typeface="+mn-cs"/>
            </a:rPr>
            <a:t>Budget to take place on September 2</a:t>
          </a:r>
        </a:p>
      </dgm:t>
    </dgm:pt>
    <dgm:pt modelId="{16F412D2-BB07-48AB-9C75-398A1F353A24}" type="parTrans" cxnId="{4EAD35E0-EACD-42CB-9957-5B48FBDEAD3D}">
      <dgm:prSet/>
      <dgm:spPr/>
      <dgm:t>
        <a:bodyPr/>
        <a:lstStyle/>
        <a:p>
          <a:endParaRPr lang="en-US"/>
        </a:p>
      </dgm:t>
    </dgm:pt>
    <dgm:pt modelId="{94B54A91-CEB3-4422-9994-0AD80E2A3FBA}" type="sibTrans" cxnId="{4EAD35E0-EACD-42CB-9957-5B48FBDEAD3D}">
      <dgm:prSet/>
      <dgm:spPr/>
      <dgm:t>
        <a:bodyPr/>
        <a:lstStyle/>
        <a:p>
          <a:endParaRPr lang="en-US"/>
        </a:p>
      </dgm:t>
    </dgm:pt>
    <dgm:pt modelId="{BA8B7847-952B-40AE-B05B-1428403A5D73}">
      <dgm:prSet/>
      <dgm:spPr>
        <a:xfrm>
          <a:off x="4278404" y="2694162"/>
          <a:ext cx="1832297" cy="598702"/>
        </a:xfrm>
      </dgm:spPr>
      <dgm:t>
        <a:bodyPr/>
        <a:lstStyle/>
        <a:p>
          <a:pPr>
            <a:buNone/>
          </a:pPr>
          <a:r>
            <a:rPr lang="en-US" dirty="0">
              <a:latin typeface="Arial" panose="020B0604020202020204"/>
              <a:ea typeface="+mn-ea"/>
              <a:cs typeface="+mn-cs"/>
            </a:rPr>
            <a:t>Tuesday, September 2</a:t>
          </a:r>
        </a:p>
      </dgm:t>
    </dgm:pt>
    <dgm:pt modelId="{A2A411F3-01C6-4917-A3B5-251D17C7DAE3}" type="parTrans" cxnId="{35767B43-1B1E-40B3-B4B1-C6CD3954748D}">
      <dgm:prSet/>
      <dgm:spPr/>
      <dgm:t>
        <a:bodyPr/>
        <a:lstStyle/>
        <a:p>
          <a:endParaRPr lang="en-US"/>
        </a:p>
      </dgm:t>
    </dgm:pt>
    <dgm:pt modelId="{41B295C3-F967-4B3E-BDC8-FB77D4058C8E}" type="sibTrans" cxnId="{35767B43-1B1E-40B3-B4B1-C6CD3954748D}">
      <dgm:prSet/>
      <dgm:spPr/>
      <dgm:t>
        <a:bodyPr/>
        <a:lstStyle/>
        <a:p>
          <a:endParaRPr lang="en-US"/>
        </a:p>
      </dgm:t>
    </dgm:pt>
    <dgm:pt modelId="{A128E7FE-F456-4E59-80EF-3A1CCFCEC862}">
      <dgm:prSet custT="1"/>
      <dgm:spPr>
        <a:xfrm>
          <a:off x="3667638" y="0"/>
          <a:ext cx="3053829" cy="2095459"/>
        </a:xfrm>
      </dgm:spPr>
      <dgm:t>
        <a:bodyPr/>
        <a:lstStyle/>
        <a:p>
          <a:pPr>
            <a:buNone/>
          </a:pPr>
          <a:r>
            <a:rPr lang="en-US" sz="1200" dirty="0">
              <a:latin typeface="Arial" panose="020B0604020202020204"/>
              <a:ea typeface="+mn-ea"/>
              <a:cs typeface="+mn-cs"/>
            </a:rPr>
            <a:t>Vote to Adopt a Tax Rate</a:t>
          </a:r>
        </a:p>
      </dgm:t>
    </dgm:pt>
    <dgm:pt modelId="{8FBD57D9-0E5F-4452-A138-B40FAE167158}" type="parTrans" cxnId="{99BB4718-BB0D-472E-A7A8-55FCE9C097E2}">
      <dgm:prSet/>
      <dgm:spPr/>
      <dgm:t>
        <a:bodyPr/>
        <a:lstStyle/>
        <a:p>
          <a:endParaRPr lang="en-US"/>
        </a:p>
      </dgm:t>
    </dgm:pt>
    <dgm:pt modelId="{55A375E4-45C1-449B-9673-F8217B96448B}" type="sibTrans" cxnId="{99BB4718-BB0D-472E-A7A8-55FCE9C097E2}">
      <dgm:prSet/>
      <dgm:spPr/>
      <dgm:t>
        <a:bodyPr/>
        <a:lstStyle/>
        <a:p>
          <a:endParaRPr lang="en-US"/>
        </a:p>
      </dgm:t>
    </dgm:pt>
    <dgm:pt modelId="{3DC4B560-8F71-4306-AC61-B53E41A7B24C}">
      <dgm:prSet custT="1"/>
      <dgm:spPr>
        <a:xfrm>
          <a:off x="3667638" y="0"/>
          <a:ext cx="3053829" cy="2095459"/>
        </a:xfrm>
      </dgm:spPr>
      <dgm:t>
        <a:bodyPr/>
        <a:lstStyle/>
        <a:p>
          <a:pPr>
            <a:buNone/>
          </a:pPr>
          <a:r>
            <a:rPr lang="en-US" sz="1200" dirty="0">
              <a:latin typeface="Arial" panose="020B0604020202020204"/>
              <a:ea typeface="+mn-ea"/>
              <a:cs typeface="+mn-cs"/>
            </a:rPr>
            <a:t>Vote to Adopt the Budget</a:t>
          </a:r>
        </a:p>
      </dgm:t>
    </dgm:pt>
    <dgm:pt modelId="{FF3B4DB9-0DCD-445C-984B-5765A1D6680D}" type="parTrans" cxnId="{F738747C-2275-4140-B526-75F2CC843951}">
      <dgm:prSet/>
      <dgm:spPr/>
      <dgm:t>
        <a:bodyPr/>
        <a:lstStyle/>
        <a:p>
          <a:endParaRPr lang="en-US"/>
        </a:p>
      </dgm:t>
    </dgm:pt>
    <dgm:pt modelId="{FA8B847D-15CC-4592-B3B1-402D48DEF54E}" type="sibTrans" cxnId="{F738747C-2275-4140-B526-75F2CC843951}">
      <dgm:prSet/>
      <dgm:spPr/>
      <dgm:t>
        <a:bodyPr/>
        <a:lstStyle/>
        <a:p>
          <a:endParaRPr lang="en-US"/>
        </a:p>
      </dgm:t>
    </dgm:pt>
    <dgm:pt modelId="{9898553F-ED9F-4ED5-A68C-5BCF3206843E}" type="pres">
      <dgm:prSet presAssocID="{FDE0E5D5-0EE8-4254-8E27-DA8756814816}" presName="Name0" presStyleCnt="0">
        <dgm:presLayoutVars>
          <dgm:chMax/>
          <dgm:chPref/>
          <dgm:animLvl val="lvl"/>
        </dgm:presLayoutVars>
      </dgm:prSet>
      <dgm:spPr/>
    </dgm:pt>
    <dgm:pt modelId="{1E9484F6-29A6-4D3C-BCE3-7A00676B1ACC}" type="pres">
      <dgm:prSet presAssocID="{D130958B-FBF2-4409-BF62-2070FD3EF2CB}" presName="composite" presStyleCnt="0"/>
      <dgm:spPr/>
    </dgm:pt>
    <dgm:pt modelId="{E2A7B2C8-2F86-4511-BD39-485F1D145D0C}" type="pres">
      <dgm:prSet presAssocID="{D130958B-FBF2-4409-BF62-2070FD3EF2CB}" presName="parent" presStyleLbl="alignNode1" presStyleIdx="0" presStyleCnt="2">
        <dgm:presLayoutVars>
          <dgm:chMax val="1"/>
          <dgm:chPref val="1"/>
          <dgm:bulletEnabled val="1"/>
        </dgm:presLayoutVars>
      </dgm:prSet>
      <dgm:spPr/>
    </dgm:pt>
    <dgm:pt modelId="{290C569F-95CE-4BD8-849C-83C287396A7B}" type="pres">
      <dgm:prSet presAssocID="{D130958B-FBF2-4409-BF62-2070FD3EF2CB}" presName="Childtext" presStyleLbl="revTx" presStyleIdx="0" presStyleCnt="2">
        <dgm:presLayoutVars>
          <dgm:bulletEnabled val="1"/>
        </dgm:presLayoutVars>
      </dgm:prSet>
      <dgm:spPr/>
    </dgm:pt>
    <dgm:pt modelId="{F791AC36-2DFF-4706-BCF2-D5B7253BEF63}" type="pres">
      <dgm:prSet presAssocID="{D130958B-FBF2-4409-BF62-2070FD3EF2CB}" presName="ConnectLine" presStyleLbl="sibTrans1D1" presStyleIdx="0" presStyleCnt="2"/>
      <dgm:spPr>
        <a:noFill/>
        <a:ln w="12700" cap="flat" cmpd="sng" algn="ctr">
          <a:solidFill>
            <a:schemeClr val="accent2">
              <a:hueOff val="0"/>
              <a:satOff val="0"/>
              <a:lumOff val="0"/>
              <a:alphaOff val="0"/>
            </a:schemeClr>
          </a:solidFill>
          <a:prstDash val="dash"/>
        </a:ln>
        <a:effectLst/>
      </dgm:spPr>
    </dgm:pt>
    <dgm:pt modelId="{1FFC97B8-06A8-439E-9758-8FBACCEFD981}" type="pres">
      <dgm:prSet presAssocID="{D130958B-FBF2-4409-BF62-2070FD3EF2CB}" presName="ConnectLineEnd" presStyleLbl="lnNode1" presStyleIdx="0" presStyleCnt="2"/>
      <dgm:spPr/>
    </dgm:pt>
    <dgm:pt modelId="{3C8DF194-D445-4077-98D7-4615126F27EE}" type="pres">
      <dgm:prSet presAssocID="{D130958B-FBF2-4409-BF62-2070FD3EF2CB}" presName="EmptyPane" presStyleCnt="0"/>
      <dgm:spPr/>
    </dgm:pt>
    <dgm:pt modelId="{54F70C8B-61E5-4A60-A09C-BA2A9652E710}" type="pres">
      <dgm:prSet presAssocID="{A32C0954-D9E3-4BE6-BA03-3AECB9AB647A}" presName="spaceBetweenRectangles" presStyleCnt="0"/>
      <dgm:spPr/>
    </dgm:pt>
    <dgm:pt modelId="{7CAA05E2-32B4-4FD0-A541-A3E4E76624C1}" type="pres">
      <dgm:prSet presAssocID="{BA8B7847-952B-40AE-B05B-1428403A5D73}" presName="composite" presStyleCnt="0"/>
      <dgm:spPr/>
    </dgm:pt>
    <dgm:pt modelId="{0DAA7A8B-2998-4ABA-8765-2BC205D296F5}" type="pres">
      <dgm:prSet presAssocID="{BA8B7847-952B-40AE-B05B-1428403A5D73}" presName="parent" presStyleLbl="alignNode1" presStyleIdx="1" presStyleCnt="2">
        <dgm:presLayoutVars>
          <dgm:chMax val="1"/>
          <dgm:chPref val="1"/>
          <dgm:bulletEnabled val="1"/>
        </dgm:presLayoutVars>
      </dgm:prSet>
      <dgm:spPr/>
    </dgm:pt>
    <dgm:pt modelId="{8A0273A6-DB95-45A8-8B89-DE67CE7825C8}" type="pres">
      <dgm:prSet presAssocID="{BA8B7847-952B-40AE-B05B-1428403A5D73}" presName="Childtext" presStyleLbl="revTx" presStyleIdx="1" presStyleCnt="2">
        <dgm:presLayoutVars>
          <dgm:bulletEnabled val="1"/>
        </dgm:presLayoutVars>
      </dgm:prSet>
      <dgm:spPr/>
    </dgm:pt>
    <dgm:pt modelId="{D01A8D97-3AC0-45AB-9A58-C759C160F641}" type="pres">
      <dgm:prSet presAssocID="{BA8B7847-952B-40AE-B05B-1428403A5D73}" presName="ConnectLine" presStyleLbl="sibTrans1D1" presStyleIdx="1" presStyleCnt="2"/>
      <dgm:spPr>
        <a:noFill/>
        <a:ln w="12700" cap="flat" cmpd="sng" algn="ctr">
          <a:solidFill>
            <a:schemeClr val="accent3">
              <a:hueOff val="0"/>
              <a:satOff val="0"/>
              <a:lumOff val="0"/>
              <a:alphaOff val="0"/>
            </a:schemeClr>
          </a:solidFill>
          <a:prstDash val="dash"/>
        </a:ln>
        <a:effectLst/>
      </dgm:spPr>
    </dgm:pt>
    <dgm:pt modelId="{980164EA-C88E-45C8-B0B8-84015C486D00}" type="pres">
      <dgm:prSet presAssocID="{BA8B7847-952B-40AE-B05B-1428403A5D73}" presName="ConnectLineEnd" presStyleLbl="lnNode1" presStyleIdx="1" presStyleCnt="2"/>
      <dgm:spPr/>
    </dgm:pt>
    <dgm:pt modelId="{5CE11776-9AEF-4F0C-A561-59BE7A15FEFF}" type="pres">
      <dgm:prSet presAssocID="{BA8B7847-952B-40AE-B05B-1428403A5D73}" presName="EmptyPane" presStyleCnt="0"/>
      <dgm:spPr/>
    </dgm:pt>
  </dgm:ptLst>
  <dgm:cxnLst>
    <dgm:cxn modelId="{5C11C414-76D8-4E94-820D-EDA03776B44D}" type="presOf" srcId="{D130958B-FBF2-4409-BF62-2070FD3EF2CB}" destId="{E2A7B2C8-2F86-4511-BD39-485F1D145D0C}" srcOrd="0" destOrd="0" presId="urn:microsoft.com/office/officeart/2016/7/layout/RoundedRectangleTimeline"/>
    <dgm:cxn modelId="{99BB4718-BB0D-472E-A7A8-55FCE9C097E2}" srcId="{BA8B7847-952B-40AE-B05B-1428403A5D73}" destId="{A128E7FE-F456-4E59-80EF-3A1CCFCEC862}" srcOrd="1" destOrd="0" parTransId="{8FBD57D9-0E5F-4452-A138-B40FAE167158}" sibTransId="{55A375E4-45C1-449B-9673-F8217B96448B}"/>
    <dgm:cxn modelId="{02F8252C-E54E-4AE7-BE04-32C622E56908}" type="presOf" srcId="{BA8B7847-952B-40AE-B05B-1428403A5D73}" destId="{0DAA7A8B-2998-4ABA-8765-2BC205D296F5}" srcOrd="0" destOrd="0" presId="urn:microsoft.com/office/officeart/2016/7/layout/RoundedRectangleTimeline"/>
    <dgm:cxn modelId="{35767B43-1B1E-40B3-B4B1-C6CD3954748D}" srcId="{FDE0E5D5-0EE8-4254-8E27-DA8756814816}" destId="{BA8B7847-952B-40AE-B05B-1428403A5D73}" srcOrd="1" destOrd="0" parTransId="{A2A411F3-01C6-4917-A3B5-251D17C7DAE3}" sibTransId="{41B295C3-F967-4B3E-BDC8-FB77D4058C8E}"/>
    <dgm:cxn modelId="{42B8A665-C624-49F0-A0A5-D9D6C8B47E30}" type="presOf" srcId="{FDE0E5D5-0EE8-4254-8E27-DA8756814816}" destId="{9898553F-ED9F-4ED5-A68C-5BCF3206843E}" srcOrd="0" destOrd="0" presId="urn:microsoft.com/office/officeart/2016/7/layout/RoundedRectangleTimeline"/>
    <dgm:cxn modelId="{F738747C-2275-4140-B526-75F2CC843951}" srcId="{BA8B7847-952B-40AE-B05B-1428403A5D73}" destId="{3DC4B560-8F71-4306-AC61-B53E41A7B24C}" srcOrd="0" destOrd="0" parTransId="{FF3B4DB9-0DCD-445C-984B-5765A1D6680D}" sibTransId="{FA8B847D-15CC-4592-B3B1-402D48DEF54E}"/>
    <dgm:cxn modelId="{1A4DFBAF-865B-43FA-B01A-2DE9E0D0F61A}" type="presOf" srcId="{A128E7FE-F456-4E59-80EF-3A1CCFCEC862}" destId="{8A0273A6-DB95-45A8-8B89-DE67CE7825C8}" srcOrd="0" destOrd="1" presId="urn:microsoft.com/office/officeart/2016/7/layout/RoundedRectangleTimeline"/>
    <dgm:cxn modelId="{2762C0C9-C45A-4300-A562-537A15E5EE0E}" type="presOf" srcId="{3DC4B560-8F71-4306-AC61-B53E41A7B24C}" destId="{8A0273A6-DB95-45A8-8B89-DE67CE7825C8}" srcOrd="0" destOrd="0" presId="urn:microsoft.com/office/officeart/2016/7/layout/RoundedRectangleTimeline"/>
    <dgm:cxn modelId="{B1616DD3-F924-4029-BE88-F56B0E726B5D}" type="presOf" srcId="{DF2526BB-4EEA-40F8-A8EA-A6D7F4151EBB}" destId="{290C569F-95CE-4BD8-849C-83C287396A7B}" srcOrd="0" destOrd="0" presId="urn:microsoft.com/office/officeart/2016/7/layout/RoundedRectangleTimeline"/>
    <dgm:cxn modelId="{C9BE25DB-5F9B-42DF-978C-E74C6B79ADB9}" srcId="{FDE0E5D5-0EE8-4254-8E27-DA8756814816}" destId="{D130958B-FBF2-4409-BF62-2070FD3EF2CB}" srcOrd="0" destOrd="0" parTransId="{F0548967-25A0-4BDA-98E5-5FD2EE882B0D}" sibTransId="{A32C0954-D9E3-4BE6-BA03-3AECB9AB647A}"/>
    <dgm:cxn modelId="{4EAD35E0-EACD-42CB-9957-5B48FBDEAD3D}" srcId="{D130958B-FBF2-4409-BF62-2070FD3EF2CB}" destId="{DF2526BB-4EEA-40F8-A8EA-A6D7F4151EBB}" srcOrd="0" destOrd="0" parTransId="{16F412D2-BB07-48AB-9C75-398A1F353A24}" sibTransId="{94B54A91-CEB3-4422-9994-0AD80E2A3FBA}"/>
    <dgm:cxn modelId="{4AB402BC-4E5C-4D7F-9CE9-71485846A7AA}" type="presParOf" srcId="{9898553F-ED9F-4ED5-A68C-5BCF3206843E}" destId="{1E9484F6-29A6-4D3C-BCE3-7A00676B1ACC}" srcOrd="0" destOrd="0" presId="urn:microsoft.com/office/officeart/2016/7/layout/RoundedRectangleTimeline"/>
    <dgm:cxn modelId="{5BFCE66F-D3B9-47C6-99B3-244DE9281CE3}" type="presParOf" srcId="{1E9484F6-29A6-4D3C-BCE3-7A00676B1ACC}" destId="{E2A7B2C8-2F86-4511-BD39-485F1D145D0C}" srcOrd="0" destOrd="0" presId="urn:microsoft.com/office/officeart/2016/7/layout/RoundedRectangleTimeline"/>
    <dgm:cxn modelId="{D6E53CD8-8041-4A0B-A3FB-AA7F9043A423}" type="presParOf" srcId="{1E9484F6-29A6-4D3C-BCE3-7A00676B1ACC}" destId="{290C569F-95CE-4BD8-849C-83C287396A7B}" srcOrd="1" destOrd="0" presId="urn:microsoft.com/office/officeart/2016/7/layout/RoundedRectangleTimeline"/>
    <dgm:cxn modelId="{21B15A7A-AC9E-4501-B00A-DE79CC394199}" type="presParOf" srcId="{1E9484F6-29A6-4D3C-BCE3-7A00676B1ACC}" destId="{F791AC36-2DFF-4706-BCF2-D5B7253BEF63}" srcOrd="2" destOrd="0" presId="urn:microsoft.com/office/officeart/2016/7/layout/RoundedRectangleTimeline"/>
    <dgm:cxn modelId="{42279459-3E8A-486D-B00C-EC537ADC7EBF}" type="presParOf" srcId="{1E9484F6-29A6-4D3C-BCE3-7A00676B1ACC}" destId="{1FFC97B8-06A8-439E-9758-8FBACCEFD981}" srcOrd="3" destOrd="0" presId="urn:microsoft.com/office/officeart/2016/7/layout/RoundedRectangleTimeline"/>
    <dgm:cxn modelId="{0D471F71-CF8B-45AD-A72F-D9624B5C8628}" type="presParOf" srcId="{1E9484F6-29A6-4D3C-BCE3-7A00676B1ACC}" destId="{3C8DF194-D445-4077-98D7-4615126F27EE}" srcOrd="4" destOrd="0" presId="urn:microsoft.com/office/officeart/2016/7/layout/RoundedRectangleTimeline"/>
    <dgm:cxn modelId="{0B77FFC0-5684-423B-BE3D-DDDCEB4AEFB3}" type="presParOf" srcId="{9898553F-ED9F-4ED5-A68C-5BCF3206843E}" destId="{54F70C8B-61E5-4A60-A09C-BA2A9652E710}" srcOrd="1" destOrd="0" presId="urn:microsoft.com/office/officeart/2016/7/layout/RoundedRectangleTimeline"/>
    <dgm:cxn modelId="{0E6A05C8-937E-491A-BA88-E72D2B508B66}" type="presParOf" srcId="{9898553F-ED9F-4ED5-A68C-5BCF3206843E}" destId="{7CAA05E2-32B4-4FD0-A541-A3E4E76624C1}" srcOrd="2" destOrd="0" presId="urn:microsoft.com/office/officeart/2016/7/layout/RoundedRectangleTimeline"/>
    <dgm:cxn modelId="{6B2AA656-26B7-480B-9145-10EBC861BCEE}" type="presParOf" srcId="{7CAA05E2-32B4-4FD0-A541-A3E4E76624C1}" destId="{0DAA7A8B-2998-4ABA-8765-2BC205D296F5}" srcOrd="0" destOrd="0" presId="urn:microsoft.com/office/officeart/2016/7/layout/RoundedRectangleTimeline"/>
    <dgm:cxn modelId="{7FD15B94-A80F-46F7-9651-0CD1CA56BE92}" type="presParOf" srcId="{7CAA05E2-32B4-4FD0-A541-A3E4E76624C1}" destId="{8A0273A6-DB95-45A8-8B89-DE67CE7825C8}" srcOrd="1" destOrd="0" presId="urn:microsoft.com/office/officeart/2016/7/layout/RoundedRectangleTimeline"/>
    <dgm:cxn modelId="{1AA81E53-F015-47EE-84AA-786F452FEE85}" type="presParOf" srcId="{7CAA05E2-32B4-4FD0-A541-A3E4E76624C1}" destId="{D01A8D97-3AC0-45AB-9A58-C759C160F641}" srcOrd="2" destOrd="0" presId="urn:microsoft.com/office/officeart/2016/7/layout/RoundedRectangleTimeline"/>
    <dgm:cxn modelId="{C5D56D04-4F0E-494B-8AC4-16AA83B25AFC}" type="presParOf" srcId="{7CAA05E2-32B4-4FD0-A541-A3E4E76624C1}" destId="{980164EA-C88E-45C8-B0B8-84015C486D00}" srcOrd="3" destOrd="0" presId="urn:microsoft.com/office/officeart/2016/7/layout/RoundedRectangleTimeline"/>
    <dgm:cxn modelId="{450DED6E-B997-4929-832F-B63288DF042C}" type="presParOf" srcId="{7CAA05E2-32B4-4FD0-A541-A3E4E76624C1}" destId="{5CE11776-9AEF-4F0C-A561-59BE7A15FEFF}"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CF5B-FD5C-47C8-B5CA-0162E9F02765}">
      <dsp:nvSpPr>
        <dsp:cNvPr id="0" name=""/>
        <dsp:cNvSpPr/>
      </dsp:nvSpPr>
      <dsp:spPr>
        <a:xfrm>
          <a:off x="75742" y="35530"/>
          <a:ext cx="2256718" cy="90268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General Government</a:t>
          </a:r>
        </a:p>
      </dsp:txBody>
      <dsp:txXfrm>
        <a:off x="75742" y="35530"/>
        <a:ext cx="2256718" cy="902687"/>
      </dsp:txXfrm>
    </dsp:sp>
    <dsp:sp modelId="{D14CF66D-5C05-4185-B6D4-BCB7ECEA0C9F}">
      <dsp:nvSpPr>
        <dsp:cNvPr id="0" name=""/>
        <dsp:cNvSpPr/>
      </dsp:nvSpPr>
      <dsp:spPr>
        <a:xfrm>
          <a:off x="72718" y="930906"/>
          <a:ext cx="2256718" cy="291518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Mayor &amp; Council </a:t>
          </a:r>
          <a:endParaRPr lang="en-US" sz="1400" kern="1200" dirty="0"/>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City Manager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Human Resources</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Economic Development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City Secretary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Finance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Municipal Court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City Attorney 	</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City Prosecutor</a:t>
          </a:r>
        </a:p>
        <a:p>
          <a:pPr marL="114300" lvl="1" indent="-114300" algn="l" defTabSz="622300">
            <a:lnSpc>
              <a:spcPct val="100000"/>
            </a:lnSpc>
            <a:spcBef>
              <a:spcPct val="0"/>
            </a:spcBef>
            <a:spcAft>
              <a:spcPct val="15000"/>
            </a:spcAft>
            <a:buFont typeface="Arial" panose="020B0604020202020204" pitchFamily="34" charset="0"/>
            <a:buChar char="•"/>
          </a:pPr>
          <a:r>
            <a:rPr lang="en-US" sz="1400" kern="1200" dirty="0">
              <a:latin typeface="Calibri" panose="020F0502020204030204" pitchFamily="34" charset="0"/>
            </a:rPr>
            <a:t>Technology	</a:t>
          </a:r>
        </a:p>
        <a:p>
          <a:pPr marL="114300" lvl="1" indent="-114300" algn="l" defTabSz="622300">
            <a:lnSpc>
              <a:spcPct val="100000"/>
            </a:lnSpc>
            <a:spcBef>
              <a:spcPct val="0"/>
            </a:spcBef>
            <a:spcAft>
              <a:spcPct val="15000"/>
            </a:spcAft>
            <a:buChar char="•"/>
          </a:pPr>
          <a:r>
            <a:rPr lang="en-US" sz="1400" kern="1200" dirty="0">
              <a:latin typeface="Calibri" panose="020F0502020204030204" pitchFamily="34" charset="0"/>
            </a:rPr>
            <a:t>Communications</a:t>
          </a:r>
          <a:endParaRPr lang="en-US" sz="1400" kern="1200" dirty="0"/>
        </a:p>
      </dsp:txBody>
      <dsp:txXfrm>
        <a:off x="72718" y="930906"/>
        <a:ext cx="2256718" cy="2915189"/>
      </dsp:txXfrm>
    </dsp:sp>
    <dsp:sp modelId="{9CC2864C-99F7-43C8-99A4-A11FCC7CA0CD}">
      <dsp:nvSpPr>
        <dsp:cNvPr id="0" name=""/>
        <dsp:cNvSpPr/>
      </dsp:nvSpPr>
      <dsp:spPr>
        <a:xfrm>
          <a:off x="2576411" y="14109"/>
          <a:ext cx="2256718" cy="90268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Community Development</a:t>
          </a:r>
        </a:p>
      </dsp:txBody>
      <dsp:txXfrm>
        <a:off x="2576411" y="14109"/>
        <a:ext cx="2256718" cy="902687"/>
      </dsp:txXfrm>
    </dsp:sp>
    <dsp:sp modelId="{DEE36E46-947D-45DA-8EA2-60CD3E2ED38C}">
      <dsp:nvSpPr>
        <dsp:cNvPr id="0" name=""/>
        <dsp:cNvSpPr/>
      </dsp:nvSpPr>
      <dsp:spPr>
        <a:xfrm>
          <a:off x="2576411" y="916796"/>
          <a:ext cx="2256718" cy="291518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Planning	</a:t>
          </a:r>
          <a:endParaRPr lang="en-US" sz="1400" kern="1200" dirty="0"/>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Code Compliance</a:t>
          </a:r>
        </a:p>
        <a:p>
          <a:pPr marL="114300" lvl="1" indent="-114300" algn="l" defTabSz="622300">
            <a:lnSpc>
              <a:spcPct val="90000"/>
            </a:lnSpc>
            <a:spcBef>
              <a:spcPct val="0"/>
            </a:spcBef>
            <a:spcAft>
              <a:spcPct val="15000"/>
            </a:spcAft>
            <a:buChar char="•"/>
          </a:pPr>
          <a:r>
            <a:rPr lang="en-US" sz="1400" kern="1200">
              <a:latin typeface="Calibri" panose="020F0502020204030204" pitchFamily="34" charset="0"/>
            </a:rPr>
            <a:t>Health				</a:t>
          </a:r>
          <a:endParaRPr lang="en-US" sz="1400" kern="1200" dirty="0">
            <a:latin typeface="Calibri" panose="020F0502020204030204" pitchFamily="34" charset="0"/>
          </a:endParaRPr>
        </a:p>
      </dsp:txBody>
      <dsp:txXfrm>
        <a:off x="2576411" y="916796"/>
        <a:ext cx="2256718" cy="2915189"/>
      </dsp:txXfrm>
    </dsp:sp>
    <dsp:sp modelId="{4291E0A1-C4C4-4771-BAB8-2ECCF2F702A3}">
      <dsp:nvSpPr>
        <dsp:cNvPr id="0" name=""/>
        <dsp:cNvSpPr/>
      </dsp:nvSpPr>
      <dsp:spPr>
        <a:xfrm>
          <a:off x="5149070" y="14109"/>
          <a:ext cx="2256718" cy="90268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Public Safety</a:t>
          </a:r>
        </a:p>
      </dsp:txBody>
      <dsp:txXfrm>
        <a:off x="5149070" y="14109"/>
        <a:ext cx="2256718" cy="902687"/>
      </dsp:txXfrm>
    </dsp:sp>
    <dsp:sp modelId="{B53AD571-7FEA-47F2-BCA5-BAFA0217F91F}">
      <dsp:nvSpPr>
        <dsp:cNvPr id="0" name=""/>
        <dsp:cNvSpPr/>
      </dsp:nvSpPr>
      <dsp:spPr>
        <a:xfrm>
          <a:off x="5149070" y="916796"/>
          <a:ext cx="2256718" cy="291518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Police Department</a:t>
          </a:r>
          <a:endParaRPr lang="en-US" sz="1400" kern="1200" dirty="0"/>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Animal Control </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Fire Department</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Emergency Management</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Fire Marshal</a:t>
          </a:r>
          <a:endParaRPr lang="en-US" sz="1400" kern="1200" dirty="0"/>
        </a:p>
      </dsp:txBody>
      <dsp:txXfrm>
        <a:off x="5149070" y="916796"/>
        <a:ext cx="2256718" cy="2915189"/>
      </dsp:txXfrm>
    </dsp:sp>
    <dsp:sp modelId="{3385206B-1AE7-44AA-930F-E1B1B831B5D3}">
      <dsp:nvSpPr>
        <dsp:cNvPr id="0" name=""/>
        <dsp:cNvSpPr/>
      </dsp:nvSpPr>
      <dsp:spPr>
        <a:xfrm>
          <a:off x="7721728" y="14109"/>
          <a:ext cx="2256718" cy="902687"/>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Public Services</a:t>
          </a:r>
        </a:p>
      </dsp:txBody>
      <dsp:txXfrm>
        <a:off x="7721728" y="14109"/>
        <a:ext cx="2256718" cy="902687"/>
      </dsp:txXfrm>
    </dsp:sp>
    <dsp:sp modelId="{433FDEDC-7833-41BF-9201-55E370611F96}">
      <dsp:nvSpPr>
        <dsp:cNvPr id="0" name=""/>
        <dsp:cNvSpPr/>
      </dsp:nvSpPr>
      <dsp:spPr>
        <a:xfrm>
          <a:off x="7721728" y="916796"/>
          <a:ext cx="2256718" cy="291518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Engineering	</a:t>
          </a:r>
          <a:endParaRPr lang="en-US" sz="1400" kern="1200" dirty="0"/>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Public Works	</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Street Lighting &amp; Signals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Fleet Maintenance</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Building Maintenance</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rPr>
            <a:t>Parks &amp; Recreation</a:t>
          </a:r>
          <a:endParaRPr lang="en-US" sz="1400" kern="1200" dirty="0"/>
        </a:p>
      </dsp:txBody>
      <dsp:txXfrm>
        <a:off x="7721728" y="916796"/>
        <a:ext cx="2256718" cy="2915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7B2C8-2F86-4511-BD39-485F1D145D0C}">
      <dsp:nvSpPr>
        <dsp:cNvPr id="0" name=""/>
        <dsp:cNvSpPr/>
      </dsp:nvSpPr>
      <dsp:spPr>
        <a:xfrm rot="16200000">
          <a:off x="2577214" y="1088354"/>
          <a:ext cx="560571" cy="3429000"/>
        </a:xfrm>
        <a:prstGeom prst="round2Same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latin typeface="Arial" panose="020B0604020202020204"/>
              <a:ea typeface="+mn-ea"/>
              <a:cs typeface="+mn-cs"/>
            </a:rPr>
            <a:t>Tuesday, August 26</a:t>
          </a:r>
        </a:p>
      </dsp:txBody>
      <dsp:txXfrm rot="5400000">
        <a:off x="1170365" y="2549934"/>
        <a:ext cx="3401635" cy="505841"/>
      </dsp:txXfrm>
    </dsp:sp>
    <dsp:sp modelId="{290C569F-95CE-4BD8-849C-83C287396A7B}">
      <dsp:nvSpPr>
        <dsp:cNvPr id="0" name=""/>
        <dsp:cNvSpPr/>
      </dsp:nvSpPr>
      <dsp:spPr>
        <a:xfrm>
          <a:off x="1143000" y="0"/>
          <a:ext cx="3429000" cy="196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1440" numCol="1" spcCol="1270" anchor="b" anchorCtr="1">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kern="1200" dirty="0">
              <a:latin typeface="Arial" panose="020B0604020202020204"/>
              <a:ea typeface="+mn-ea"/>
              <a:cs typeface="+mn-cs"/>
            </a:rPr>
            <a:t>Public Hearing on the Budget</a:t>
          </a:r>
        </a:p>
        <a:p>
          <a:pPr marL="0" lvl="0" indent="0" algn="ctr" defTabSz="533400">
            <a:lnSpc>
              <a:spcPct val="90000"/>
            </a:lnSpc>
            <a:spcBef>
              <a:spcPct val="0"/>
            </a:spcBef>
            <a:spcAft>
              <a:spcPct val="35000"/>
            </a:spcAft>
            <a:buNone/>
          </a:pPr>
          <a:r>
            <a:rPr lang="en-US" sz="1200" kern="1200" dirty="0">
              <a:latin typeface="Arial" panose="020B0604020202020204"/>
              <a:ea typeface="+mn-ea"/>
              <a:cs typeface="+mn-cs"/>
            </a:rPr>
            <a:t>Take action to recommend a final vote on </a:t>
          </a:r>
        </a:p>
        <a:p>
          <a:pPr marL="0" lvl="0" indent="0" algn="ctr" defTabSz="533400">
            <a:lnSpc>
              <a:spcPct val="90000"/>
            </a:lnSpc>
            <a:spcBef>
              <a:spcPct val="0"/>
            </a:spcBef>
            <a:spcAft>
              <a:spcPct val="35000"/>
            </a:spcAft>
            <a:buNone/>
          </a:pPr>
          <a:r>
            <a:rPr lang="en-US" sz="1200" kern="1200" dirty="0">
              <a:latin typeface="Arial" panose="020B0604020202020204"/>
              <a:ea typeface="+mn-ea"/>
              <a:cs typeface="+mn-cs"/>
            </a:rPr>
            <a:t>Budget to take place on September 2</a:t>
          </a:r>
        </a:p>
      </dsp:txBody>
      <dsp:txXfrm>
        <a:off x="1143000" y="0"/>
        <a:ext cx="3429000" cy="1961998"/>
      </dsp:txXfrm>
    </dsp:sp>
    <dsp:sp modelId="{F791AC36-2DFF-4706-BCF2-D5B7253BEF63}">
      <dsp:nvSpPr>
        <dsp:cNvPr id="0" name=""/>
        <dsp:cNvSpPr/>
      </dsp:nvSpPr>
      <dsp:spPr>
        <a:xfrm>
          <a:off x="2857500" y="2074112"/>
          <a:ext cx="0" cy="448456"/>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FFC97B8-06A8-439E-9758-8FBACCEFD981}">
      <dsp:nvSpPr>
        <dsp:cNvPr id="0" name=""/>
        <dsp:cNvSpPr/>
      </dsp:nvSpPr>
      <dsp:spPr>
        <a:xfrm>
          <a:off x="2801443" y="1961998"/>
          <a:ext cx="112114" cy="112114"/>
        </a:xfrm>
        <a:prstGeom prst="ellipse">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0DAA7A8B-2998-4ABA-8765-2BC205D296F5}">
      <dsp:nvSpPr>
        <dsp:cNvPr id="0" name=""/>
        <dsp:cNvSpPr/>
      </dsp:nvSpPr>
      <dsp:spPr>
        <a:xfrm rot="5400000">
          <a:off x="6006215" y="1088354"/>
          <a:ext cx="560571" cy="3429000"/>
        </a:xfrm>
        <a:prstGeom prst="round2Same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latin typeface="Arial" panose="020B0604020202020204"/>
              <a:ea typeface="+mn-ea"/>
              <a:cs typeface="+mn-cs"/>
            </a:rPr>
            <a:t>Tuesday, September 2</a:t>
          </a:r>
        </a:p>
      </dsp:txBody>
      <dsp:txXfrm rot="-5400000">
        <a:off x="4572001" y="2549934"/>
        <a:ext cx="3401635" cy="505841"/>
      </dsp:txXfrm>
    </dsp:sp>
    <dsp:sp modelId="{8A0273A6-DB95-45A8-8B89-DE67CE7825C8}">
      <dsp:nvSpPr>
        <dsp:cNvPr id="0" name=""/>
        <dsp:cNvSpPr/>
      </dsp:nvSpPr>
      <dsp:spPr>
        <a:xfrm>
          <a:off x="4572000" y="3643711"/>
          <a:ext cx="3429000" cy="196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0" bIns="0" numCol="1" spcCol="1270" anchor="t" anchorCtr="1">
          <a:noAutofit/>
        </a:bodyPr>
        <a:lstStyle/>
        <a:p>
          <a:pPr marL="0" lvl="0" indent="0" algn="ctr" defTabSz="533400">
            <a:lnSpc>
              <a:spcPct val="90000"/>
            </a:lnSpc>
            <a:spcBef>
              <a:spcPct val="0"/>
            </a:spcBef>
            <a:spcAft>
              <a:spcPct val="35000"/>
            </a:spcAft>
            <a:buNone/>
          </a:pPr>
          <a:r>
            <a:rPr lang="en-US" sz="1200" kern="1200" dirty="0">
              <a:latin typeface="Arial" panose="020B0604020202020204"/>
              <a:ea typeface="+mn-ea"/>
              <a:cs typeface="+mn-cs"/>
            </a:rPr>
            <a:t>Vote to Adopt the Budget</a:t>
          </a:r>
        </a:p>
        <a:p>
          <a:pPr marL="0" lvl="0" indent="0" algn="ctr" defTabSz="533400">
            <a:lnSpc>
              <a:spcPct val="90000"/>
            </a:lnSpc>
            <a:spcBef>
              <a:spcPct val="0"/>
            </a:spcBef>
            <a:spcAft>
              <a:spcPct val="35000"/>
            </a:spcAft>
            <a:buNone/>
          </a:pPr>
          <a:r>
            <a:rPr lang="en-US" sz="1200" kern="1200" dirty="0">
              <a:latin typeface="Arial" panose="020B0604020202020204"/>
              <a:ea typeface="+mn-ea"/>
              <a:cs typeface="+mn-cs"/>
            </a:rPr>
            <a:t>Vote to Adopt a Tax Rate</a:t>
          </a:r>
        </a:p>
      </dsp:txBody>
      <dsp:txXfrm>
        <a:off x="4572000" y="3643711"/>
        <a:ext cx="3429000" cy="1961998"/>
      </dsp:txXfrm>
    </dsp:sp>
    <dsp:sp modelId="{D01A8D97-3AC0-45AB-9A58-C759C160F641}">
      <dsp:nvSpPr>
        <dsp:cNvPr id="0" name=""/>
        <dsp:cNvSpPr/>
      </dsp:nvSpPr>
      <dsp:spPr>
        <a:xfrm>
          <a:off x="6286500" y="3083140"/>
          <a:ext cx="0" cy="448456"/>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80164EA-C88E-45C8-B0B8-84015C486D00}">
      <dsp:nvSpPr>
        <dsp:cNvPr id="0" name=""/>
        <dsp:cNvSpPr/>
      </dsp:nvSpPr>
      <dsp:spPr>
        <a:xfrm>
          <a:off x="6230443" y="3531597"/>
          <a:ext cx="112114" cy="112114"/>
        </a:xfrm>
        <a:prstGeom prst="ellipse">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0.5</cdr:x>
      <cdr:y>0.49465</cdr:y>
    </cdr:from>
    <cdr:to>
      <cdr:x>0.53756</cdr:x>
      <cdr:y>0.56999</cdr:y>
    </cdr:to>
    <cdr:sp macro="" textlink="">
      <cdr:nvSpPr>
        <cdr:cNvPr id="36865" name="Text Box 1">
          <a:extLst xmlns:a="http://schemas.openxmlformats.org/drawingml/2006/main">
            <a:ext uri="{FF2B5EF4-FFF2-40B4-BE49-F238E27FC236}">
              <a16:creationId xmlns:a16="http://schemas.microsoft.com/office/drawing/2014/main" id="{3022D3F6-39CB-439F-AE02-A1E8FA8CFBD2}"/>
            </a:ext>
          </a:extLst>
        </cdr:cNvPr>
        <cdr:cNvSpPr txBox="1">
          <a:spLocks xmlns:a="http://schemas.openxmlformats.org/drawingml/2006/main" noChangeArrowheads="1"/>
        </cdr:cNvSpPr>
      </cdr:nvSpPr>
      <cdr:spPr bwMode="auto">
        <a:xfrm xmlns:a="http://schemas.openxmlformats.org/drawingml/2006/main">
          <a:off x="2660650" y="1689919"/>
          <a:ext cx="199654" cy="256889"/>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27432" rIns="36576" bIns="27432" anchor="ctr" upright="1"/>
        <a:lstStyle xmlns:a="http://schemas.openxmlformats.org/drawingml/2006/main"/>
        <a:p xmlns:a="http://schemas.openxmlformats.org/drawingml/2006/main">
          <a:pPr algn="ctr" rtl="0">
            <a:defRPr sz="1000"/>
          </a:pPr>
          <a:endParaRPr lang="en-US" sz="1475" b="0" i="0" u="none" strike="noStrike" baseline="0">
            <a:solidFill>
              <a:srgbClr val="000000"/>
            </a:solidFill>
            <a:latin typeface="Arial"/>
            <a:cs typeface="Arial"/>
          </a:endParaRPr>
        </a:p>
        <a:p xmlns:a="http://schemas.openxmlformats.org/drawingml/2006/main">
          <a:pPr algn="ctr" rtl="0">
            <a:defRPr sz="1000"/>
          </a:pPr>
          <a:endParaRPr lang="en-US" sz="1475" b="0" i="0" u="none" strike="noStrike" baseline="0">
            <a:solidFill>
              <a:srgbClr val="000000"/>
            </a:solidFill>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592" cy="457358"/>
          </a:xfrm>
          <a:prstGeom prst="rect">
            <a:avLst/>
          </a:prstGeom>
        </p:spPr>
        <p:txBody>
          <a:bodyPr vert="horz" lIns="90369" tIns="45185" rIns="90369" bIns="45185" rtlCol="0"/>
          <a:lstStyle>
            <a:lvl1pPr algn="l">
              <a:defRPr sz="1200"/>
            </a:lvl1pPr>
          </a:lstStyle>
          <a:p>
            <a:endParaRPr lang="en-US" dirty="0"/>
          </a:p>
        </p:txBody>
      </p:sp>
      <p:sp>
        <p:nvSpPr>
          <p:cNvPr id="3" name="Date Placeholder 2"/>
          <p:cNvSpPr>
            <a:spLocks noGrp="1"/>
          </p:cNvSpPr>
          <p:nvPr>
            <p:ph type="dt" sz="quarter" idx="1"/>
          </p:nvPr>
        </p:nvSpPr>
        <p:spPr>
          <a:xfrm>
            <a:off x="3884843" y="1"/>
            <a:ext cx="2971592" cy="457358"/>
          </a:xfrm>
          <a:prstGeom prst="rect">
            <a:avLst/>
          </a:prstGeom>
        </p:spPr>
        <p:txBody>
          <a:bodyPr vert="horz" lIns="90369" tIns="45185" rIns="90369" bIns="45185" rtlCol="0"/>
          <a:lstStyle>
            <a:lvl1pPr algn="r">
              <a:defRPr sz="1200"/>
            </a:lvl1pPr>
          </a:lstStyle>
          <a:p>
            <a:fld id="{B316B062-4AD4-4109-80A1-3AD26CFEB973}" type="datetimeFigureOut">
              <a:rPr lang="en-US" smtClean="0"/>
              <a:pPr/>
              <a:t>8/12/2025</a:t>
            </a:fld>
            <a:endParaRPr lang="en-US" dirty="0"/>
          </a:p>
        </p:txBody>
      </p:sp>
      <p:sp>
        <p:nvSpPr>
          <p:cNvPr id="4" name="Footer Placeholder 3"/>
          <p:cNvSpPr>
            <a:spLocks noGrp="1"/>
          </p:cNvSpPr>
          <p:nvPr>
            <p:ph type="ftr" sz="quarter" idx="2"/>
          </p:nvPr>
        </p:nvSpPr>
        <p:spPr>
          <a:xfrm>
            <a:off x="0" y="8685071"/>
            <a:ext cx="2971592" cy="457358"/>
          </a:xfrm>
          <a:prstGeom prst="rect">
            <a:avLst/>
          </a:prstGeom>
        </p:spPr>
        <p:txBody>
          <a:bodyPr vert="horz" lIns="90369" tIns="45185" rIns="90369" bIns="451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843" y="8685071"/>
            <a:ext cx="2971592" cy="457358"/>
          </a:xfrm>
          <a:prstGeom prst="rect">
            <a:avLst/>
          </a:prstGeom>
        </p:spPr>
        <p:txBody>
          <a:bodyPr vert="horz" lIns="90369" tIns="45185" rIns="90369" bIns="45185" rtlCol="0" anchor="b"/>
          <a:lstStyle>
            <a:lvl1pPr algn="r">
              <a:defRPr sz="1200"/>
            </a:lvl1pPr>
          </a:lstStyle>
          <a:p>
            <a:fld id="{0500B54A-467B-417A-8ADE-C66D8092FE92}" type="slidenum">
              <a:rPr lang="en-US" smtClean="0"/>
              <a:pPr/>
              <a:t>‹#›</a:t>
            </a:fld>
            <a:endParaRPr lang="en-US" dirty="0"/>
          </a:p>
        </p:txBody>
      </p:sp>
    </p:spTree>
    <p:extLst>
      <p:ext uri="{BB962C8B-B14F-4D97-AF65-F5344CB8AC3E}">
        <p14:creationId xmlns:p14="http://schemas.microsoft.com/office/powerpoint/2010/main" val="2363245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592" cy="457358"/>
          </a:xfrm>
          <a:prstGeom prst="rect">
            <a:avLst/>
          </a:prstGeom>
        </p:spPr>
        <p:txBody>
          <a:bodyPr vert="horz" lIns="90369" tIns="45185" rIns="90369" bIns="45185" rtlCol="0"/>
          <a:lstStyle>
            <a:lvl1pPr algn="l">
              <a:defRPr sz="1200"/>
            </a:lvl1pPr>
          </a:lstStyle>
          <a:p>
            <a:endParaRPr lang="en-US" dirty="0"/>
          </a:p>
        </p:txBody>
      </p:sp>
      <p:sp>
        <p:nvSpPr>
          <p:cNvPr id="3" name="Date Placeholder 2"/>
          <p:cNvSpPr>
            <a:spLocks noGrp="1"/>
          </p:cNvSpPr>
          <p:nvPr>
            <p:ph type="dt" idx="1"/>
          </p:nvPr>
        </p:nvSpPr>
        <p:spPr>
          <a:xfrm>
            <a:off x="3884843" y="1"/>
            <a:ext cx="2971592" cy="457358"/>
          </a:xfrm>
          <a:prstGeom prst="rect">
            <a:avLst/>
          </a:prstGeom>
        </p:spPr>
        <p:txBody>
          <a:bodyPr vert="horz" lIns="90369" tIns="45185" rIns="90369" bIns="45185" rtlCol="0"/>
          <a:lstStyle>
            <a:lvl1pPr algn="r">
              <a:defRPr sz="1200"/>
            </a:lvl1pPr>
          </a:lstStyle>
          <a:p>
            <a:fld id="{2EF8D033-49D3-4C26-B480-80267F37AAF0}" type="datetimeFigureOut">
              <a:rPr lang="en-US" smtClean="0"/>
              <a:pPr/>
              <a:t>8/12/2025</a:t>
            </a:fld>
            <a:endParaRPr lang="en-US" dirty="0"/>
          </a:p>
        </p:txBody>
      </p:sp>
      <p:sp>
        <p:nvSpPr>
          <p:cNvPr id="4" name="Slide Image Placeholder 3"/>
          <p:cNvSpPr>
            <a:spLocks noGrp="1" noRot="1" noChangeAspect="1"/>
          </p:cNvSpPr>
          <p:nvPr>
            <p:ph type="sldImg" idx="2"/>
          </p:nvPr>
        </p:nvSpPr>
        <p:spPr>
          <a:xfrm>
            <a:off x="381000" y="684213"/>
            <a:ext cx="6096000" cy="3430587"/>
          </a:xfrm>
          <a:prstGeom prst="rect">
            <a:avLst/>
          </a:prstGeom>
          <a:noFill/>
          <a:ln w="12700">
            <a:solidFill>
              <a:prstClr val="black"/>
            </a:solidFill>
          </a:ln>
        </p:spPr>
        <p:txBody>
          <a:bodyPr vert="horz" lIns="90369" tIns="45185" rIns="90369" bIns="45185" rtlCol="0" anchor="ctr"/>
          <a:lstStyle/>
          <a:p>
            <a:endParaRPr lang="en-US" dirty="0"/>
          </a:p>
        </p:txBody>
      </p:sp>
      <p:sp>
        <p:nvSpPr>
          <p:cNvPr id="5" name="Notes Placeholder 4"/>
          <p:cNvSpPr>
            <a:spLocks noGrp="1"/>
          </p:cNvSpPr>
          <p:nvPr>
            <p:ph type="body" sz="quarter" idx="3"/>
          </p:nvPr>
        </p:nvSpPr>
        <p:spPr>
          <a:xfrm>
            <a:off x="686114" y="4344109"/>
            <a:ext cx="5485773" cy="4114643"/>
          </a:xfrm>
          <a:prstGeom prst="rect">
            <a:avLst/>
          </a:prstGeom>
        </p:spPr>
        <p:txBody>
          <a:bodyPr vert="horz" lIns="90369" tIns="45185" rIns="90369" bIns="451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071"/>
            <a:ext cx="2971592" cy="457358"/>
          </a:xfrm>
          <a:prstGeom prst="rect">
            <a:avLst/>
          </a:prstGeom>
        </p:spPr>
        <p:txBody>
          <a:bodyPr vert="horz" lIns="90369" tIns="45185" rIns="90369" bIns="451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843" y="8685071"/>
            <a:ext cx="2971592" cy="457358"/>
          </a:xfrm>
          <a:prstGeom prst="rect">
            <a:avLst/>
          </a:prstGeom>
        </p:spPr>
        <p:txBody>
          <a:bodyPr vert="horz" lIns="90369" tIns="45185" rIns="90369" bIns="45185" rtlCol="0" anchor="b"/>
          <a:lstStyle>
            <a:lvl1pPr algn="r">
              <a:defRPr sz="1200"/>
            </a:lvl1pPr>
          </a:lstStyle>
          <a:p>
            <a:fld id="{64FFAD3D-E3D6-4466-A41F-B8D8DFBD821E}" type="slidenum">
              <a:rPr lang="en-US" smtClean="0"/>
              <a:pPr/>
              <a:t>‹#›</a:t>
            </a:fld>
            <a:endParaRPr lang="en-US" dirty="0"/>
          </a:p>
        </p:txBody>
      </p:sp>
    </p:spTree>
    <p:extLst>
      <p:ext uri="{BB962C8B-B14F-4D97-AF65-F5344CB8AC3E}">
        <p14:creationId xmlns:p14="http://schemas.microsoft.com/office/powerpoint/2010/main" val="242444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FAD3D-E3D6-4466-A41F-B8D8DFBD821E}" type="slidenum">
              <a:rPr lang="en-US" smtClean="0"/>
              <a:pPr/>
              <a:t>1</a:t>
            </a:fld>
            <a:endParaRPr lang="en-US" dirty="0"/>
          </a:p>
        </p:txBody>
      </p:sp>
    </p:spTree>
    <p:extLst>
      <p:ext uri="{BB962C8B-B14F-4D97-AF65-F5344CB8AC3E}">
        <p14:creationId xmlns:p14="http://schemas.microsoft.com/office/powerpoint/2010/main" val="106592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t>Public Safety increase is $1.2M</a:t>
            </a:r>
          </a:p>
        </p:txBody>
      </p:sp>
      <p:sp>
        <p:nvSpPr>
          <p:cNvPr id="4" name="Slide Number Placeholder 3"/>
          <p:cNvSpPr>
            <a:spLocks noGrp="1"/>
          </p:cNvSpPr>
          <p:nvPr>
            <p:ph type="sldNum" sz="quarter" idx="5"/>
          </p:nvPr>
        </p:nvSpPr>
        <p:spPr/>
        <p:txBody>
          <a:bodyPr/>
          <a:lstStyle/>
          <a:p>
            <a:fld id="{64FFAD3D-E3D6-4466-A41F-B8D8DFBD821E}" type="slidenum">
              <a:rPr lang="en-US" smtClean="0"/>
              <a:pPr/>
              <a:t>38</a:t>
            </a:fld>
            <a:endParaRPr lang="en-US" dirty="0"/>
          </a:p>
        </p:txBody>
      </p:sp>
    </p:spTree>
    <p:extLst>
      <p:ext uri="{BB962C8B-B14F-4D97-AF65-F5344CB8AC3E}">
        <p14:creationId xmlns:p14="http://schemas.microsoft.com/office/powerpoint/2010/main" val="26092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t>In a nutshell, like every other business or organization, the City is experiencing expenditure growth with revenues struggling to keep pace.  </a:t>
            </a:r>
          </a:p>
          <a:p>
            <a:endParaRPr lang="en-US" dirty="0"/>
          </a:p>
          <a:p>
            <a:r>
              <a:rPr lang="en-US" dirty="0"/>
              <a:t>Deferred infrastructure maintenance and equipment purchases are resulting in higher costs for repairs and replacements. And, personnel costs increase annually for the City to recruit and retain its most valuable asset, our employees.  </a:t>
            </a:r>
          </a:p>
          <a:p>
            <a:endParaRPr lang="en-US" dirty="0"/>
          </a:p>
          <a:p>
            <a:r>
              <a:rPr lang="en-US" dirty="0"/>
              <a:t>Please keep these factors in mind as we move through tonight’s presentation of the proposed budget and what we, City staff, believe is needed to maintain and/or enhance the service levels our citizens expect of their award-winning community.      </a:t>
            </a:r>
          </a:p>
        </p:txBody>
      </p:sp>
      <p:sp>
        <p:nvSpPr>
          <p:cNvPr id="4" name="Slide Number Placeholder 3"/>
          <p:cNvSpPr>
            <a:spLocks noGrp="1"/>
          </p:cNvSpPr>
          <p:nvPr>
            <p:ph type="sldNum" sz="quarter" idx="10"/>
          </p:nvPr>
        </p:nvSpPr>
        <p:spPr/>
        <p:txBody>
          <a:bodyPr/>
          <a:lstStyle/>
          <a:p>
            <a:fld id="{797B9312-8DCD-4E8F-8E27-0A290ED871E1}" type="slidenum">
              <a:rPr lang="en-US" smtClean="0"/>
              <a:t>2</a:t>
            </a:fld>
            <a:endParaRPr lang="en-US"/>
          </a:p>
        </p:txBody>
      </p:sp>
    </p:spTree>
    <p:extLst>
      <p:ext uri="{BB962C8B-B14F-4D97-AF65-F5344CB8AC3E}">
        <p14:creationId xmlns:p14="http://schemas.microsoft.com/office/powerpoint/2010/main" val="183939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t>Sales tax and property tax collections have an inverse relationship due to the $0.005 allocated to reducing property taxes</a:t>
            </a:r>
          </a:p>
        </p:txBody>
      </p:sp>
      <p:sp>
        <p:nvSpPr>
          <p:cNvPr id="4" name="Slide Number Placeholder 3"/>
          <p:cNvSpPr>
            <a:spLocks noGrp="1"/>
          </p:cNvSpPr>
          <p:nvPr>
            <p:ph type="sldNum" sz="quarter" idx="5"/>
          </p:nvPr>
        </p:nvSpPr>
        <p:spPr/>
        <p:txBody>
          <a:bodyPr/>
          <a:lstStyle/>
          <a:p>
            <a:fld id="{64FFAD3D-E3D6-4466-A41F-B8D8DFBD821E}" type="slidenum">
              <a:rPr lang="en-US" smtClean="0"/>
              <a:pPr/>
              <a:t>7</a:t>
            </a:fld>
            <a:endParaRPr lang="en-US" dirty="0"/>
          </a:p>
        </p:txBody>
      </p:sp>
    </p:spTree>
    <p:extLst>
      <p:ext uri="{BB962C8B-B14F-4D97-AF65-F5344CB8AC3E}">
        <p14:creationId xmlns:p14="http://schemas.microsoft.com/office/powerpoint/2010/main" val="352295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 FY2023, approximately $</a:t>
            </a:r>
            <a:r>
              <a:rPr lang="en-US" dirty="0">
                <a:highlight>
                  <a:srgbClr val="FFFF00"/>
                </a:highlight>
                <a:latin typeface="Calibri" panose="020F0502020204030204" pitchFamily="34" charset="0"/>
                <a:cs typeface="Calibri" panose="020F0502020204030204" pitchFamily="34" charset="0"/>
              </a:rPr>
              <a:t>8.1 million </a:t>
            </a:r>
            <a:r>
              <a:rPr lang="en-US" dirty="0">
                <a:latin typeface="Calibri" panose="020F0502020204030204" pitchFamily="34" charset="0"/>
                <a:cs typeface="Calibri" panose="020F0502020204030204" pitchFamily="34" charset="0"/>
              </a:rPr>
              <a:t>of sales tax was generated from the ½ cent sales tax reduction to property taxes.  </a:t>
            </a:r>
          </a:p>
          <a:p>
            <a:r>
              <a:rPr lang="en-US" dirty="0">
                <a:latin typeface="Calibri" panose="020F0502020204030204" pitchFamily="34" charset="0"/>
                <a:cs typeface="Calibri" panose="020F0502020204030204" pitchFamily="34" charset="0"/>
              </a:rPr>
              <a:t>This equates to approximately a </a:t>
            </a:r>
            <a:r>
              <a:rPr lang="en-US" dirty="0">
                <a:highlight>
                  <a:srgbClr val="FFFF00"/>
                </a:highlight>
                <a:latin typeface="Calibri" panose="020F0502020204030204" pitchFamily="34" charset="0"/>
                <a:cs typeface="Calibri" panose="020F0502020204030204" pitchFamily="34" charset="0"/>
              </a:rPr>
              <a:t>21.8 cent </a:t>
            </a:r>
            <a:r>
              <a:rPr lang="en-US" dirty="0">
                <a:latin typeface="Calibri" panose="020F0502020204030204" pitchFamily="34" charset="0"/>
                <a:cs typeface="Calibri" panose="020F0502020204030204" pitchFamily="34" charset="0"/>
              </a:rPr>
              <a:t>reduction in the property tax rate for FY2024. </a:t>
            </a:r>
          </a:p>
          <a:p>
            <a:endParaRPr lang="en-US" dirty="0"/>
          </a:p>
        </p:txBody>
      </p:sp>
      <p:sp>
        <p:nvSpPr>
          <p:cNvPr id="4" name="Slide Number Placeholder 3"/>
          <p:cNvSpPr>
            <a:spLocks noGrp="1"/>
          </p:cNvSpPr>
          <p:nvPr>
            <p:ph type="sldNum" sz="quarter" idx="5"/>
          </p:nvPr>
        </p:nvSpPr>
        <p:spPr/>
        <p:txBody>
          <a:bodyPr/>
          <a:lstStyle/>
          <a:p>
            <a:fld id="{64FFAD3D-E3D6-4466-A41F-B8D8DFBD821E}" type="slidenum">
              <a:rPr lang="en-US" smtClean="0"/>
              <a:pPr/>
              <a:t>9</a:t>
            </a:fld>
            <a:endParaRPr lang="en-US" dirty="0"/>
          </a:p>
        </p:txBody>
      </p:sp>
    </p:spTree>
    <p:extLst>
      <p:ext uri="{BB962C8B-B14F-4D97-AF65-F5344CB8AC3E}">
        <p14:creationId xmlns:p14="http://schemas.microsoft.com/office/powerpoint/2010/main" val="287316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t>$387k increase from 2023 to 2024 10% increase</a:t>
            </a:r>
          </a:p>
        </p:txBody>
      </p:sp>
      <p:sp>
        <p:nvSpPr>
          <p:cNvPr id="4" name="Slide Number Placeholder 3"/>
          <p:cNvSpPr>
            <a:spLocks noGrp="1"/>
          </p:cNvSpPr>
          <p:nvPr>
            <p:ph type="sldNum" sz="quarter" idx="5"/>
          </p:nvPr>
        </p:nvSpPr>
        <p:spPr/>
        <p:txBody>
          <a:bodyPr/>
          <a:lstStyle/>
          <a:p>
            <a:fld id="{64FFAD3D-E3D6-4466-A41F-B8D8DFBD821E}" type="slidenum">
              <a:rPr lang="en-US" smtClean="0"/>
              <a:pPr/>
              <a:t>10</a:t>
            </a:fld>
            <a:endParaRPr lang="en-US" dirty="0"/>
          </a:p>
        </p:txBody>
      </p:sp>
    </p:spTree>
    <p:extLst>
      <p:ext uri="{BB962C8B-B14F-4D97-AF65-F5344CB8AC3E}">
        <p14:creationId xmlns:p14="http://schemas.microsoft.com/office/powerpoint/2010/main" val="49752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r>
              <a:rPr lang="en-US" dirty="0"/>
              <a:t>Public Safety increase is $1.2M</a:t>
            </a:r>
          </a:p>
        </p:txBody>
      </p:sp>
      <p:sp>
        <p:nvSpPr>
          <p:cNvPr id="4" name="Slide Number Placeholder 3"/>
          <p:cNvSpPr>
            <a:spLocks noGrp="1"/>
          </p:cNvSpPr>
          <p:nvPr>
            <p:ph type="sldNum" sz="quarter" idx="5"/>
          </p:nvPr>
        </p:nvSpPr>
        <p:spPr/>
        <p:txBody>
          <a:bodyPr/>
          <a:lstStyle/>
          <a:p>
            <a:fld id="{64FFAD3D-E3D6-4466-A41F-B8D8DFBD821E}" type="slidenum">
              <a:rPr lang="en-US" smtClean="0"/>
              <a:pPr/>
              <a:t>12</a:t>
            </a:fld>
            <a:endParaRPr lang="en-US" dirty="0"/>
          </a:p>
        </p:txBody>
      </p:sp>
    </p:spTree>
    <p:extLst>
      <p:ext uri="{BB962C8B-B14F-4D97-AF65-F5344CB8AC3E}">
        <p14:creationId xmlns:p14="http://schemas.microsoft.com/office/powerpoint/2010/main" val="213274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F9ED4-7F20-4029-B005-2E93203ECB5C}" type="slidenum">
              <a:rPr lang="en-US" smtClean="0"/>
              <a:pPr/>
              <a:t>29</a:t>
            </a:fld>
            <a:endParaRPr lang="en-US" dirty="0"/>
          </a:p>
        </p:txBody>
      </p:sp>
    </p:spTree>
    <p:extLst>
      <p:ext uri="{BB962C8B-B14F-4D97-AF65-F5344CB8AC3E}">
        <p14:creationId xmlns:p14="http://schemas.microsoft.com/office/powerpoint/2010/main" val="284876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F9ED4-7F20-4029-B005-2E93203ECB5C}" type="slidenum">
              <a:rPr lang="en-US" smtClean="0"/>
              <a:pPr/>
              <a:t>30</a:t>
            </a:fld>
            <a:endParaRPr lang="en-US" dirty="0"/>
          </a:p>
        </p:txBody>
      </p:sp>
    </p:spTree>
    <p:extLst>
      <p:ext uri="{BB962C8B-B14F-4D97-AF65-F5344CB8AC3E}">
        <p14:creationId xmlns:p14="http://schemas.microsoft.com/office/powerpoint/2010/main" val="232084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FAD3D-E3D6-4466-A41F-B8D8DFBD821E}" type="slidenum">
              <a:rPr lang="en-US" smtClean="0"/>
              <a:pPr/>
              <a:t>36</a:t>
            </a:fld>
            <a:endParaRPr lang="en-US" dirty="0"/>
          </a:p>
        </p:txBody>
      </p:sp>
    </p:spTree>
    <p:extLst>
      <p:ext uri="{BB962C8B-B14F-4D97-AF65-F5344CB8AC3E}">
        <p14:creationId xmlns:p14="http://schemas.microsoft.com/office/powerpoint/2010/main" val="3777398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61B0BF-24F3-47B1-B580-A529715B8237}"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79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40AECB-0284-4A59-8FA7-8A150EC4C29B}"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416917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C4A3F8-54D3-481C-A620-2278FC7310F7}"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3036606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61B0BF-24F3-47B1-B580-A529715B8237}"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26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33A76-5272-4B75-91F7-F0EF6FCDC036}"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408138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16DDF-B228-4C7A-BEF5-46B852B87C8D}"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1490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74B40-A2CB-44A8-A5A8-DD2642B84A7B}" type="datetime1">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35771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E16DDF-B228-4C7A-BEF5-46B852B87C8D}" type="datetime1">
              <a:rPr lang="en-US" smtClean="0"/>
              <a:pPr/>
              <a:t>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12783740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78EFD-19A9-45BF-B141-80C131168EAA}" type="datetime1">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44157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0E16DDF-B228-4C7A-BEF5-46B852B87C8D}" type="datetime1">
              <a:rPr lang="en-US" smtClean="0"/>
              <a:pPr/>
              <a:t>8/12/2025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249678157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0E16DDF-B228-4C7A-BEF5-46B852B87C8D}" type="datetime1">
              <a:rPr lang="en-US" smtClean="0"/>
              <a:pPr/>
              <a:t>8/12/2025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362350500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33A76-5272-4B75-91F7-F0EF6FCDC036}"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3768302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16DDF-B228-4C7A-BEF5-46B852B87C8D}" type="datetime1">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84778338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16DDF-B228-4C7A-BEF5-46B852B87C8D}"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31585154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16DDF-B228-4C7A-BEF5-46B852B87C8D}"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293635097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DFFDD-35E1-4760-99EE-09C7E7F1E66D}" type="datetime1">
              <a:rPr lang="en-US" smtClean="0"/>
              <a:pPr/>
              <a:t>8/12/2025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B7D0D33-2F6D-4452-8D14-59042419CB3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815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74B40-A2CB-44A8-A5A8-DD2642B84A7B}" type="datetime1">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178577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1667A4-4714-41E7-9B54-B04B66839E97}" type="datetime1">
              <a:rPr lang="en-US" smtClean="0"/>
              <a:pPr/>
              <a:t>8/12/2025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157897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78EFD-19A9-45BF-B141-80C131168EAA}" type="datetime1">
              <a:rPr lang="en-US" smtClean="0"/>
              <a:pPr/>
              <a:t>8/12/2025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249137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CFD106C-3A16-4FD5-BA72-D9D7C6B6733F}" type="datetime1">
              <a:rPr lang="en-US" smtClean="0"/>
              <a:pPr/>
              <a:t>8/12/2025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187025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B30CC75-FA7F-4F78-8CAC-ABCC0274E2B3}" type="datetime1">
              <a:rPr lang="en-US" smtClean="0"/>
              <a:pPr/>
              <a:t>8/12/2025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21476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0A470A-5551-4C54-B4C8-B60294774347}" type="datetime1">
              <a:rPr lang="en-US" smtClean="0"/>
              <a:pPr/>
              <a:t>8/12/2025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B7D0D33-2F6D-4452-8D14-59042419CB3F}" type="slidenum">
              <a:rPr lang="en-US" smtClean="0"/>
              <a:pPr/>
              <a:t>‹#›</a:t>
            </a:fld>
            <a:endParaRPr lang="en-US" dirty="0"/>
          </a:p>
        </p:txBody>
      </p:sp>
    </p:spTree>
    <p:extLst>
      <p:ext uri="{BB962C8B-B14F-4D97-AF65-F5344CB8AC3E}">
        <p14:creationId xmlns:p14="http://schemas.microsoft.com/office/powerpoint/2010/main" val="50095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E16DDF-B228-4C7A-BEF5-46B852B87C8D}" type="datetime1">
              <a:rPr lang="en-US" smtClean="0"/>
              <a:pPr/>
              <a:t>8/12/2025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7D0D33-2F6D-4452-8D14-59042419CB3F}"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142440"/>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E16DDF-B228-4C7A-BEF5-46B852B87C8D}" type="datetime1">
              <a:rPr lang="en-US" smtClean="0"/>
              <a:pPr/>
              <a:t>8/12/2025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7D0D33-2F6D-4452-8D14-59042419CB3F}"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91812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48.svg"/><Relationship Id="rId3" Type="http://schemas.openxmlformats.org/officeDocument/2006/relationships/image" Target="../media/image53.png"/><Relationship Id="rId21" Type="http://schemas.openxmlformats.org/officeDocument/2006/relationships/image" Target="../media/image45.png"/><Relationship Id="rId7" Type="http://schemas.openxmlformats.org/officeDocument/2006/relationships/image" Target="../media/image55.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35.png"/><Relationship Id="rId24" Type="http://schemas.openxmlformats.org/officeDocument/2006/relationships/image" Target="../media/image34.svg"/><Relationship Id="rId5" Type="http://schemas.openxmlformats.org/officeDocument/2006/relationships/image" Target="../media/image21.png"/><Relationship Id="rId15" Type="http://schemas.openxmlformats.org/officeDocument/2006/relationships/image" Target="../media/image39.png"/><Relationship Id="rId23" Type="http://schemas.openxmlformats.org/officeDocument/2006/relationships/image" Target="../media/image33.png"/><Relationship Id="rId28" Type="http://schemas.openxmlformats.org/officeDocument/2006/relationships/image" Target="../media/image60.svg"/><Relationship Id="rId10" Type="http://schemas.openxmlformats.org/officeDocument/2006/relationships/image" Target="../media/image58.svg"/><Relationship Id="rId19" Type="http://schemas.openxmlformats.org/officeDocument/2006/relationships/image" Target="../media/image43.pn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65.png"/><Relationship Id="rId18" Type="http://schemas.openxmlformats.org/officeDocument/2006/relationships/image" Target="../media/image42.svg"/><Relationship Id="rId26" Type="http://schemas.openxmlformats.org/officeDocument/2006/relationships/image" Target="../media/image70.svg"/><Relationship Id="rId3" Type="http://schemas.openxmlformats.org/officeDocument/2006/relationships/image" Target="../media/image37.png"/><Relationship Id="rId21"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image" Target="../media/image22.svg"/><Relationship Id="rId17" Type="http://schemas.openxmlformats.org/officeDocument/2006/relationships/image" Target="../media/image41.png"/><Relationship Id="rId25" Type="http://schemas.openxmlformats.org/officeDocument/2006/relationships/image" Target="../media/image69.png"/><Relationship Id="rId2" Type="http://schemas.openxmlformats.org/officeDocument/2006/relationships/notesSlide" Target="../notesSlides/notesSlide9.xml"/><Relationship Id="rId16" Type="http://schemas.openxmlformats.org/officeDocument/2006/relationships/image" Target="../media/image68.svg"/><Relationship Id="rId20" Type="http://schemas.openxmlformats.org/officeDocument/2006/relationships/image" Target="../media/image46.svg"/><Relationship Id="rId29"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21.png"/><Relationship Id="rId24" Type="http://schemas.openxmlformats.org/officeDocument/2006/relationships/image" Target="../media/image48.svg"/><Relationship Id="rId5" Type="http://schemas.openxmlformats.org/officeDocument/2006/relationships/image" Target="../media/image39.png"/><Relationship Id="rId15" Type="http://schemas.openxmlformats.org/officeDocument/2006/relationships/image" Target="../media/image67.png"/><Relationship Id="rId23" Type="http://schemas.openxmlformats.org/officeDocument/2006/relationships/image" Target="../media/image47.png"/><Relationship Id="rId28" Type="http://schemas.openxmlformats.org/officeDocument/2006/relationships/image" Target="../media/image72.svg"/><Relationship Id="rId10" Type="http://schemas.openxmlformats.org/officeDocument/2006/relationships/image" Target="../media/image64.svg"/><Relationship Id="rId19" Type="http://schemas.openxmlformats.org/officeDocument/2006/relationships/image" Target="../media/image45.png"/><Relationship Id="rId4" Type="http://schemas.openxmlformats.org/officeDocument/2006/relationships/image" Target="../media/image38.svg"/><Relationship Id="rId9" Type="http://schemas.openxmlformats.org/officeDocument/2006/relationships/image" Target="../media/image63.png"/><Relationship Id="rId14" Type="http://schemas.openxmlformats.org/officeDocument/2006/relationships/image" Target="../media/image66.svg"/><Relationship Id="rId22" Type="http://schemas.openxmlformats.org/officeDocument/2006/relationships/image" Target="../media/image34.svg"/><Relationship Id="rId27" Type="http://schemas.openxmlformats.org/officeDocument/2006/relationships/image" Target="../media/image71.png"/><Relationship Id="rId30" Type="http://schemas.openxmlformats.org/officeDocument/2006/relationships/image" Target="../media/image74.svg"/></Relationships>
</file>

<file path=ppt/slides/_rels/slide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7.png"/><Relationship Id="rId18" Type="http://schemas.openxmlformats.org/officeDocument/2006/relationships/image" Target="../media/image42.svg"/><Relationship Id="rId26" Type="http://schemas.openxmlformats.org/officeDocument/2006/relationships/image" Target="../media/image48.svg"/><Relationship Id="rId3" Type="http://schemas.openxmlformats.org/officeDocument/2006/relationships/image" Target="../media/image53.png"/><Relationship Id="rId21" Type="http://schemas.openxmlformats.org/officeDocument/2006/relationships/image" Target="../media/image45.png"/><Relationship Id="rId7" Type="http://schemas.openxmlformats.org/officeDocument/2006/relationships/image" Target="../media/image55.png"/><Relationship Id="rId12" Type="http://schemas.openxmlformats.org/officeDocument/2006/relationships/image" Target="../media/image36.svg"/><Relationship Id="rId17" Type="http://schemas.openxmlformats.org/officeDocument/2006/relationships/image" Target="../media/image41.png"/><Relationship Id="rId25"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35.png"/><Relationship Id="rId24" Type="http://schemas.openxmlformats.org/officeDocument/2006/relationships/image" Target="../media/image34.svg"/><Relationship Id="rId5" Type="http://schemas.openxmlformats.org/officeDocument/2006/relationships/image" Target="../media/image21.png"/><Relationship Id="rId15" Type="http://schemas.openxmlformats.org/officeDocument/2006/relationships/image" Target="../media/image39.png"/><Relationship Id="rId23" Type="http://schemas.openxmlformats.org/officeDocument/2006/relationships/image" Target="../media/image33.png"/><Relationship Id="rId28" Type="http://schemas.openxmlformats.org/officeDocument/2006/relationships/image" Target="../media/image60.svg"/><Relationship Id="rId10" Type="http://schemas.openxmlformats.org/officeDocument/2006/relationships/image" Target="../media/image58.svg"/><Relationship Id="rId19" Type="http://schemas.openxmlformats.org/officeDocument/2006/relationships/image" Target="../media/image43.pn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38.svg"/><Relationship Id="rId22" Type="http://schemas.openxmlformats.org/officeDocument/2006/relationships/image" Target="../media/image46.svg"/><Relationship Id="rId27"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19.png"/><Relationship Id="rId21" Type="http://schemas.openxmlformats.org/officeDocument/2006/relationships/image" Target="../media/image37.png"/><Relationship Id="rId34" Type="http://schemas.openxmlformats.org/officeDocument/2006/relationships/image" Target="../media/image50.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32" Type="http://schemas.openxmlformats.org/officeDocument/2006/relationships/image" Target="../media/image48.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36" Type="http://schemas.openxmlformats.org/officeDocument/2006/relationships/image" Target="../media/image52.svg"/><Relationship Id="rId10" Type="http://schemas.openxmlformats.org/officeDocument/2006/relationships/image" Target="../media/image26.sv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 Id="rId30" Type="http://schemas.openxmlformats.org/officeDocument/2006/relationships/image" Target="../media/image46.svg"/><Relationship Id="rId35" Type="http://schemas.openxmlformats.org/officeDocument/2006/relationships/image" Target="../media/image51.png"/><Relationship Id="rId8"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71600"/>
            <a:ext cx="9144000" cy="2667000"/>
          </a:xfrm>
        </p:spPr>
        <p:txBody>
          <a:bodyPr>
            <a:normAutofit/>
          </a:bodyPr>
          <a:lstStyle/>
          <a:p>
            <a:pPr algn="ctr"/>
            <a:r>
              <a:rPr lang="en-US" sz="4600" b="1" dirty="0">
                <a:latin typeface="Calibri Light" panose="020F0302020204030204" pitchFamily="34" charset="0"/>
                <a:cs typeface="Calibri Light" panose="020F0302020204030204" pitchFamily="34" charset="0"/>
              </a:rPr>
              <a:t>City Council </a:t>
            </a:r>
            <a:br>
              <a:rPr lang="en-US" sz="4600" b="1" dirty="0">
                <a:latin typeface="Calibri Light" panose="020F0302020204030204" pitchFamily="34" charset="0"/>
                <a:cs typeface="Calibri Light" panose="020F0302020204030204" pitchFamily="34" charset="0"/>
              </a:rPr>
            </a:br>
            <a:r>
              <a:rPr lang="en-US" sz="4600" b="1" dirty="0">
                <a:latin typeface="Calibri Light" panose="020F0302020204030204" pitchFamily="34" charset="0"/>
                <a:cs typeface="Calibri Light" panose="020F0302020204030204" pitchFamily="34" charset="0"/>
              </a:rPr>
              <a:t>Budget Workshop</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524000" y="5334000"/>
            <a:ext cx="9144000" cy="726280"/>
          </a:xfrm>
        </p:spPr>
        <p:txBody>
          <a:bodyPr>
            <a:normAutofit/>
          </a:bodyPr>
          <a:lstStyle/>
          <a:p>
            <a:pPr algn="ctr"/>
            <a:r>
              <a:rPr lang="en-US" b="1" dirty="0">
                <a:latin typeface="Calibri" panose="020F0502020204030204" pitchFamily="34" charset="0"/>
                <a:cs typeface="Calibri" panose="020F0502020204030204" pitchFamily="34" charset="0"/>
              </a:rPr>
              <a:t>August 11, 2025</a:t>
            </a:r>
          </a:p>
        </p:txBody>
      </p:sp>
      <p:sp>
        <p:nvSpPr>
          <p:cNvPr id="4" name="Slide Number Placeholder 3"/>
          <p:cNvSpPr>
            <a:spLocks noGrp="1"/>
          </p:cNvSpPr>
          <p:nvPr>
            <p:ph type="sldNum" sz="quarter" idx="12"/>
          </p:nvPr>
        </p:nvSpPr>
        <p:spPr/>
        <p:txBody>
          <a:bodyPr/>
          <a:lstStyle/>
          <a:p>
            <a:fld id="{DB7D0D33-2F6D-4452-8D14-59042419CB3F}"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2678" y="238946"/>
            <a:ext cx="7406640" cy="594360"/>
          </a:xfrm>
        </p:spPr>
        <p:txBody>
          <a:bodyPr>
            <a:noAutofit/>
          </a:bodyPr>
          <a:lstStyle/>
          <a:p>
            <a:pPr algn="ctr"/>
            <a:r>
              <a:rPr lang="en-US" sz="3200" dirty="0">
                <a:latin typeface="Calibri" panose="020F0502020204030204" pitchFamily="34" charset="0"/>
                <a:cs typeface="Calibri" panose="020F0502020204030204" pitchFamily="34" charset="0"/>
              </a:rPr>
              <a:t>Property Tax Revenues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7846687"/>
              </p:ext>
            </p:extLst>
          </p:nvPr>
        </p:nvGraphicFramePr>
        <p:xfrm>
          <a:off x="1943100" y="990601"/>
          <a:ext cx="8305799" cy="5280695"/>
        </p:xfrm>
        <a:graphic>
          <a:graphicData uri="http://schemas.openxmlformats.org/drawingml/2006/table">
            <a:tbl>
              <a:tblPr firstRow="1" bandRow="1">
                <a:tableStyleId>{5C22544A-7EE6-4342-B048-85BDC9FD1C3A}</a:tableStyleId>
              </a:tblPr>
              <a:tblGrid>
                <a:gridCol w="1411986">
                  <a:extLst>
                    <a:ext uri="{9D8B030D-6E8A-4147-A177-3AD203B41FA5}">
                      <a16:colId xmlns:a16="http://schemas.microsoft.com/office/drawing/2014/main" val="20000"/>
                    </a:ext>
                  </a:extLst>
                </a:gridCol>
                <a:gridCol w="1744218">
                  <a:extLst>
                    <a:ext uri="{9D8B030D-6E8A-4147-A177-3AD203B41FA5}">
                      <a16:colId xmlns:a16="http://schemas.microsoft.com/office/drawing/2014/main" val="20001"/>
                    </a:ext>
                  </a:extLst>
                </a:gridCol>
                <a:gridCol w="2408683">
                  <a:extLst>
                    <a:ext uri="{9D8B030D-6E8A-4147-A177-3AD203B41FA5}">
                      <a16:colId xmlns:a16="http://schemas.microsoft.com/office/drawing/2014/main" val="20002"/>
                    </a:ext>
                  </a:extLst>
                </a:gridCol>
                <a:gridCol w="1826513">
                  <a:extLst>
                    <a:ext uri="{9D8B030D-6E8A-4147-A177-3AD203B41FA5}">
                      <a16:colId xmlns:a16="http://schemas.microsoft.com/office/drawing/2014/main" val="20003"/>
                    </a:ext>
                  </a:extLst>
                </a:gridCol>
                <a:gridCol w="914399">
                  <a:extLst>
                    <a:ext uri="{9D8B030D-6E8A-4147-A177-3AD203B41FA5}">
                      <a16:colId xmlns:a16="http://schemas.microsoft.com/office/drawing/2014/main" val="281058847"/>
                    </a:ext>
                  </a:extLst>
                </a:gridCol>
              </a:tblGrid>
              <a:tr h="962813">
                <a:tc>
                  <a:txBody>
                    <a:bodyPr/>
                    <a:lstStyle/>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Fiscal</a:t>
                      </a:r>
                    </a:p>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Year</a:t>
                      </a:r>
                      <a:endParaRPr lang="en-US" sz="2000" dirty="0">
                        <a:latin typeface="Calibri" panose="020F0502020204030204" pitchFamily="34" charset="0"/>
                        <a:ea typeface="Calibri"/>
                        <a:cs typeface="Calibri" panose="020F0502020204030204" pitchFamily="34" charset="0"/>
                      </a:endParaRPr>
                    </a:p>
                  </a:txBody>
                  <a:tcPr marL="68580" marR="68580" marT="0" marB="0" anchor="ctr">
                    <a:solidFill>
                      <a:schemeClr val="accent6"/>
                    </a:solidFill>
                  </a:tcPr>
                </a:tc>
                <a:tc>
                  <a:txBody>
                    <a:bodyPr/>
                    <a:lstStyle/>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Property</a:t>
                      </a:r>
                      <a:r>
                        <a:rPr lang="en-US" sz="2000" u="sng" baseline="0" dirty="0">
                          <a:latin typeface="Calibri" panose="020F0502020204030204" pitchFamily="34" charset="0"/>
                          <a:ea typeface="Calibri"/>
                          <a:cs typeface="Calibri" panose="020F0502020204030204" pitchFamily="34" charset="0"/>
                        </a:rPr>
                        <a:t> Tax</a:t>
                      </a:r>
                    </a:p>
                    <a:p>
                      <a:pPr marL="0" marR="0" algn="ctr">
                        <a:spcBef>
                          <a:spcPts val="0"/>
                        </a:spcBef>
                        <a:spcAft>
                          <a:spcPts val="0"/>
                        </a:spcAft>
                      </a:pPr>
                      <a:r>
                        <a:rPr lang="en-US" sz="2000" u="sng" baseline="0" dirty="0">
                          <a:latin typeface="Calibri" panose="020F0502020204030204" pitchFamily="34" charset="0"/>
                          <a:ea typeface="Calibri"/>
                          <a:cs typeface="Calibri" panose="020F0502020204030204" pitchFamily="34" charset="0"/>
                        </a:rPr>
                        <a:t>Revenues</a:t>
                      </a:r>
                      <a:endParaRPr lang="en-US" sz="2000" dirty="0">
                        <a:latin typeface="Calibri" panose="020F0502020204030204" pitchFamily="34" charset="0"/>
                        <a:ea typeface="Calibri"/>
                        <a:cs typeface="Calibri" panose="020F0502020204030204" pitchFamily="34" charset="0"/>
                      </a:endParaRPr>
                    </a:p>
                  </a:txBody>
                  <a:tcPr marL="68580" marR="68580" marT="0" marB="0" anchor="ctr">
                    <a:solidFill>
                      <a:schemeClr val="accent6"/>
                    </a:solidFill>
                  </a:tcPr>
                </a:tc>
                <a:tc>
                  <a:txBody>
                    <a:bodyPr/>
                    <a:lstStyle/>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Certified Taxable Value</a:t>
                      </a:r>
                      <a:endParaRPr lang="en-US" sz="2000" dirty="0">
                        <a:latin typeface="Calibri" panose="020F0502020204030204" pitchFamily="34" charset="0"/>
                        <a:ea typeface="Calibri"/>
                        <a:cs typeface="Calibri" panose="020F0502020204030204" pitchFamily="34" charset="0"/>
                      </a:endParaRPr>
                    </a:p>
                  </a:txBody>
                  <a:tcPr marL="68580" marR="68580" marT="0" marB="0" anchor="ctr">
                    <a:solidFill>
                      <a:schemeClr val="accent6"/>
                    </a:solidFill>
                  </a:tcPr>
                </a:tc>
                <a:tc>
                  <a:txBody>
                    <a:bodyPr/>
                    <a:lstStyle/>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Value of New Development</a:t>
                      </a:r>
                      <a:endParaRPr lang="en-US" sz="2000" dirty="0">
                        <a:latin typeface="Calibri" panose="020F0502020204030204" pitchFamily="34" charset="0"/>
                        <a:ea typeface="Calibri"/>
                        <a:cs typeface="Calibri" panose="020F0502020204030204" pitchFamily="34" charset="0"/>
                      </a:endParaRPr>
                    </a:p>
                  </a:txBody>
                  <a:tcPr marL="68580" marR="68580" marT="0" marB="0" anchor="ctr">
                    <a:solidFill>
                      <a:schemeClr val="accent6"/>
                    </a:solidFill>
                  </a:tcPr>
                </a:tc>
                <a:tc>
                  <a:txBody>
                    <a:bodyPr/>
                    <a:lstStyle/>
                    <a:p>
                      <a:pPr marL="0" marR="0" algn="ctr">
                        <a:spcBef>
                          <a:spcPts val="0"/>
                        </a:spcBef>
                        <a:spcAft>
                          <a:spcPts val="0"/>
                        </a:spcAft>
                      </a:pPr>
                      <a:r>
                        <a:rPr lang="en-US" sz="2000" u="sng" dirty="0">
                          <a:latin typeface="Calibri" panose="020F0502020204030204" pitchFamily="34" charset="0"/>
                          <a:ea typeface="Calibri"/>
                          <a:cs typeface="Calibri" panose="020F0502020204030204" pitchFamily="34" charset="0"/>
                        </a:rPr>
                        <a:t>Tax Rate</a:t>
                      </a:r>
                      <a:endParaRPr lang="en-US" sz="2000" dirty="0">
                        <a:latin typeface="Calibri" panose="020F0502020204030204" pitchFamily="34" charset="0"/>
                        <a:ea typeface="Calibri"/>
                        <a:cs typeface="Calibri" panose="020F0502020204030204" pitchFamily="34" charset="0"/>
                      </a:endParaRPr>
                    </a:p>
                  </a:txBody>
                  <a:tcPr marL="68580" marR="68580" marT="0" marB="0" anchor="ctr">
                    <a:solidFill>
                      <a:schemeClr val="accent6"/>
                    </a:solidFill>
                  </a:tcPr>
                </a:tc>
                <a:extLst>
                  <a:ext uri="{0D108BD9-81ED-4DB2-BD59-A6C34878D82A}">
                    <a16:rowId xmlns:a16="http://schemas.microsoft.com/office/drawing/2014/main" val="10000"/>
                  </a:ext>
                </a:extLst>
              </a:tr>
              <a:tr h="578245">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2020</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$11,151,561</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$2,671,027,466</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$52,581,843</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$0.415</a:t>
                      </a:r>
                    </a:p>
                  </a:txBody>
                  <a:tcPr marL="68580" marR="68580" marT="0" marB="0" anchor="ctr"/>
                </a:tc>
                <a:extLst>
                  <a:ext uri="{0D108BD9-81ED-4DB2-BD59-A6C34878D82A}">
                    <a16:rowId xmlns:a16="http://schemas.microsoft.com/office/drawing/2014/main" val="10003"/>
                  </a:ext>
                </a:extLst>
              </a:tr>
              <a:tr h="578245">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2021</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$11,584,034</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$2,896,008,749</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$103,023,518</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$0.400</a:t>
                      </a:r>
                    </a:p>
                  </a:txBody>
                  <a:tcPr marL="68580" marR="68580" marT="0" marB="0" anchor="ctr"/>
                </a:tc>
                <a:extLst>
                  <a:ext uri="{0D108BD9-81ED-4DB2-BD59-A6C34878D82A}">
                    <a16:rowId xmlns:a16="http://schemas.microsoft.com/office/drawing/2014/main" val="10004"/>
                  </a:ext>
                </a:extLst>
              </a:tr>
              <a:tr h="554184">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2022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$12,238,277</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$3,220,599,267</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$62,801,377</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$0.380</a:t>
                      </a:r>
                    </a:p>
                  </a:txBody>
                  <a:tcPr marL="68580" marR="68580" marT="0" marB="0" anchor="ctr"/>
                </a:tc>
                <a:extLst>
                  <a:ext uri="{0D108BD9-81ED-4DB2-BD59-A6C34878D82A}">
                    <a16:rowId xmlns:a16="http://schemas.microsoft.com/office/drawing/2014/main" val="10005"/>
                  </a:ext>
                </a:extLst>
              </a:tr>
              <a:tr h="489148">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2023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$13,361,451</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$3,712,499,542</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$172,653,147</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$0.355</a:t>
                      </a:r>
                    </a:p>
                  </a:txBody>
                  <a:tcPr marL="68580" marR="68580" marT="0" marB="0" anchor="ctr"/>
                </a:tc>
                <a:extLst>
                  <a:ext uri="{0D108BD9-81ED-4DB2-BD59-A6C34878D82A}">
                    <a16:rowId xmlns:a16="http://schemas.microsoft.com/office/drawing/2014/main" val="10006"/>
                  </a:ext>
                </a:extLst>
              </a:tr>
              <a:tr h="472782">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2024</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$14,768,790</a:t>
                      </a:r>
                      <a:endParaRPr lang="en-US" sz="2000" dirty="0">
                        <a:highlight>
                          <a:srgbClr val="00FF00"/>
                        </a:highligh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$4,100,344,059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$211,101,572</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$0.342</a:t>
                      </a:r>
                    </a:p>
                  </a:txBody>
                  <a:tcPr marL="68580" marR="68580" marT="0" marB="0" anchor="ctr"/>
                </a:tc>
                <a:extLst>
                  <a:ext uri="{0D108BD9-81ED-4DB2-BD59-A6C34878D82A}">
                    <a16:rowId xmlns:a16="http://schemas.microsoft.com/office/drawing/2014/main" val="141124643"/>
                  </a:ext>
                </a:extLst>
              </a:tr>
              <a:tr h="472782">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2025</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$14,798,974</a:t>
                      </a:r>
                      <a:endParaRPr lang="en-US" sz="2000" dirty="0">
                        <a:highlight>
                          <a:srgbClr val="00FF00"/>
                        </a:highligh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$4,542,292,314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$129,390,395</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$0.320</a:t>
                      </a:r>
                    </a:p>
                  </a:txBody>
                  <a:tcPr marL="68580" marR="68580" marT="0" marB="0" anchor="ctr"/>
                </a:tc>
                <a:extLst>
                  <a:ext uri="{0D108BD9-81ED-4DB2-BD59-A6C34878D82A}">
                    <a16:rowId xmlns:a16="http://schemas.microsoft.com/office/drawing/2014/main" val="63342769"/>
                  </a:ext>
                </a:extLst>
              </a:tr>
              <a:tr h="586248">
                <a:tc>
                  <a:txBody>
                    <a:bodyPr/>
                    <a:lstStyle/>
                    <a:p>
                      <a:pPr marL="0" marR="0" algn="ctr">
                        <a:spcBef>
                          <a:spcPts val="0"/>
                        </a:spcBef>
                        <a:spcAft>
                          <a:spcPts val="0"/>
                        </a:spcAft>
                      </a:pPr>
                      <a:r>
                        <a:rPr lang="en-US" sz="2000" b="0" dirty="0">
                          <a:latin typeface="Calibri" panose="020F0502020204030204" pitchFamily="34" charset="0"/>
                          <a:ea typeface="Calibri"/>
                          <a:cs typeface="Calibri" panose="020F0502020204030204" pitchFamily="34" charset="0"/>
                        </a:rPr>
                        <a:t>2026</a:t>
                      </a:r>
                    </a:p>
                    <a:p>
                      <a:pPr marL="0" marR="0" algn="ctr">
                        <a:spcBef>
                          <a:spcPts val="0"/>
                        </a:spcBef>
                        <a:spcAft>
                          <a:spcPts val="0"/>
                        </a:spcAft>
                      </a:pPr>
                      <a:r>
                        <a:rPr lang="en-US" sz="1100" b="1" dirty="0">
                          <a:latin typeface="Calibri" panose="020F0502020204030204" pitchFamily="34" charset="0"/>
                          <a:ea typeface="Calibri"/>
                          <a:cs typeface="Calibri" panose="020F0502020204030204" pitchFamily="34" charset="0"/>
                        </a:rPr>
                        <a:t>Proposed</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$16,176,120</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$4,820,640,923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$102,400,721</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$0.330</a:t>
                      </a:r>
                    </a:p>
                  </a:txBody>
                  <a:tcPr marL="68580" marR="68580" marT="0" marB="0" anchor="ctr"/>
                </a:tc>
                <a:extLst>
                  <a:ext uri="{0D108BD9-81ED-4DB2-BD59-A6C34878D82A}">
                    <a16:rowId xmlns:a16="http://schemas.microsoft.com/office/drawing/2014/main" val="943970715"/>
                  </a:ext>
                </a:extLst>
              </a:tr>
              <a:tr h="586248">
                <a:tc>
                  <a:txBody>
                    <a:bodyPr/>
                    <a:lstStyle/>
                    <a:p>
                      <a:pPr marL="0" marR="0" algn="ctr">
                        <a:spcBef>
                          <a:spcPts val="0"/>
                        </a:spcBef>
                        <a:spcAft>
                          <a:spcPts val="0"/>
                        </a:spcAft>
                      </a:pPr>
                      <a:r>
                        <a:rPr lang="en-US" sz="2000" b="0" dirty="0">
                          <a:latin typeface="Calibri" panose="020F0502020204030204" pitchFamily="34" charset="0"/>
                          <a:ea typeface="Calibri"/>
                          <a:cs typeface="Calibri" panose="020F0502020204030204" pitchFamily="34" charset="0"/>
                        </a:rPr>
                        <a:t>2026</a:t>
                      </a:r>
                    </a:p>
                    <a:p>
                      <a:pPr marL="0" marR="0" algn="ctr">
                        <a:spcBef>
                          <a:spcPts val="0"/>
                        </a:spcBef>
                        <a:spcAft>
                          <a:spcPts val="0"/>
                        </a:spcAft>
                      </a:pPr>
                      <a:r>
                        <a:rPr lang="en-US" sz="1100" b="1" dirty="0">
                          <a:latin typeface="Calibri" panose="020F0502020204030204" pitchFamily="34" charset="0"/>
                          <a:ea typeface="Calibri"/>
                          <a:cs typeface="Calibri" panose="020F0502020204030204" pitchFamily="34" charset="0"/>
                        </a:rPr>
                        <a:t>Revised</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$14,699,170</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$4,820,640,923 </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 $102,400,721</a:t>
                      </a:r>
                    </a:p>
                  </a:txBody>
                  <a:tcPr marL="68580" marR="68580" marT="0" marB="0" anchor="ctr"/>
                </a:tc>
                <a:tc>
                  <a:txBody>
                    <a:bodyPr/>
                    <a:lstStyle/>
                    <a:p>
                      <a:pPr marL="0" marR="0" algn="ctr">
                        <a:spcBef>
                          <a:spcPts val="0"/>
                        </a:spcBef>
                        <a:spcAft>
                          <a:spcPts val="0"/>
                        </a:spcAft>
                      </a:pPr>
                      <a:r>
                        <a:rPr lang="en-US" sz="2000" dirty="0">
                          <a:latin typeface="Calibri" panose="020F0502020204030204" pitchFamily="34" charset="0"/>
                          <a:ea typeface="Calibri"/>
                          <a:cs typeface="Calibri" panose="020F0502020204030204" pitchFamily="34" charset="0"/>
                        </a:rPr>
                        <a:t>$0.300</a:t>
                      </a:r>
                    </a:p>
                  </a:txBody>
                  <a:tcPr marL="68580" marR="68580" marT="0" marB="0" anchor="ctr"/>
                </a:tc>
                <a:extLst>
                  <a:ext uri="{0D108BD9-81ED-4DB2-BD59-A6C34878D82A}">
                    <a16:rowId xmlns:a16="http://schemas.microsoft.com/office/drawing/2014/main" val="790460674"/>
                  </a:ext>
                </a:extLst>
              </a:tr>
            </a:tbl>
          </a:graphicData>
        </a:graphic>
      </p:graphicFrame>
      <p:sp>
        <p:nvSpPr>
          <p:cNvPr id="5" name="Slide Number Placeholder 4"/>
          <p:cNvSpPr>
            <a:spLocks noGrp="1"/>
          </p:cNvSpPr>
          <p:nvPr>
            <p:ph type="sldNum" sz="quarter" idx="12"/>
          </p:nvPr>
        </p:nvSpPr>
        <p:spPr/>
        <p:txBody>
          <a:bodyPr/>
          <a:lstStyle/>
          <a:p>
            <a:fld id="{DB7D0D33-2F6D-4452-8D14-59042419CB3F}" type="slidenum">
              <a:rPr lang="en-US" smtClean="0"/>
              <a:pPr/>
              <a:t>10</a:t>
            </a:fld>
            <a:endParaRPr lang="en-US" dirty="0"/>
          </a:p>
        </p:txBody>
      </p:sp>
    </p:spTree>
    <p:extLst>
      <p:ext uri="{BB962C8B-B14F-4D97-AF65-F5344CB8AC3E}">
        <p14:creationId xmlns:p14="http://schemas.microsoft.com/office/powerpoint/2010/main" val="156814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a:xfrm>
            <a:off x="2393674" y="2095500"/>
            <a:ext cx="7404653" cy="2667000"/>
          </a:xfrm>
        </p:spPr>
        <p:txBody>
          <a:bodyPr>
            <a:normAutofit/>
          </a:bodyPr>
          <a:lstStyle/>
          <a:p>
            <a:pPr algn="ctr"/>
            <a:endParaRPr lang="en-US" dirty="0">
              <a:latin typeface="Calibri" panose="020F0502020204030204" pitchFamily="34" charset="0"/>
              <a:cs typeface="Calibri" panose="020F0502020204030204" pitchFamily="34" charset="0"/>
            </a:endParaRPr>
          </a:p>
          <a:p>
            <a:pPr algn="ctr">
              <a:buNone/>
            </a:pPr>
            <a:r>
              <a:rPr lang="en-US" sz="5400" dirty="0">
                <a:latin typeface="Calibri" panose="020F0502020204030204" pitchFamily="34" charset="0"/>
                <a:cs typeface="Calibri" panose="020F0502020204030204" pitchFamily="34" charset="0"/>
              </a:rPr>
              <a:t>General Fund Expenditures</a:t>
            </a:r>
          </a:p>
        </p:txBody>
      </p:sp>
      <p:sp>
        <p:nvSpPr>
          <p:cNvPr id="4" name="Slide Number Placeholder 3"/>
          <p:cNvSpPr>
            <a:spLocks noGrp="1"/>
          </p:cNvSpPr>
          <p:nvPr>
            <p:ph type="sldNum" sz="quarter" idx="12"/>
          </p:nvPr>
        </p:nvSpPr>
        <p:spPr/>
        <p:txBody>
          <a:bodyPr/>
          <a:lstStyle/>
          <a:p>
            <a:fld id="{DB7D0D33-2F6D-4452-8D14-59042419CB3F}"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949345" y="6459787"/>
            <a:ext cx="984019" cy="365125"/>
          </a:xfrm>
        </p:spPr>
        <p:txBody>
          <a:bodyPr/>
          <a:lstStyle/>
          <a:p>
            <a:fld id="{DB7D0D33-2F6D-4452-8D14-59042419CB3F}" type="slidenum">
              <a:rPr lang="en-US" sz="1000">
                <a:latin typeface="Calibri" panose="020F0502020204030204" pitchFamily="34" charset="0"/>
                <a:cs typeface="Calibri" panose="020F0502020204030204" pitchFamily="34" charset="0"/>
              </a:rPr>
              <a:pPr/>
              <a:t>12</a:t>
            </a:fld>
            <a:endParaRPr lang="en-US" sz="1000" dirty="0">
              <a:latin typeface="Calibri" panose="020F0502020204030204" pitchFamily="34" charset="0"/>
              <a:cs typeface="Calibri" panose="020F0502020204030204" pitchFamily="34" charset="0"/>
            </a:endParaRPr>
          </a:p>
        </p:txBody>
      </p:sp>
      <p:sp>
        <p:nvSpPr>
          <p:cNvPr id="92" name="Rectangle 91">
            <a:extLst>
              <a:ext uri="{FF2B5EF4-FFF2-40B4-BE49-F238E27FC236}">
                <a16:creationId xmlns:a16="http://schemas.microsoft.com/office/drawing/2014/main" id="{AC8F6FB5-CA40-44F8-B956-10608E8BB04B}"/>
              </a:ext>
            </a:extLst>
          </p:cNvPr>
          <p:cNvSpPr/>
          <p:nvPr/>
        </p:nvSpPr>
        <p:spPr>
          <a:xfrm>
            <a:off x="1524000" y="1981200"/>
            <a:ext cx="9132234" cy="4214376"/>
          </a:xfrm>
          <a:prstGeom prst="rect">
            <a:avLst/>
          </a:prstGeom>
          <a:solidFill>
            <a:schemeClr val="accent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300" kern="0" dirty="0">
              <a:solidFill>
                <a:srgbClr val="4E8C40"/>
              </a:solidFill>
              <a:latin typeface="Calibri"/>
            </a:endParaRPr>
          </a:p>
        </p:txBody>
      </p:sp>
      <p:sp>
        <p:nvSpPr>
          <p:cNvPr id="93" name="Title 3">
            <a:extLst>
              <a:ext uri="{FF2B5EF4-FFF2-40B4-BE49-F238E27FC236}">
                <a16:creationId xmlns:a16="http://schemas.microsoft.com/office/drawing/2014/main" id="{8AEE8ED4-FFCE-46A1-A970-E5281F8EB5D6}"/>
              </a:ext>
            </a:extLst>
          </p:cNvPr>
          <p:cNvSpPr txBox="1">
            <a:spLocks/>
          </p:cNvSpPr>
          <p:nvPr/>
        </p:nvSpPr>
        <p:spPr>
          <a:xfrm>
            <a:off x="1498472" y="726492"/>
            <a:ext cx="9156324" cy="749584"/>
          </a:xfrm>
          <a:prstGeom prst="rect">
            <a:avLst/>
          </a:prstGeom>
          <a:noFill/>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a:defRPr/>
            </a:pPr>
            <a:r>
              <a:rPr lang="en-US" sz="3600" dirty="0">
                <a:solidFill>
                  <a:schemeClr val="accent1"/>
                </a:solidFill>
                <a:latin typeface="+mn-lt"/>
              </a:rPr>
              <a:t>FY2026 GENERAL FUND EXPENDITURES $43.7M</a:t>
            </a:r>
          </a:p>
          <a:p>
            <a:pPr algn="ctr">
              <a:defRPr/>
            </a:pPr>
            <a:r>
              <a:rPr lang="en-US" sz="3600" dirty="0">
                <a:solidFill>
                  <a:schemeClr val="accent1"/>
                </a:solidFill>
                <a:latin typeface="+mn-lt"/>
              </a:rPr>
              <a:t>Page 2-11</a:t>
            </a:r>
          </a:p>
        </p:txBody>
      </p:sp>
      <p:pic>
        <p:nvPicPr>
          <p:cNvPr id="94" name="Graphic 4" descr="Mop and bucket">
            <a:extLst>
              <a:ext uri="{FF2B5EF4-FFF2-40B4-BE49-F238E27FC236}">
                <a16:creationId xmlns:a16="http://schemas.microsoft.com/office/drawing/2014/main" id="{2159698B-26C2-4706-852C-6E9135FDDE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9712" y="2517472"/>
            <a:ext cx="1410582" cy="1410582"/>
          </a:xfrm>
          <a:prstGeom prst="rect">
            <a:avLst/>
          </a:prstGeom>
        </p:spPr>
      </p:pic>
      <p:pic>
        <p:nvPicPr>
          <p:cNvPr id="95" name="Graphic 7" descr="Statistics with solid fill">
            <a:extLst>
              <a:ext uri="{FF2B5EF4-FFF2-40B4-BE49-F238E27FC236}">
                <a16:creationId xmlns:a16="http://schemas.microsoft.com/office/drawing/2014/main" id="{D4581934-C8C4-4161-B3D4-D0E82F0D2EFA}"/>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96375" y="2909574"/>
            <a:ext cx="0" cy="0"/>
          </a:xfrm>
          <a:prstGeom prst="rect">
            <a:avLst/>
          </a:prstGeom>
        </p:spPr>
      </p:pic>
      <p:pic>
        <p:nvPicPr>
          <p:cNvPr id="96" name="Graphic 9" descr="Tools">
            <a:extLst>
              <a:ext uri="{FF2B5EF4-FFF2-40B4-BE49-F238E27FC236}">
                <a16:creationId xmlns:a16="http://schemas.microsoft.com/office/drawing/2014/main" id="{BCF9C5AC-CED5-44E1-B80F-C2461DC691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4664" y="2698447"/>
            <a:ext cx="1242673" cy="1242673"/>
          </a:xfrm>
          <a:prstGeom prst="rect">
            <a:avLst/>
          </a:prstGeom>
        </p:spPr>
      </p:pic>
      <p:pic>
        <p:nvPicPr>
          <p:cNvPr id="97" name="Graphic 11" descr="Handshake">
            <a:extLst>
              <a:ext uri="{FF2B5EF4-FFF2-40B4-BE49-F238E27FC236}">
                <a16:creationId xmlns:a16="http://schemas.microsoft.com/office/drawing/2014/main" id="{BA9B7785-887D-4107-A981-C986E350A6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7229" y="2606094"/>
            <a:ext cx="1354695" cy="1354695"/>
          </a:xfrm>
          <a:prstGeom prst="rect">
            <a:avLst/>
          </a:prstGeom>
        </p:spPr>
      </p:pic>
      <p:sp>
        <p:nvSpPr>
          <p:cNvPr id="98" name="TextBox 97">
            <a:extLst>
              <a:ext uri="{FF2B5EF4-FFF2-40B4-BE49-F238E27FC236}">
                <a16:creationId xmlns:a16="http://schemas.microsoft.com/office/drawing/2014/main" id="{CD00A65C-0CD8-4226-99B6-CF03EEEA25C8}"/>
              </a:ext>
            </a:extLst>
          </p:cNvPr>
          <p:cNvSpPr txBox="1"/>
          <p:nvPr/>
        </p:nvSpPr>
        <p:spPr>
          <a:xfrm>
            <a:off x="3287659" y="4594013"/>
            <a:ext cx="1954691" cy="292388"/>
          </a:xfrm>
          <a:prstGeom prst="rect">
            <a:avLst/>
          </a:prstGeom>
          <a:noFill/>
        </p:spPr>
        <p:txBody>
          <a:bodyPr wrap="square" rtlCol="0">
            <a:spAutoFit/>
          </a:bodyPr>
          <a:lstStyle/>
          <a:p>
            <a:pPr algn="ctr" defTabSz="914400">
              <a:defRPr/>
            </a:pPr>
            <a:r>
              <a:rPr lang="en-US" sz="1300" b="1" kern="0" dirty="0">
                <a:solidFill>
                  <a:srgbClr val="16202E"/>
                </a:solidFill>
              </a:rPr>
              <a:t>Supplies</a:t>
            </a:r>
          </a:p>
        </p:txBody>
      </p:sp>
      <p:sp>
        <p:nvSpPr>
          <p:cNvPr id="99" name="TextBox 98">
            <a:extLst>
              <a:ext uri="{FF2B5EF4-FFF2-40B4-BE49-F238E27FC236}">
                <a16:creationId xmlns:a16="http://schemas.microsoft.com/office/drawing/2014/main" id="{B003A6BE-6C3B-48B0-B785-08C84414DC92}"/>
              </a:ext>
            </a:extLst>
          </p:cNvPr>
          <p:cNvSpPr txBox="1"/>
          <p:nvPr/>
        </p:nvSpPr>
        <p:spPr>
          <a:xfrm>
            <a:off x="1728120" y="4580282"/>
            <a:ext cx="1341880" cy="492443"/>
          </a:xfrm>
          <a:prstGeom prst="rect">
            <a:avLst/>
          </a:prstGeom>
          <a:noFill/>
        </p:spPr>
        <p:txBody>
          <a:bodyPr wrap="square" rtlCol="0">
            <a:spAutoFit/>
          </a:bodyPr>
          <a:lstStyle/>
          <a:p>
            <a:pPr algn="ctr" defTabSz="914400">
              <a:defRPr/>
            </a:pPr>
            <a:r>
              <a:rPr lang="en-US" sz="1300" b="1" kern="0" dirty="0">
                <a:solidFill>
                  <a:srgbClr val="16202E"/>
                </a:solidFill>
              </a:rPr>
              <a:t>Personnel Services</a:t>
            </a:r>
          </a:p>
        </p:txBody>
      </p:sp>
      <p:sp>
        <p:nvSpPr>
          <p:cNvPr id="100" name="TextBox 99">
            <a:extLst>
              <a:ext uri="{FF2B5EF4-FFF2-40B4-BE49-F238E27FC236}">
                <a16:creationId xmlns:a16="http://schemas.microsoft.com/office/drawing/2014/main" id="{21297E2B-C883-498F-ADA5-41FAA04A4E14}"/>
              </a:ext>
            </a:extLst>
          </p:cNvPr>
          <p:cNvSpPr txBox="1"/>
          <p:nvPr/>
        </p:nvSpPr>
        <p:spPr>
          <a:xfrm>
            <a:off x="5325631" y="4589540"/>
            <a:ext cx="1605285" cy="492443"/>
          </a:xfrm>
          <a:prstGeom prst="rect">
            <a:avLst/>
          </a:prstGeom>
          <a:noFill/>
        </p:spPr>
        <p:txBody>
          <a:bodyPr wrap="square" rtlCol="0">
            <a:spAutoFit/>
          </a:bodyPr>
          <a:lstStyle/>
          <a:p>
            <a:pPr algn="ctr" defTabSz="914400">
              <a:defRPr/>
            </a:pPr>
            <a:r>
              <a:rPr lang="en-US" sz="1300" b="1" kern="0" dirty="0">
                <a:solidFill>
                  <a:srgbClr val="16202E"/>
                </a:solidFill>
              </a:rPr>
              <a:t>Maintenance &amp; Services</a:t>
            </a:r>
          </a:p>
        </p:txBody>
      </p:sp>
      <p:pic>
        <p:nvPicPr>
          <p:cNvPr id="102" name="Graphic 20" descr="Construction worker">
            <a:extLst>
              <a:ext uri="{FF2B5EF4-FFF2-40B4-BE49-F238E27FC236}">
                <a16:creationId xmlns:a16="http://schemas.microsoft.com/office/drawing/2014/main" id="{8E8A5FB7-A5F2-4019-8ADA-6BCB734404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0284" y="2501512"/>
            <a:ext cx="1557555" cy="1557555"/>
          </a:xfrm>
          <a:prstGeom prst="rect">
            <a:avLst/>
          </a:prstGeom>
        </p:spPr>
      </p:pic>
      <p:sp>
        <p:nvSpPr>
          <p:cNvPr id="107" name="TextBox 106">
            <a:extLst>
              <a:ext uri="{FF2B5EF4-FFF2-40B4-BE49-F238E27FC236}">
                <a16:creationId xmlns:a16="http://schemas.microsoft.com/office/drawing/2014/main" id="{A54EAE88-37BC-4C2C-AA86-3B9AD6C728FB}"/>
              </a:ext>
            </a:extLst>
          </p:cNvPr>
          <p:cNvSpPr txBox="1"/>
          <p:nvPr/>
        </p:nvSpPr>
        <p:spPr>
          <a:xfrm>
            <a:off x="7364581" y="4585681"/>
            <a:ext cx="1067640" cy="492443"/>
          </a:xfrm>
          <a:prstGeom prst="rect">
            <a:avLst/>
          </a:prstGeom>
          <a:noFill/>
        </p:spPr>
        <p:txBody>
          <a:bodyPr wrap="square" rtlCol="0">
            <a:spAutoFit/>
          </a:bodyPr>
          <a:lstStyle/>
          <a:p>
            <a:pPr algn="ctr" defTabSz="914400">
              <a:defRPr/>
            </a:pPr>
            <a:r>
              <a:rPr lang="en-US" sz="1300" b="1" kern="0" dirty="0">
                <a:solidFill>
                  <a:srgbClr val="16202E"/>
                </a:solidFill>
              </a:rPr>
              <a:t>Transfer to Other Funds</a:t>
            </a:r>
          </a:p>
        </p:txBody>
      </p:sp>
      <p:sp>
        <p:nvSpPr>
          <p:cNvPr id="108" name="TextBox 107">
            <a:extLst>
              <a:ext uri="{FF2B5EF4-FFF2-40B4-BE49-F238E27FC236}">
                <a16:creationId xmlns:a16="http://schemas.microsoft.com/office/drawing/2014/main" id="{37C1D3FC-D174-4F38-85C8-B816AFF18CB0}"/>
              </a:ext>
            </a:extLst>
          </p:cNvPr>
          <p:cNvSpPr txBox="1"/>
          <p:nvPr/>
        </p:nvSpPr>
        <p:spPr>
          <a:xfrm>
            <a:off x="3759779" y="4219935"/>
            <a:ext cx="1004916" cy="369332"/>
          </a:xfrm>
          <a:prstGeom prst="rect">
            <a:avLst/>
          </a:prstGeom>
          <a:noFill/>
        </p:spPr>
        <p:txBody>
          <a:bodyPr wrap="square" rtlCol="0" anchor="ctr">
            <a:spAutoFit/>
          </a:bodyPr>
          <a:lstStyle/>
          <a:p>
            <a:pPr algn="ctr" defTabSz="914400">
              <a:defRPr/>
            </a:pPr>
            <a:r>
              <a:rPr lang="en-US" b="1" u="sng" kern="0" dirty="0">
                <a:solidFill>
                  <a:srgbClr val="FFFFFF"/>
                </a:solidFill>
              </a:rPr>
              <a:t>$2.3M </a:t>
            </a:r>
          </a:p>
        </p:txBody>
      </p:sp>
      <p:sp>
        <p:nvSpPr>
          <p:cNvPr id="109" name="TextBox 108">
            <a:extLst>
              <a:ext uri="{FF2B5EF4-FFF2-40B4-BE49-F238E27FC236}">
                <a16:creationId xmlns:a16="http://schemas.microsoft.com/office/drawing/2014/main" id="{72C11AA0-286F-4283-A000-6892B6B721E2}"/>
              </a:ext>
            </a:extLst>
          </p:cNvPr>
          <p:cNvSpPr txBox="1"/>
          <p:nvPr/>
        </p:nvSpPr>
        <p:spPr>
          <a:xfrm>
            <a:off x="1938444" y="4179199"/>
            <a:ext cx="1060577" cy="369332"/>
          </a:xfrm>
          <a:prstGeom prst="rect">
            <a:avLst/>
          </a:prstGeom>
          <a:noFill/>
        </p:spPr>
        <p:txBody>
          <a:bodyPr wrap="square" rtlCol="0" anchor="ctr">
            <a:spAutoFit/>
          </a:bodyPr>
          <a:lstStyle/>
          <a:p>
            <a:pPr algn="ctr" defTabSz="914400">
              <a:defRPr/>
            </a:pPr>
            <a:r>
              <a:rPr lang="en-US" b="1" u="sng" kern="0" dirty="0">
                <a:solidFill>
                  <a:srgbClr val="FFFFFF"/>
                </a:solidFill>
              </a:rPr>
              <a:t>$33.6M</a:t>
            </a:r>
          </a:p>
        </p:txBody>
      </p:sp>
      <p:sp>
        <p:nvSpPr>
          <p:cNvPr id="110" name="TextBox 109">
            <a:extLst>
              <a:ext uri="{FF2B5EF4-FFF2-40B4-BE49-F238E27FC236}">
                <a16:creationId xmlns:a16="http://schemas.microsoft.com/office/drawing/2014/main" id="{CC8A80E9-0680-4F48-84DA-7B8C700216C3}"/>
              </a:ext>
            </a:extLst>
          </p:cNvPr>
          <p:cNvSpPr txBox="1"/>
          <p:nvPr/>
        </p:nvSpPr>
        <p:spPr>
          <a:xfrm>
            <a:off x="5771310" y="4179198"/>
            <a:ext cx="946027" cy="369332"/>
          </a:xfrm>
          <a:prstGeom prst="rect">
            <a:avLst/>
          </a:prstGeom>
          <a:noFill/>
        </p:spPr>
        <p:txBody>
          <a:bodyPr wrap="square" rtlCol="0" anchor="ctr">
            <a:spAutoFit/>
          </a:bodyPr>
          <a:lstStyle/>
          <a:p>
            <a:pPr algn="ctr" defTabSz="914400">
              <a:defRPr/>
            </a:pPr>
            <a:r>
              <a:rPr lang="en-US" b="1" u="sng" kern="0" dirty="0">
                <a:solidFill>
                  <a:srgbClr val="FFFFFF"/>
                </a:solidFill>
              </a:rPr>
              <a:t>$6.6M</a:t>
            </a:r>
            <a:endParaRPr lang="en-US" sz="1100" kern="0" dirty="0">
              <a:solidFill>
                <a:srgbClr val="FFFFFF"/>
              </a:solidFill>
            </a:endParaRPr>
          </a:p>
        </p:txBody>
      </p:sp>
      <p:sp>
        <p:nvSpPr>
          <p:cNvPr id="111" name="TextBox 110">
            <a:extLst>
              <a:ext uri="{FF2B5EF4-FFF2-40B4-BE49-F238E27FC236}">
                <a16:creationId xmlns:a16="http://schemas.microsoft.com/office/drawing/2014/main" id="{8E508D9A-0A1D-4A2D-84D2-11F7AFB277E3}"/>
              </a:ext>
            </a:extLst>
          </p:cNvPr>
          <p:cNvSpPr txBox="1"/>
          <p:nvPr/>
        </p:nvSpPr>
        <p:spPr>
          <a:xfrm>
            <a:off x="7364582" y="4119166"/>
            <a:ext cx="965043" cy="369332"/>
          </a:xfrm>
          <a:prstGeom prst="rect">
            <a:avLst/>
          </a:prstGeom>
          <a:noFill/>
        </p:spPr>
        <p:txBody>
          <a:bodyPr wrap="square" rtlCol="0" anchor="ctr">
            <a:spAutoFit/>
          </a:bodyPr>
          <a:lstStyle/>
          <a:p>
            <a:pPr algn="ctr" defTabSz="914400">
              <a:defRPr/>
            </a:pPr>
            <a:r>
              <a:rPr lang="en-US" b="1" u="sng" kern="0" dirty="0">
                <a:solidFill>
                  <a:srgbClr val="FFFFFF"/>
                </a:solidFill>
              </a:rPr>
              <a:t>$1.2M</a:t>
            </a:r>
          </a:p>
        </p:txBody>
      </p:sp>
      <p:pic>
        <p:nvPicPr>
          <p:cNvPr id="119" name="Graphic 9" descr="Tax with solid fill">
            <a:extLst>
              <a:ext uri="{FF2B5EF4-FFF2-40B4-BE49-F238E27FC236}">
                <a16:creationId xmlns:a16="http://schemas.microsoft.com/office/drawing/2014/main" id="{661FD02C-39AA-4858-B920-0AEC9019134F}"/>
              </a:ext>
            </a:extLst>
          </p:cNvPr>
          <p:cNvPicPr>
            <a:picLocks noChangeAspect="1"/>
          </p:cNvPicPr>
          <p:nvPr/>
        </p:nvPicPr>
        <p:blipFill>
          <a:blip r:embed="rId13"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09831" y="1190060"/>
            <a:ext cx="0" cy="0"/>
          </a:xfrm>
          <a:prstGeom prst="rect">
            <a:avLst/>
          </a:prstGeom>
        </p:spPr>
      </p:pic>
      <p:pic>
        <p:nvPicPr>
          <p:cNvPr id="120" name="Graphic 11" descr="Judge female with solid fill">
            <a:extLst>
              <a:ext uri="{FF2B5EF4-FFF2-40B4-BE49-F238E27FC236}">
                <a16:creationId xmlns:a16="http://schemas.microsoft.com/office/drawing/2014/main" id="{500BB8DD-7A1C-485E-8117-3F4B235FC367}"/>
              </a:ext>
            </a:extLst>
          </p:cNvPr>
          <p:cNvPicPr>
            <a:picLocks noChangeAspect="1"/>
          </p:cNvPicPr>
          <p:nvPr/>
        </p:nvPicPr>
        <p:blipFill>
          <a:blip r:embed="rId1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609874" y="1204393"/>
            <a:ext cx="0" cy="0"/>
          </a:xfrm>
          <a:prstGeom prst="rect">
            <a:avLst/>
          </a:prstGeom>
        </p:spPr>
      </p:pic>
      <p:pic>
        <p:nvPicPr>
          <p:cNvPr id="121" name="Graphic 18" descr="Cell Tower outline">
            <a:extLst>
              <a:ext uri="{FF2B5EF4-FFF2-40B4-BE49-F238E27FC236}">
                <a16:creationId xmlns:a16="http://schemas.microsoft.com/office/drawing/2014/main" id="{2A2BA302-AC16-45F6-BB23-EF167E83BF49}"/>
              </a:ext>
            </a:extLst>
          </p:cNvPr>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9071134" y="3774675"/>
            <a:ext cx="0" cy="0"/>
          </a:xfrm>
          <a:prstGeom prst="rect">
            <a:avLst/>
          </a:prstGeom>
        </p:spPr>
      </p:pic>
      <p:pic>
        <p:nvPicPr>
          <p:cNvPr id="122" name="Graphic 20" descr="Label with solid fill">
            <a:extLst>
              <a:ext uri="{FF2B5EF4-FFF2-40B4-BE49-F238E27FC236}">
                <a16:creationId xmlns:a16="http://schemas.microsoft.com/office/drawing/2014/main" id="{C5D7FA96-8B4F-493F-A44F-17B1A7299595}"/>
              </a:ext>
            </a:extLst>
          </p:cNvPr>
          <p:cNvPicPr>
            <a:picLocks noChangeAspect="1"/>
          </p:cNvPicPr>
          <p:nvPr/>
        </p:nvPicPr>
        <p:blipFill>
          <a:blip r:embed="rId19">
            <a:lum bright="70000" contrast="-70000"/>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3193" y="1053462"/>
            <a:ext cx="0" cy="0"/>
          </a:xfrm>
          <a:prstGeom prst="rect">
            <a:avLst/>
          </a:prstGeom>
        </p:spPr>
      </p:pic>
      <p:pic>
        <p:nvPicPr>
          <p:cNvPr id="123" name="Graphic 11" descr="Contract with solid fill">
            <a:extLst>
              <a:ext uri="{FF2B5EF4-FFF2-40B4-BE49-F238E27FC236}">
                <a16:creationId xmlns:a16="http://schemas.microsoft.com/office/drawing/2014/main" id="{D8A20711-921C-478C-9E92-7039A1C4E401}"/>
              </a:ext>
            </a:extLst>
          </p:cNvPr>
          <p:cNvPicPr>
            <a:picLocks noChangeAspect="1"/>
          </p:cNvPicPr>
          <p:nvPr/>
        </p:nvPicPr>
        <p:blipFill>
          <a:blip r:embed="rId2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645217" y="3897154"/>
            <a:ext cx="0" cy="0"/>
          </a:xfrm>
          <a:prstGeom prst="rect">
            <a:avLst/>
          </a:prstGeom>
        </p:spPr>
      </p:pic>
      <p:pic>
        <p:nvPicPr>
          <p:cNvPr id="124" name="Graphic 11" descr="Handshake outline">
            <a:extLst>
              <a:ext uri="{FF2B5EF4-FFF2-40B4-BE49-F238E27FC236}">
                <a16:creationId xmlns:a16="http://schemas.microsoft.com/office/drawing/2014/main" id="{7EAFB5C0-68D8-4C3B-8BC7-B46A86977E35}"/>
              </a:ext>
            </a:extLst>
          </p:cNvPr>
          <p:cNvPicPr>
            <a:picLocks noChangeAspect="1"/>
          </p:cNvPicPr>
          <p:nvPr/>
        </p:nvPicPr>
        <p:blipFill>
          <a:blip r:embed="rId23">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052902" y="3897154"/>
            <a:ext cx="0" cy="0"/>
          </a:xfrm>
          <a:prstGeom prst="rect">
            <a:avLst/>
          </a:prstGeom>
        </p:spPr>
      </p:pic>
      <p:pic>
        <p:nvPicPr>
          <p:cNvPr id="125" name="Graphic 11" descr="Customer review outline">
            <a:extLst>
              <a:ext uri="{FF2B5EF4-FFF2-40B4-BE49-F238E27FC236}">
                <a16:creationId xmlns:a16="http://schemas.microsoft.com/office/drawing/2014/main" id="{21F56E0B-0F02-477C-84C7-51350C62736E}"/>
              </a:ext>
            </a:extLst>
          </p:cNvPr>
          <p:cNvPicPr>
            <a:picLocks noChangeAspect="1"/>
          </p:cNvPicPr>
          <p:nvPr/>
        </p:nvPicPr>
        <p:blipFill>
          <a:blip r:embed="rId25">
            <a:lum bright="70000" contras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6643467" y="3884347"/>
            <a:ext cx="0" cy="0"/>
          </a:xfrm>
          <a:prstGeom prst="rect">
            <a:avLst/>
          </a:prstGeom>
        </p:spPr>
      </p:pic>
      <p:sp>
        <p:nvSpPr>
          <p:cNvPr id="126" name="TextBox 125">
            <a:extLst>
              <a:ext uri="{FF2B5EF4-FFF2-40B4-BE49-F238E27FC236}">
                <a16:creationId xmlns:a16="http://schemas.microsoft.com/office/drawing/2014/main" id="{D75AA2BD-22D8-438D-9241-3DE2DD62927D}"/>
              </a:ext>
            </a:extLst>
          </p:cNvPr>
          <p:cNvSpPr txBox="1"/>
          <p:nvPr/>
        </p:nvSpPr>
        <p:spPr>
          <a:xfrm>
            <a:off x="8759335" y="4692887"/>
            <a:ext cx="1592754" cy="292388"/>
          </a:xfrm>
          <a:prstGeom prst="rect">
            <a:avLst/>
          </a:prstGeom>
          <a:noFill/>
        </p:spPr>
        <p:txBody>
          <a:bodyPr wrap="square" rtlCol="0">
            <a:spAutoFit/>
          </a:bodyPr>
          <a:lstStyle/>
          <a:p>
            <a:pPr algn="ctr" defTabSz="914400">
              <a:defRPr/>
            </a:pPr>
            <a:r>
              <a:rPr lang="en-US" sz="1300" b="1" kern="0" dirty="0">
                <a:solidFill>
                  <a:srgbClr val="16202E"/>
                </a:solidFill>
              </a:rPr>
              <a:t>Other Expenses</a:t>
            </a:r>
          </a:p>
        </p:txBody>
      </p:sp>
      <p:pic>
        <p:nvPicPr>
          <p:cNvPr id="127" name="Graphic 11" descr="Dump truck">
            <a:extLst>
              <a:ext uri="{FF2B5EF4-FFF2-40B4-BE49-F238E27FC236}">
                <a16:creationId xmlns:a16="http://schemas.microsoft.com/office/drawing/2014/main" id="{AADF1027-9569-4901-8F5B-451C06E6540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991815" y="2656878"/>
            <a:ext cx="1246820" cy="1246820"/>
          </a:xfrm>
          <a:prstGeom prst="rect">
            <a:avLst/>
          </a:prstGeom>
        </p:spPr>
      </p:pic>
      <p:sp>
        <p:nvSpPr>
          <p:cNvPr id="128" name="TextBox 127">
            <a:extLst>
              <a:ext uri="{FF2B5EF4-FFF2-40B4-BE49-F238E27FC236}">
                <a16:creationId xmlns:a16="http://schemas.microsoft.com/office/drawing/2014/main" id="{F7884E20-EE82-4460-96D8-281C57D2222B}"/>
              </a:ext>
            </a:extLst>
          </p:cNvPr>
          <p:cNvSpPr txBox="1"/>
          <p:nvPr/>
        </p:nvSpPr>
        <p:spPr>
          <a:xfrm>
            <a:off x="9186545" y="4175133"/>
            <a:ext cx="857360" cy="369332"/>
          </a:xfrm>
          <a:prstGeom prst="rect">
            <a:avLst/>
          </a:prstGeom>
          <a:noFill/>
        </p:spPr>
        <p:txBody>
          <a:bodyPr wrap="square" rtlCol="0" anchor="ctr">
            <a:spAutoFit/>
          </a:bodyPr>
          <a:lstStyle/>
          <a:p>
            <a:pPr algn="ctr" defTabSz="914400">
              <a:defRPr/>
            </a:pPr>
            <a:r>
              <a:rPr lang="en-US" b="1" u="sng" kern="0" dirty="0">
                <a:solidFill>
                  <a:srgbClr val="FFFFFF"/>
                </a:solidFill>
              </a:rPr>
              <a:t>$31k</a:t>
            </a:r>
          </a:p>
        </p:txBody>
      </p:sp>
      <p:cxnSp>
        <p:nvCxnSpPr>
          <p:cNvPr id="129" name="Straight Connector 128">
            <a:extLst>
              <a:ext uri="{FF2B5EF4-FFF2-40B4-BE49-F238E27FC236}">
                <a16:creationId xmlns:a16="http://schemas.microsoft.com/office/drawing/2014/main" id="{BF8CFDBE-D9D6-469A-97A4-0AC8F1791AC6}"/>
              </a:ext>
            </a:extLst>
          </p:cNvPr>
          <p:cNvCxnSpPr>
            <a:cxnSpLocks/>
          </p:cNvCxnSpPr>
          <p:nvPr/>
        </p:nvCxnSpPr>
        <p:spPr>
          <a:xfrm>
            <a:off x="1528634" y="5216069"/>
            <a:ext cx="9150162" cy="26412"/>
          </a:xfrm>
          <a:prstGeom prst="line">
            <a:avLst/>
          </a:prstGeom>
          <a:noFill/>
          <a:ln w="76200" cap="flat" cmpd="sng" algn="ctr">
            <a:solidFill>
              <a:schemeClr val="bg2">
                <a:lumMod val="25000"/>
              </a:schemeClr>
            </a:solidFill>
            <a:prstDash val="solid"/>
            <a:miter lim="800000"/>
          </a:ln>
          <a:effectLst/>
        </p:spPr>
      </p:cxnSp>
    </p:spTree>
    <p:extLst>
      <p:ext uri="{BB962C8B-B14F-4D97-AF65-F5344CB8AC3E}">
        <p14:creationId xmlns:p14="http://schemas.microsoft.com/office/powerpoint/2010/main" val="190501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763000" cy="1356360"/>
          </a:xfrm>
        </p:spPr>
        <p:txBody>
          <a:bodyPr>
            <a:normAutofit/>
          </a:bodyPr>
          <a:lstStyle/>
          <a:p>
            <a:pPr algn="ctr"/>
            <a:r>
              <a:rPr lang="en-US" dirty="0">
                <a:latin typeface="Calibri" panose="020F0502020204030204" pitchFamily="34" charset="0"/>
                <a:cs typeface="Calibri" panose="020F0502020204030204" pitchFamily="34" charset="0"/>
              </a:rPr>
              <a:t>General Fund Expenditures by Division</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13</a:t>
            </a:fld>
            <a:endParaRPr lang="en-US" dirty="0">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00000000-0008-0000-1800-0000C42C0000}"/>
              </a:ext>
            </a:extLst>
          </p:cNvPr>
          <p:cNvGraphicFramePr>
            <a:graphicFrameLocks/>
          </p:cNvGraphicFramePr>
          <p:nvPr>
            <p:extLst>
              <p:ext uri="{D42A27DB-BD31-4B8C-83A1-F6EECF244321}">
                <p14:modId xmlns:p14="http://schemas.microsoft.com/office/powerpoint/2010/main" val="1979724015"/>
              </p:ext>
            </p:extLst>
          </p:nvPr>
        </p:nvGraphicFramePr>
        <p:xfrm>
          <a:off x="1905000" y="1691640"/>
          <a:ext cx="8305800" cy="448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860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1" y="286605"/>
            <a:ext cx="7494963" cy="1450757"/>
          </a:xfrm>
        </p:spPr>
        <p:txBody>
          <a:bodyPr>
            <a:normAutofit/>
          </a:bodyPr>
          <a:lstStyle/>
          <a:p>
            <a:pPr algn="ctr"/>
            <a:r>
              <a:rPr lang="en-US" dirty="0">
                <a:latin typeface="Calibri" panose="020F0502020204030204" pitchFamily="34" charset="0"/>
                <a:cs typeface="Calibri" panose="020F0502020204030204" pitchFamily="34" charset="0"/>
              </a:rPr>
              <a:t>General Fund Expenditures by Function</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14</a:t>
            </a:fld>
            <a:endParaRPr lang="en-US" dirty="0">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00000000-0008-0000-1800-0000C52C0000}"/>
              </a:ext>
            </a:extLst>
          </p:cNvPr>
          <p:cNvGraphicFramePr>
            <a:graphicFrameLocks/>
          </p:cNvGraphicFramePr>
          <p:nvPr>
            <p:extLst>
              <p:ext uri="{D42A27DB-BD31-4B8C-83A1-F6EECF244321}">
                <p14:modId xmlns:p14="http://schemas.microsoft.com/office/powerpoint/2010/main" val="2148427992"/>
              </p:ext>
            </p:extLst>
          </p:nvPr>
        </p:nvGraphicFramePr>
        <p:xfrm>
          <a:off x="1828800" y="1652588"/>
          <a:ext cx="8382000" cy="467201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B7D0D33-2F6D-4452-8D14-59042419CB3F}" type="slidenum">
              <a:rPr lang="en-US" smtClean="0"/>
              <a:pPr/>
              <a:t>15</a:t>
            </a:fld>
            <a:endParaRPr lang="en-US" dirty="0"/>
          </a:p>
        </p:txBody>
      </p:sp>
      <p:sp>
        <p:nvSpPr>
          <p:cNvPr id="9" name="TextBox 8">
            <a:extLst>
              <a:ext uri="{FF2B5EF4-FFF2-40B4-BE49-F238E27FC236}">
                <a16:creationId xmlns:a16="http://schemas.microsoft.com/office/drawing/2014/main" id="{E43CB592-27DD-4726-8D26-C376B19FF2F1}"/>
              </a:ext>
            </a:extLst>
          </p:cNvPr>
          <p:cNvSpPr txBox="1"/>
          <p:nvPr/>
        </p:nvSpPr>
        <p:spPr>
          <a:xfrm>
            <a:off x="2010629" y="300336"/>
            <a:ext cx="7696200" cy="1200329"/>
          </a:xfrm>
          <a:prstGeom prst="rect">
            <a:avLst/>
          </a:prstGeom>
          <a:noFill/>
        </p:spPr>
        <p:txBody>
          <a:bodyPr wrap="square" rtlCol="0">
            <a:spAutoFit/>
          </a:bodyPr>
          <a:lstStyle/>
          <a:p>
            <a:pPr algn="just"/>
            <a:r>
              <a:rPr lang="en-US" dirty="0"/>
              <a:t>Each department will have a cover sheet outlining a brief description of the department along with the department’s goals, activity measures and outputs </a:t>
            </a:r>
          </a:p>
          <a:p>
            <a:endParaRPr lang="en-US" dirty="0"/>
          </a:p>
          <a:p>
            <a:r>
              <a:rPr lang="en-US" dirty="0"/>
              <a:t>Budget Notes are also included to highlight any major changes</a:t>
            </a:r>
          </a:p>
        </p:txBody>
      </p:sp>
      <p:pic>
        <p:nvPicPr>
          <p:cNvPr id="4" name="Picture 3">
            <a:extLst>
              <a:ext uri="{FF2B5EF4-FFF2-40B4-BE49-F238E27FC236}">
                <a16:creationId xmlns:a16="http://schemas.microsoft.com/office/drawing/2014/main" id="{7C32A684-C8B3-4B8A-B07E-98E73CF305A3}"/>
              </a:ext>
            </a:extLst>
          </p:cNvPr>
          <p:cNvPicPr>
            <a:picLocks noChangeAspect="1"/>
          </p:cNvPicPr>
          <p:nvPr/>
        </p:nvPicPr>
        <p:blipFill>
          <a:blip r:embed="rId2"/>
          <a:stretch>
            <a:fillRect/>
          </a:stretch>
        </p:blipFill>
        <p:spPr>
          <a:xfrm>
            <a:off x="2030203" y="1489352"/>
            <a:ext cx="8131594" cy="4704749"/>
          </a:xfrm>
          <a:prstGeom prst="rect">
            <a:avLst/>
          </a:prstGeom>
        </p:spPr>
      </p:pic>
    </p:spTree>
    <p:extLst>
      <p:ext uri="{BB962C8B-B14F-4D97-AF65-F5344CB8AC3E}">
        <p14:creationId xmlns:p14="http://schemas.microsoft.com/office/powerpoint/2010/main" val="4109465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B7D0D33-2F6D-4452-8D14-59042419CB3F}" type="slidenum">
              <a:rPr lang="en-US" smtClean="0"/>
              <a:pPr/>
              <a:t>16</a:t>
            </a:fld>
            <a:endParaRPr lang="en-US" dirty="0"/>
          </a:p>
        </p:txBody>
      </p:sp>
      <p:sp>
        <p:nvSpPr>
          <p:cNvPr id="9" name="TextBox 8">
            <a:extLst>
              <a:ext uri="{FF2B5EF4-FFF2-40B4-BE49-F238E27FC236}">
                <a16:creationId xmlns:a16="http://schemas.microsoft.com/office/drawing/2014/main" id="{E43CB592-27DD-4726-8D26-C376B19FF2F1}"/>
              </a:ext>
            </a:extLst>
          </p:cNvPr>
          <p:cNvSpPr txBox="1"/>
          <p:nvPr/>
        </p:nvSpPr>
        <p:spPr>
          <a:xfrm>
            <a:off x="2438401" y="276775"/>
            <a:ext cx="7494963" cy="1477328"/>
          </a:xfrm>
          <a:prstGeom prst="rect">
            <a:avLst/>
          </a:prstGeom>
          <a:noFill/>
        </p:spPr>
        <p:txBody>
          <a:bodyPr wrap="square" rtlCol="0">
            <a:spAutoFit/>
          </a:bodyPr>
          <a:lstStyle/>
          <a:p>
            <a:pPr algn="just"/>
            <a:r>
              <a:rPr lang="en-US" dirty="0"/>
              <a:t>After each coversheet, a departmental summary broken down in rows by Personnel &amp; Benefits, Supplies and Maintenance &amp; Services. Below the summary will be a listing of the authorized positions within that department.</a:t>
            </a:r>
          </a:p>
          <a:p>
            <a:pPr algn="just"/>
            <a:endParaRPr lang="en-US" dirty="0"/>
          </a:p>
          <a:p>
            <a:pPr algn="just"/>
            <a:r>
              <a:rPr lang="en-US" dirty="0"/>
              <a:t>Detailed expenditure line items to follow.</a:t>
            </a:r>
          </a:p>
        </p:txBody>
      </p:sp>
      <p:pic>
        <p:nvPicPr>
          <p:cNvPr id="4" name="Picture 3">
            <a:extLst>
              <a:ext uri="{FF2B5EF4-FFF2-40B4-BE49-F238E27FC236}">
                <a16:creationId xmlns:a16="http://schemas.microsoft.com/office/drawing/2014/main" id="{B0C6E21A-17B6-99D9-46AB-C0E1B21E0C70}"/>
              </a:ext>
            </a:extLst>
          </p:cNvPr>
          <p:cNvPicPr>
            <a:picLocks noChangeAspect="1"/>
          </p:cNvPicPr>
          <p:nvPr/>
        </p:nvPicPr>
        <p:blipFill>
          <a:blip r:embed="rId2"/>
          <a:stretch>
            <a:fillRect/>
          </a:stretch>
        </p:blipFill>
        <p:spPr>
          <a:xfrm>
            <a:off x="2658976" y="1781421"/>
            <a:ext cx="7053811" cy="4463139"/>
          </a:xfrm>
          <a:prstGeom prst="rect">
            <a:avLst/>
          </a:prstGeom>
        </p:spPr>
      </p:pic>
    </p:spTree>
    <p:extLst>
      <p:ext uri="{BB962C8B-B14F-4D97-AF65-F5344CB8AC3E}">
        <p14:creationId xmlns:p14="http://schemas.microsoft.com/office/powerpoint/2010/main" val="341343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Content Placeholder 6"/>
          <p:cNvSpPr>
            <a:spLocks noGrp="1"/>
          </p:cNvSpPr>
          <p:nvPr>
            <p:ph idx="1"/>
          </p:nvPr>
        </p:nvSpPr>
        <p:spPr>
          <a:xfrm>
            <a:off x="2393674" y="381000"/>
            <a:ext cx="7404653" cy="1371600"/>
          </a:xfrm>
        </p:spPr>
        <p:txBody>
          <a:bodyPr>
            <a:normAutofit/>
          </a:bodyPr>
          <a:lstStyle/>
          <a:p>
            <a:pPr algn="ctr"/>
            <a:endParaRPr lang="en-US" dirty="0">
              <a:latin typeface="Calibri" panose="020F0502020204030204" pitchFamily="34" charset="0"/>
              <a:cs typeface="Calibri" panose="020F0502020204030204" pitchFamily="34" charset="0"/>
            </a:endParaRPr>
          </a:p>
          <a:p>
            <a:pPr algn="ctr">
              <a:buNone/>
            </a:pPr>
            <a:r>
              <a:rPr lang="en-US" sz="5000" dirty="0">
                <a:latin typeface="Calibri" panose="020F0502020204030204" pitchFamily="34" charset="0"/>
                <a:cs typeface="Calibri" panose="020F0502020204030204" pitchFamily="34" charset="0"/>
              </a:rPr>
              <a:t>General Fund Divisions</a:t>
            </a:r>
          </a:p>
        </p:txBody>
      </p:sp>
      <p:sp>
        <p:nvSpPr>
          <p:cNvPr id="4" name="Slide Number Placeholder 3"/>
          <p:cNvSpPr>
            <a:spLocks noGrp="1"/>
          </p:cNvSpPr>
          <p:nvPr>
            <p:ph type="sldNum" sz="quarter" idx="12"/>
          </p:nvPr>
        </p:nvSpPr>
        <p:spPr/>
        <p:txBody>
          <a:bodyPr/>
          <a:lstStyle/>
          <a:p>
            <a:fld id="{DB7D0D33-2F6D-4452-8D14-59042419CB3F}" type="slidenum">
              <a:rPr lang="en-US" smtClean="0"/>
              <a:pPr/>
              <a:t>17</a:t>
            </a:fld>
            <a:endParaRPr lang="en-US" dirty="0"/>
          </a:p>
        </p:txBody>
      </p:sp>
      <p:graphicFrame>
        <p:nvGraphicFramePr>
          <p:cNvPr id="5" name="Content Placeholder 8">
            <a:extLst>
              <a:ext uri="{FF2B5EF4-FFF2-40B4-BE49-F238E27FC236}">
                <a16:creationId xmlns:a16="http://schemas.microsoft.com/office/drawing/2014/main" id="{BA52C22F-14CF-4046-A2E6-C9F9C2B20C4C}"/>
              </a:ext>
            </a:extLst>
          </p:cNvPr>
          <p:cNvGraphicFramePr>
            <a:graphicFrameLocks/>
          </p:cNvGraphicFramePr>
          <p:nvPr>
            <p:extLst>
              <p:ext uri="{D42A27DB-BD31-4B8C-83A1-F6EECF244321}">
                <p14:modId xmlns:p14="http://schemas.microsoft.com/office/powerpoint/2010/main" val="562634681"/>
              </p:ext>
            </p:extLst>
          </p:nvPr>
        </p:nvGraphicFramePr>
        <p:xfrm>
          <a:off x="1143000" y="2001969"/>
          <a:ext cx="9982200" cy="384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756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1680" y="152401"/>
            <a:ext cx="8168640" cy="1450757"/>
          </a:xfrm>
        </p:spPr>
        <p:txBody>
          <a:bodyPr/>
          <a:lstStyle/>
          <a:p>
            <a:pPr algn="ctr"/>
            <a:r>
              <a:rPr lang="en-US" dirty="0">
                <a:latin typeface="Calibri" panose="020F0502020204030204" pitchFamily="34" charset="0"/>
                <a:cs typeface="Calibri" panose="020F0502020204030204" pitchFamily="34" charset="0"/>
              </a:rPr>
              <a:t>Personnel/Operating Costs</a:t>
            </a:r>
          </a:p>
        </p:txBody>
      </p:sp>
      <p:sp>
        <p:nvSpPr>
          <p:cNvPr id="3" name="Content Placeholder 2"/>
          <p:cNvSpPr>
            <a:spLocks noGrp="1"/>
          </p:cNvSpPr>
          <p:nvPr>
            <p:ph idx="1"/>
          </p:nvPr>
        </p:nvSpPr>
        <p:spPr>
          <a:xfrm>
            <a:off x="1295400" y="1310038"/>
            <a:ext cx="9372600" cy="5139684"/>
          </a:xfrm>
        </p:spPr>
        <p:txBody>
          <a:bodyPr>
            <a:noAutofit/>
          </a:bodyPr>
          <a:lstStyle/>
          <a:p>
            <a:pPr marL="630238" lvl="2" indent="-233363">
              <a:lnSpc>
                <a:spcPct val="100000"/>
              </a:lnSpc>
            </a:pPr>
            <a:endParaRPr lang="en-US" sz="1800" dirty="0">
              <a:latin typeface="Calibri" panose="020F0502020204030204" pitchFamily="34" charset="0"/>
              <a:cs typeface="Calibri" panose="020F0502020204030204" pitchFamily="34" charset="0"/>
            </a:endParaRPr>
          </a:p>
          <a:p>
            <a:pPr marL="630238" lvl="2" indent="-233363">
              <a:lnSpc>
                <a:spcPct val="125000"/>
              </a:lnSpc>
              <a:defRPr/>
            </a:pPr>
            <a:r>
              <a:rPr lang="en-US" altLang="en-US" sz="1800" dirty="0">
                <a:solidFill>
                  <a:schemeClr val="tx1">
                    <a:lumMod val="85000"/>
                    <a:lumOff val="15000"/>
                  </a:schemeClr>
                </a:solidFill>
                <a:latin typeface="Calibri" panose="020F0502020204030204" pitchFamily="34" charset="0"/>
                <a:cs typeface="Calibri" panose="020F0502020204030204" pitchFamily="34" charset="0"/>
              </a:rPr>
              <a:t>Non-Step Pay Plan Employees will receive salary wage increases ranging from 5% to 8%</a:t>
            </a:r>
          </a:p>
          <a:p>
            <a:pPr marL="630238" lvl="2" indent="-233363">
              <a:lnSpc>
                <a:spcPct val="125000"/>
              </a:lnSpc>
              <a:defRPr/>
            </a:pPr>
            <a:r>
              <a:rPr lang="en-US" altLang="en-US" sz="1800" dirty="0">
                <a:solidFill>
                  <a:schemeClr val="tx1">
                    <a:lumMod val="85000"/>
                    <a:lumOff val="15000"/>
                  </a:schemeClr>
                </a:solidFill>
                <a:latin typeface="Calibri" panose="020F0502020204030204" pitchFamily="34" charset="0"/>
                <a:cs typeface="Calibri" panose="020F0502020204030204" pitchFamily="34" charset="0"/>
              </a:rPr>
              <a:t>Step Pay Plan employees will receive their 2.5% step increase in addition to the 10%/8%/5% increase received on June 1, 2025</a:t>
            </a:r>
          </a:p>
          <a:p>
            <a:pPr marL="630238" lvl="2" indent="-233363">
              <a:lnSpc>
                <a:spcPct val="125000"/>
              </a:lnSpc>
              <a:defRPr/>
            </a:pPr>
            <a:r>
              <a:rPr lang="en-US" altLang="en-US" sz="1800" dirty="0">
                <a:solidFill>
                  <a:schemeClr val="tx1">
                    <a:lumMod val="85000"/>
                    <a:lumOff val="15000"/>
                  </a:schemeClr>
                </a:solidFill>
                <a:latin typeface="Calibri" panose="020F0502020204030204" pitchFamily="34" charset="0"/>
                <a:cs typeface="Calibri" panose="020F0502020204030204" pitchFamily="34" charset="0"/>
              </a:rPr>
              <a:t>20.7% increase in health insurance premiums and shift in employer contribution for dependent coverage from 50% to 55% </a:t>
            </a:r>
          </a:p>
          <a:p>
            <a:pPr marL="630238" lvl="2" indent="-233363">
              <a:lnSpc>
                <a:spcPct val="125000"/>
              </a:lnSpc>
              <a:defRPr/>
            </a:pPr>
            <a:r>
              <a:rPr lang="en-US" sz="1800" dirty="0">
                <a:latin typeface="Calibri" panose="020F0502020204030204" pitchFamily="34" charset="0"/>
                <a:cs typeface="Calibri" panose="020F0502020204030204" pitchFamily="34" charset="0"/>
              </a:rPr>
              <a:t>Addition of 4 Full Time positions</a:t>
            </a:r>
          </a:p>
          <a:p>
            <a:pPr marL="995998" lvl="4" indent="-233363">
              <a:lnSpc>
                <a:spcPct val="125000"/>
              </a:lnSpc>
              <a:defRPr/>
            </a:pPr>
            <a:r>
              <a:rPr lang="en-US" sz="1800" dirty="0">
                <a:latin typeface="Calibri" panose="020F0502020204030204" pitchFamily="34" charset="0"/>
                <a:cs typeface="Calibri" panose="020F0502020204030204" pitchFamily="34" charset="0"/>
              </a:rPr>
              <a:t>Infrastructure Plans Examiner – Engineering (General Fund)</a:t>
            </a:r>
          </a:p>
          <a:p>
            <a:pPr marL="995998" lvl="4" indent="-233363">
              <a:lnSpc>
                <a:spcPct val="125000"/>
              </a:lnSpc>
              <a:defRPr/>
            </a:pPr>
            <a:r>
              <a:rPr lang="en-US" sz="1800" dirty="0">
                <a:latin typeface="Calibri" panose="020F0502020204030204" pitchFamily="34" charset="0"/>
                <a:cs typeface="Calibri" panose="020F0502020204030204" pitchFamily="34" charset="0"/>
              </a:rPr>
              <a:t>Building Inspector – Code Compliance (General Fund)</a:t>
            </a:r>
          </a:p>
          <a:p>
            <a:pPr marL="995998" lvl="4" indent="-233363">
              <a:lnSpc>
                <a:spcPct val="125000"/>
              </a:lnSpc>
              <a:defRPr/>
            </a:pPr>
            <a:r>
              <a:rPr lang="en-US" sz="1800" dirty="0">
                <a:latin typeface="Calibri" panose="020F0502020204030204" pitchFamily="34" charset="0"/>
                <a:cs typeface="Calibri" panose="020F0502020204030204" pitchFamily="34" charset="0"/>
              </a:rPr>
              <a:t>EMS Captain – Fire (General Fund)</a:t>
            </a:r>
          </a:p>
          <a:p>
            <a:pPr marL="995998" lvl="4" indent="-233363">
              <a:lnSpc>
                <a:spcPct val="125000"/>
              </a:lnSpc>
              <a:defRPr/>
            </a:pPr>
            <a:r>
              <a:rPr lang="en-US" sz="1800" dirty="0">
                <a:latin typeface="Calibri" panose="020F0502020204030204" pitchFamily="34" charset="0"/>
                <a:cs typeface="Calibri" panose="020F0502020204030204" pitchFamily="34" charset="0"/>
              </a:rPr>
              <a:t>M&amp;O Technician – Water Distribution (Water/Wastewater Fund)</a:t>
            </a:r>
          </a:p>
          <a:p>
            <a:pPr marL="995998" lvl="4" indent="-233363">
              <a:lnSpc>
                <a:spcPct val="125000"/>
              </a:lnSpc>
              <a:defRPr/>
            </a:pPr>
            <a:r>
              <a:rPr lang="en-US" sz="1800" dirty="0">
                <a:latin typeface="Calibri" panose="020F0502020204030204" pitchFamily="34" charset="0"/>
                <a:cs typeface="Calibri" panose="020F0502020204030204" pitchFamily="34" charset="0"/>
              </a:rPr>
              <a:t>Reclass Fire Marshal from part-time to full-time as well as other reclasses</a:t>
            </a:r>
          </a:p>
          <a:p>
            <a:pPr marL="630238" lvl="2" indent="-233363">
              <a:lnSpc>
                <a:spcPct val="125000"/>
              </a:lnSpc>
              <a:defRPr/>
            </a:pPr>
            <a:endParaRPr lang="en-US" altLang="en-US" sz="1800" dirty="0">
              <a:solidFill>
                <a:schemeClr val="tx1">
                  <a:lumMod val="85000"/>
                  <a:lumOff val="15000"/>
                </a:schemeClr>
              </a:solidFill>
              <a:latin typeface="Calibri" panose="020F0502020204030204" pitchFamily="34" charset="0"/>
              <a:cs typeface="Calibri" panose="020F0502020204030204" pitchFamily="34" charset="0"/>
            </a:endParaRPr>
          </a:p>
          <a:p>
            <a:pPr marL="630238" lvl="2" indent="-233363">
              <a:lnSpc>
                <a:spcPct val="100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18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62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562" y="582503"/>
            <a:ext cx="9144000" cy="748455"/>
          </a:xfrm>
        </p:spPr>
        <p:txBody>
          <a:bodyPr/>
          <a:lstStyle/>
          <a:p>
            <a:pPr algn="ctr"/>
            <a:r>
              <a:rPr lang="en-US" dirty="0">
                <a:latin typeface="Calibri" panose="020F0502020204030204" pitchFamily="34" charset="0"/>
                <a:cs typeface="Calibri" panose="020F0502020204030204" pitchFamily="34" charset="0"/>
              </a:rPr>
              <a:t>General Fund Changes</a:t>
            </a:r>
          </a:p>
        </p:txBody>
      </p:sp>
      <p:sp>
        <p:nvSpPr>
          <p:cNvPr id="6" name="Content Placeholder 2">
            <a:extLst>
              <a:ext uri="{FF2B5EF4-FFF2-40B4-BE49-F238E27FC236}">
                <a16:creationId xmlns:a16="http://schemas.microsoft.com/office/drawing/2014/main" id="{08C4DE8C-3D72-F339-63AC-0CFC67C29C54}"/>
              </a:ext>
            </a:extLst>
          </p:cNvPr>
          <p:cNvSpPr>
            <a:spLocks noGrp="1"/>
          </p:cNvSpPr>
          <p:nvPr>
            <p:ph idx="1"/>
          </p:nvPr>
        </p:nvSpPr>
        <p:spPr>
          <a:xfrm>
            <a:off x="1522562" y="1622797"/>
            <a:ext cx="9145438" cy="4880082"/>
          </a:xfrm>
        </p:spPr>
        <p:txBody>
          <a:bodyPr>
            <a:noAutofit/>
          </a:bodyPr>
          <a:lstStyle/>
          <a:p>
            <a:pPr marL="396875" lvl="2" indent="0">
              <a:lnSpc>
                <a:spcPct val="100000"/>
              </a:lnSpc>
              <a:buNone/>
            </a:pPr>
            <a:endParaRPr lang="en-US" sz="1800" b="1" i="1" u="sng"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Maintenance &amp; Services</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Increase of $25,000 to Election Services in City Secretary for May 2026 election(s) (2-38)</a:t>
            </a:r>
          </a:p>
          <a:p>
            <a:pPr marL="813118" lvl="3" indent="-233363">
              <a:lnSpc>
                <a:spcPct val="100000"/>
              </a:lnSpc>
            </a:pPr>
            <a:r>
              <a:rPr lang="en-US" sz="1600" dirty="0">
                <a:latin typeface="Calibri" panose="020F0502020204030204" pitchFamily="34" charset="0"/>
                <a:cs typeface="Calibri" panose="020F0502020204030204" pitchFamily="34" charset="0"/>
              </a:rPr>
              <a:t>Increase of $33,837 to Appraisal District Services, as assessed by the CAD, in Finance department due to growth in City (2-43)</a:t>
            </a:r>
          </a:p>
          <a:p>
            <a:pPr marL="813118" lvl="3" indent="-233363">
              <a:lnSpc>
                <a:spcPct val="100000"/>
              </a:lnSpc>
            </a:pPr>
            <a:r>
              <a:rPr lang="en-US" sz="1600" dirty="0">
                <a:latin typeface="Calibri" panose="020F0502020204030204" pitchFamily="34" charset="0"/>
                <a:cs typeface="Calibri" panose="020F0502020204030204" pitchFamily="34" charset="0"/>
              </a:rPr>
              <a:t>Increase of approximately $55,400 to technology costs and additional software for general fund departments (2-66)</a:t>
            </a:r>
          </a:p>
          <a:p>
            <a:pPr marL="813118" lvl="3" indent="-233363">
              <a:lnSpc>
                <a:spcPct val="100000"/>
              </a:lnSpc>
            </a:pPr>
            <a:r>
              <a:rPr lang="en-US" sz="1600" dirty="0">
                <a:latin typeface="Calibri" panose="020F0502020204030204" pitchFamily="34" charset="0"/>
                <a:cs typeface="Calibri" panose="020F0502020204030204" pitchFamily="34" charset="0"/>
              </a:rPr>
              <a:t>Increase to several departments’ Fleet Replacement line items to account for cost increases to replace vehicles (2-89) (2-99)</a:t>
            </a:r>
          </a:p>
          <a:p>
            <a:pPr marL="813118" lvl="3" indent="-233363">
              <a:lnSpc>
                <a:spcPct val="100000"/>
              </a:lnSpc>
            </a:pPr>
            <a:r>
              <a:rPr lang="en-US" sz="1600" dirty="0">
                <a:latin typeface="Calibri" panose="020F0502020204030204" pitchFamily="34" charset="0"/>
                <a:cs typeface="Calibri" panose="020F0502020204030204" pitchFamily="34" charset="0"/>
              </a:rPr>
              <a:t>Reduced Infrastructure Inspection Fees due to change in accounting for collecting fees and deposits      (2-111)</a:t>
            </a:r>
          </a:p>
          <a:p>
            <a:pPr marL="813118" lvl="3" indent="-233363">
              <a:lnSpc>
                <a:spcPct val="100000"/>
              </a:lnSpc>
            </a:pPr>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19</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0278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286605"/>
            <a:ext cx="7757160" cy="1450757"/>
          </a:xfrm>
        </p:spPr>
        <p:txBody>
          <a:bodyPr/>
          <a:lstStyle/>
          <a:p>
            <a:r>
              <a:rPr lang="en-US" dirty="0"/>
              <a:t>KEY BUDGET DRIVERS – FY2026</a:t>
            </a:r>
          </a:p>
        </p:txBody>
      </p:sp>
      <p:sp>
        <p:nvSpPr>
          <p:cNvPr id="38" name="Rounded Rectangle 7">
            <a:extLst>
              <a:ext uri="{FF2B5EF4-FFF2-40B4-BE49-F238E27FC236}">
                <a16:creationId xmlns:a16="http://schemas.microsoft.com/office/drawing/2014/main" id="{AFC29217-D8FA-6938-5AA2-741A5643C632}"/>
              </a:ext>
            </a:extLst>
          </p:cNvPr>
          <p:cNvSpPr/>
          <p:nvPr/>
        </p:nvSpPr>
        <p:spPr>
          <a:xfrm>
            <a:off x="6164479" y="2069406"/>
            <a:ext cx="4139372"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ounded Rectangle 8">
            <a:extLst>
              <a:ext uri="{FF2B5EF4-FFF2-40B4-BE49-F238E27FC236}">
                <a16:creationId xmlns:a16="http://schemas.microsoft.com/office/drawing/2014/main" id="{1F3B7759-518C-B1BF-1A18-03534EBF25CA}"/>
              </a:ext>
            </a:extLst>
          </p:cNvPr>
          <p:cNvSpPr/>
          <p:nvPr/>
        </p:nvSpPr>
        <p:spPr>
          <a:xfrm>
            <a:off x="6164479" y="2862990"/>
            <a:ext cx="4139372"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ounded Rectangle 9">
            <a:extLst>
              <a:ext uri="{FF2B5EF4-FFF2-40B4-BE49-F238E27FC236}">
                <a16:creationId xmlns:a16="http://schemas.microsoft.com/office/drawing/2014/main" id="{384171AA-3724-08A1-ED7B-B3511AD0B0E8}"/>
              </a:ext>
            </a:extLst>
          </p:cNvPr>
          <p:cNvSpPr/>
          <p:nvPr/>
        </p:nvSpPr>
        <p:spPr>
          <a:xfrm>
            <a:off x="6164480" y="3628103"/>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41" name="Rectangle 40" descr="Employee badge outline">
            <a:extLst>
              <a:ext uri="{FF2B5EF4-FFF2-40B4-BE49-F238E27FC236}">
                <a16:creationId xmlns:a16="http://schemas.microsoft.com/office/drawing/2014/main" id="{7C9BCE45-739F-2A91-0BCE-93DD6FA97B34}"/>
              </a:ext>
            </a:extLst>
          </p:cNvPr>
          <p:cNvSpPr/>
          <p:nvPr/>
        </p:nvSpPr>
        <p:spPr>
          <a:xfrm>
            <a:off x="6268656" y="2155296"/>
            <a:ext cx="437417" cy="422806"/>
          </a:xfrm>
          <a:prstGeom prst="rect">
            <a:avLst/>
          </a:prstGeom>
          <a:blipFill>
            <a:blip r:embed="rId3">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sz="1350" dirty="0"/>
          </a:p>
        </p:txBody>
      </p:sp>
      <p:sp>
        <p:nvSpPr>
          <p:cNvPr id="42" name="Rectangle 41">
            <a:extLst>
              <a:ext uri="{FF2B5EF4-FFF2-40B4-BE49-F238E27FC236}">
                <a16:creationId xmlns:a16="http://schemas.microsoft.com/office/drawing/2014/main" id="{482D8C6E-F930-5C55-8E4B-A2099ECF147E}"/>
              </a:ext>
            </a:extLst>
          </p:cNvPr>
          <p:cNvSpPr/>
          <p:nvPr/>
        </p:nvSpPr>
        <p:spPr>
          <a:xfrm>
            <a:off x="4160525" y="3076036"/>
            <a:ext cx="3870953" cy="7059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350"/>
          </a:p>
        </p:txBody>
      </p:sp>
      <p:sp>
        <p:nvSpPr>
          <p:cNvPr id="43" name="TextBox 42">
            <a:extLst>
              <a:ext uri="{FF2B5EF4-FFF2-40B4-BE49-F238E27FC236}">
                <a16:creationId xmlns:a16="http://schemas.microsoft.com/office/drawing/2014/main" id="{BE1FDD80-E935-AA3F-C6F7-EE68AFC9F7FE}"/>
              </a:ext>
            </a:extLst>
          </p:cNvPr>
          <p:cNvSpPr txBox="1"/>
          <p:nvPr/>
        </p:nvSpPr>
        <p:spPr>
          <a:xfrm>
            <a:off x="6754545" y="2154235"/>
            <a:ext cx="2109029" cy="415498"/>
          </a:xfrm>
          <a:prstGeom prst="rect">
            <a:avLst/>
          </a:prstGeom>
        </p:spPr>
        <p:txBody>
          <a:bodyPr wrap="square" rtlCol="0">
            <a:spAutoFit/>
          </a:bodyPr>
          <a:lstStyle/>
          <a:p>
            <a:r>
              <a:rPr lang="en-US" sz="2100" dirty="0"/>
              <a:t>Personnel Costs</a:t>
            </a:r>
          </a:p>
        </p:txBody>
      </p:sp>
      <p:sp>
        <p:nvSpPr>
          <p:cNvPr id="44" name="TextBox 43">
            <a:extLst>
              <a:ext uri="{FF2B5EF4-FFF2-40B4-BE49-F238E27FC236}">
                <a16:creationId xmlns:a16="http://schemas.microsoft.com/office/drawing/2014/main" id="{D6CD486C-FC75-B4C2-7A07-624D2A70A535}"/>
              </a:ext>
            </a:extLst>
          </p:cNvPr>
          <p:cNvSpPr txBox="1"/>
          <p:nvPr/>
        </p:nvSpPr>
        <p:spPr>
          <a:xfrm>
            <a:off x="6754543" y="2966499"/>
            <a:ext cx="3280888" cy="415498"/>
          </a:xfrm>
          <a:prstGeom prst="rect">
            <a:avLst/>
          </a:prstGeom>
        </p:spPr>
        <p:txBody>
          <a:bodyPr wrap="square" rtlCol="0">
            <a:spAutoFit/>
          </a:bodyPr>
          <a:lstStyle/>
          <a:p>
            <a:r>
              <a:rPr lang="en-US" sz="2100" dirty="0"/>
              <a:t>Proactive Maintenance </a:t>
            </a:r>
          </a:p>
        </p:txBody>
      </p:sp>
      <p:sp>
        <p:nvSpPr>
          <p:cNvPr id="45" name="TextBox 44">
            <a:extLst>
              <a:ext uri="{FF2B5EF4-FFF2-40B4-BE49-F238E27FC236}">
                <a16:creationId xmlns:a16="http://schemas.microsoft.com/office/drawing/2014/main" id="{AA1FFE22-75C6-48FE-E2A0-544578D34125}"/>
              </a:ext>
            </a:extLst>
          </p:cNvPr>
          <p:cNvSpPr txBox="1"/>
          <p:nvPr/>
        </p:nvSpPr>
        <p:spPr>
          <a:xfrm>
            <a:off x="6754544" y="3711340"/>
            <a:ext cx="3581256" cy="415498"/>
          </a:xfrm>
          <a:prstGeom prst="rect">
            <a:avLst/>
          </a:prstGeom>
        </p:spPr>
        <p:txBody>
          <a:bodyPr wrap="square" rtlCol="0">
            <a:spAutoFit/>
          </a:bodyPr>
          <a:lstStyle/>
          <a:p>
            <a:r>
              <a:rPr lang="en-US" sz="2100" dirty="0">
                <a:solidFill>
                  <a:srgbClr val="000000"/>
                </a:solidFill>
              </a:rPr>
              <a:t>Vehicle Replacement Costs</a:t>
            </a:r>
          </a:p>
        </p:txBody>
      </p:sp>
      <p:sp>
        <p:nvSpPr>
          <p:cNvPr id="48" name="Rounded Rectangle 10">
            <a:extLst>
              <a:ext uri="{FF2B5EF4-FFF2-40B4-BE49-F238E27FC236}">
                <a16:creationId xmlns:a16="http://schemas.microsoft.com/office/drawing/2014/main" id="{6846C181-C4D0-9FD8-80E0-5CF7C6F77A45}"/>
              </a:ext>
            </a:extLst>
          </p:cNvPr>
          <p:cNvSpPr/>
          <p:nvPr/>
        </p:nvSpPr>
        <p:spPr>
          <a:xfrm>
            <a:off x="1747155" y="2078866"/>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TextBox 48">
            <a:extLst>
              <a:ext uri="{FF2B5EF4-FFF2-40B4-BE49-F238E27FC236}">
                <a16:creationId xmlns:a16="http://schemas.microsoft.com/office/drawing/2014/main" id="{D51F4B09-913A-5CDD-F276-60A72B7BFA76}"/>
              </a:ext>
            </a:extLst>
          </p:cNvPr>
          <p:cNvSpPr txBox="1"/>
          <p:nvPr/>
        </p:nvSpPr>
        <p:spPr>
          <a:xfrm>
            <a:off x="2279735" y="2176681"/>
            <a:ext cx="3139865" cy="415498"/>
          </a:xfrm>
          <a:prstGeom prst="rect">
            <a:avLst/>
          </a:prstGeom>
        </p:spPr>
        <p:txBody>
          <a:bodyPr wrap="square" rtlCol="0">
            <a:spAutoFit/>
          </a:bodyPr>
          <a:lstStyle/>
          <a:p>
            <a:r>
              <a:rPr lang="en-US" sz="2100" dirty="0"/>
              <a:t>Economic State &amp; Inflation</a:t>
            </a:r>
          </a:p>
        </p:txBody>
      </p:sp>
      <p:sp>
        <p:nvSpPr>
          <p:cNvPr id="50" name="Rounded Rectangle 7">
            <a:extLst>
              <a:ext uri="{FF2B5EF4-FFF2-40B4-BE49-F238E27FC236}">
                <a16:creationId xmlns:a16="http://schemas.microsoft.com/office/drawing/2014/main" id="{6EC1D300-2822-10BE-3322-AD79AF3CAE9C}"/>
              </a:ext>
            </a:extLst>
          </p:cNvPr>
          <p:cNvSpPr/>
          <p:nvPr/>
        </p:nvSpPr>
        <p:spPr>
          <a:xfrm>
            <a:off x="1747154" y="2858948"/>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ounded Rectangle 7">
            <a:extLst>
              <a:ext uri="{FF2B5EF4-FFF2-40B4-BE49-F238E27FC236}">
                <a16:creationId xmlns:a16="http://schemas.microsoft.com/office/drawing/2014/main" id="{D6FFC2DB-C303-BE82-F1BD-17007C1E6FDD}"/>
              </a:ext>
            </a:extLst>
          </p:cNvPr>
          <p:cNvSpPr/>
          <p:nvPr/>
        </p:nvSpPr>
        <p:spPr>
          <a:xfrm>
            <a:off x="1747154" y="3657601"/>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descr="Loan outline">
            <a:extLst>
              <a:ext uri="{FF2B5EF4-FFF2-40B4-BE49-F238E27FC236}">
                <a16:creationId xmlns:a16="http://schemas.microsoft.com/office/drawing/2014/main" id="{F173F3D5-00D4-8104-9808-256CF0A43A12}"/>
              </a:ext>
            </a:extLst>
          </p:cNvPr>
          <p:cNvSpPr/>
          <p:nvPr/>
        </p:nvSpPr>
        <p:spPr>
          <a:xfrm>
            <a:off x="1888150" y="2967573"/>
            <a:ext cx="388260" cy="388260"/>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sz="1350"/>
          </a:p>
        </p:txBody>
      </p:sp>
      <p:sp>
        <p:nvSpPr>
          <p:cNvPr id="54" name="Rectangle 53" descr="Upward trend">
            <a:extLst>
              <a:ext uri="{FF2B5EF4-FFF2-40B4-BE49-F238E27FC236}">
                <a16:creationId xmlns:a16="http://schemas.microsoft.com/office/drawing/2014/main" id="{560E3909-54D9-F3D6-94EF-486F44A00A2A}"/>
              </a:ext>
            </a:extLst>
          </p:cNvPr>
          <p:cNvSpPr/>
          <p:nvPr/>
        </p:nvSpPr>
        <p:spPr>
          <a:xfrm>
            <a:off x="1888150" y="3756514"/>
            <a:ext cx="388260" cy="388260"/>
          </a:xfrm>
          <a:prstGeom prst="rect">
            <a:avLst/>
          </a:prstGeom>
          <a:blipFill>
            <a:blip r:embed="rId7"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sz="1350"/>
          </a:p>
        </p:txBody>
      </p:sp>
      <p:sp>
        <p:nvSpPr>
          <p:cNvPr id="55" name="TextBox 54">
            <a:extLst>
              <a:ext uri="{FF2B5EF4-FFF2-40B4-BE49-F238E27FC236}">
                <a16:creationId xmlns:a16="http://schemas.microsoft.com/office/drawing/2014/main" id="{C18483F6-1603-7815-1474-2CDAFB240EFA}"/>
              </a:ext>
            </a:extLst>
          </p:cNvPr>
          <p:cNvSpPr txBox="1"/>
          <p:nvPr/>
        </p:nvSpPr>
        <p:spPr>
          <a:xfrm>
            <a:off x="2279734" y="2959301"/>
            <a:ext cx="3663867" cy="415498"/>
          </a:xfrm>
          <a:prstGeom prst="rect">
            <a:avLst/>
          </a:prstGeom>
        </p:spPr>
        <p:txBody>
          <a:bodyPr wrap="square" rtlCol="0">
            <a:spAutoFit/>
          </a:bodyPr>
          <a:lstStyle/>
          <a:p>
            <a:r>
              <a:rPr lang="en-US" sz="2100" dirty="0"/>
              <a:t>Debt Service Obligations</a:t>
            </a:r>
          </a:p>
        </p:txBody>
      </p:sp>
      <p:sp>
        <p:nvSpPr>
          <p:cNvPr id="57" name="TextBox 56">
            <a:extLst>
              <a:ext uri="{FF2B5EF4-FFF2-40B4-BE49-F238E27FC236}">
                <a16:creationId xmlns:a16="http://schemas.microsoft.com/office/drawing/2014/main" id="{D6A08AAA-C015-AA9F-0EC4-426A995C5378}"/>
              </a:ext>
            </a:extLst>
          </p:cNvPr>
          <p:cNvSpPr txBox="1"/>
          <p:nvPr/>
        </p:nvSpPr>
        <p:spPr>
          <a:xfrm>
            <a:off x="2279734" y="3747899"/>
            <a:ext cx="2408683" cy="415498"/>
          </a:xfrm>
          <a:prstGeom prst="rect">
            <a:avLst/>
          </a:prstGeom>
        </p:spPr>
        <p:txBody>
          <a:bodyPr wrap="square" rtlCol="0">
            <a:spAutoFit/>
          </a:bodyPr>
          <a:lstStyle/>
          <a:p>
            <a:r>
              <a:rPr lang="en-US" sz="2100" dirty="0"/>
              <a:t>Operational Costs</a:t>
            </a:r>
          </a:p>
        </p:txBody>
      </p:sp>
      <p:pic>
        <p:nvPicPr>
          <p:cNvPr id="60" name="Graphic 59" descr="Bank outline">
            <a:extLst>
              <a:ext uri="{FF2B5EF4-FFF2-40B4-BE49-F238E27FC236}">
                <a16:creationId xmlns:a16="http://schemas.microsoft.com/office/drawing/2014/main" id="{E0E68F39-E9E5-CD49-4302-5C7D9A4907B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6055" y="2134344"/>
            <a:ext cx="472451" cy="472451"/>
          </a:xfrm>
          <a:prstGeom prst="rect">
            <a:avLst/>
          </a:prstGeom>
        </p:spPr>
      </p:pic>
      <p:pic>
        <p:nvPicPr>
          <p:cNvPr id="62" name="Graphic 61" descr="Tools with solid fill">
            <a:extLst>
              <a:ext uri="{FF2B5EF4-FFF2-40B4-BE49-F238E27FC236}">
                <a16:creationId xmlns:a16="http://schemas.microsoft.com/office/drawing/2014/main" id="{F8C87898-050E-DF4E-29A5-24760A19AB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60022" y="2959302"/>
            <a:ext cx="421257" cy="421257"/>
          </a:xfrm>
          <a:prstGeom prst="rect">
            <a:avLst/>
          </a:prstGeom>
        </p:spPr>
      </p:pic>
      <p:pic>
        <p:nvPicPr>
          <p:cNvPr id="28" name="Graphic 11" descr="Dump truck">
            <a:extLst>
              <a:ext uri="{FF2B5EF4-FFF2-40B4-BE49-F238E27FC236}">
                <a16:creationId xmlns:a16="http://schemas.microsoft.com/office/drawing/2014/main" id="{4F1A75BC-6E82-4D4E-8089-5110BCE89B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8958" y="3668021"/>
            <a:ext cx="521823" cy="521823"/>
          </a:xfrm>
          <a:prstGeom prst="rect">
            <a:avLst/>
          </a:prstGeom>
        </p:spPr>
      </p:pic>
      <p:sp>
        <p:nvSpPr>
          <p:cNvPr id="30" name="Rounded Rectangle 7">
            <a:extLst>
              <a:ext uri="{FF2B5EF4-FFF2-40B4-BE49-F238E27FC236}">
                <a16:creationId xmlns:a16="http://schemas.microsoft.com/office/drawing/2014/main" id="{90E3F07A-BE13-4F3E-AA92-C5989D3C58EA}"/>
              </a:ext>
            </a:extLst>
          </p:cNvPr>
          <p:cNvSpPr/>
          <p:nvPr/>
        </p:nvSpPr>
        <p:spPr>
          <a:xfrm>
            <a:off x="1752601" y="4436076"/>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TextBox 31">
            <a:extLst>
              <a:ext uri="{FF2B5EF4-FFF2-40B4-BE49-F238E27FC236}">
                <a16:creationId xmlns:a16="http://schemas.microsoft.com/office/drawing/2014/main" id="{0BC13C0F-FC74-4893-A776-789A7B6EC0F8}"/>
              </a:ext>
            </a:extLst>
          </p:cNvPr>
          <p:cNvSpPr txBox="1"/>
          <p:nvPr/>
        </p:nvSpPr>
        <p:spPr>
          <a:xfrm>
            <a:off x="2276410" y="4440250"/>
            <a:ext cx="3680068" cy="584775"/>
          </a:xfrm>
          <a:prstGeom prst="rect">
            <a:avLst/>
          </a:prstGeom>
        </p:spPr>
        <p:txBody>
          <a:bodyPr wrap="square" rtlCol="0">
            <a:spAutoFit/>
          </a:bodyPr>
          <a:lstStyle/>
          <a:p>
            <a:r>
              <a:rPr lang="en-US" sz="1600" dirty="0"/>
              <a:t>Capital Projects/Infrastructure Improvements Funding</a:t>
            </a:r>
          </a:p>
        </p:txBody>
      </p:sp>
      <p:pic>
        <p:nvPicPr>
          <p:cNvPr id="33" name="Graphic 11" descr="Excavator">
            <a:extLst>
              <a:ext uri="{FF2B5EF4-FFF2-40B4-BE49-F238E27FC236}">
                <a16:creationId xmlns:a16="http://schemas.microsoft.com/office/drawing/2014/main" id="{3A86D65E-85AC-457F-A9ED-026E7F28BBB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15103" y="4437419"/>
            <a:ext cx="534352" cy="534352"/>
          </a:xfrm>
          <a:prstGeom prst="rect">
            <a:avLst/>
          </a:prstGeom>
        </p:spPr>
      </p:pic>
      <p:sp>
        <p:nvSpPr>
          <p:cNvPr id="34" name="Rounded Rectangle 7">
            <a:extLst>
              <a:ext uri="{FF2B5EF4-FFF2-40B4-BE49-F238E27FC236}">
                <a16:creationId xmlns:a16="http://schemas.microsoft.com/office/drawing/2014/main" id="{6E15B50E-3829-4344-B5A1-5F41B91A820E}"/>
              </a:ext>
            </a:extLst>
          </p:cNvPr>
          <p:cNvSpPr/>
          <p:nvPr/>
        </p:nvSpPr>
        <p:spPr>
          <a:xfrm>
            <a:off x="6172201" y="4436076"/>
            <a:ext cx="4150145" cy="5931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TextBox 34">
            <a:extLst>
              <a:ext uri="{FF2B5EF4-FFF2-40B4-BE49-F238E27FC236}">
                <a16:creationId xmlns:a16="http://schemas.microsoft.com/office/drawing/2014/main" id="{1A8B8C1B-6D08-44F5-8D08-3A5A3663AD76}"/>
              </a:ext>
            </a:extLst>
          </p:cNvPr>
          <p:cNvSpPr txBox="1"/>
          <p:nvPr/>
        </p:nvSpPr>
        <p:spPr>
          <a:xfrm>
            <a:off x="6704780" y="4526374"/>
            <a:ext cx="2972620" cy="415498"/>
          </a:xfrm>
          <a:prstGeom prst="rect">
            <a:avLst/>
          </a:prstGeom>
        </p:spPr>
        <p:txBody>
          <a:bodyPr wrap="square" rtlCol="0">
            <a:spAutoFit/>
          </a:bodyPr>
          <a:lstStyle/>
          <a:p>
            <a:r>
              <a:rPr lang="en-US" sz="2100" dirty="0"/>
              <a:t>Tax Rate</a:t>
            </a:r>
          </a:p>
        </p:txBody>
      </p:sp>
      <p:pic>
        <p:nvPicPr>
          <p:cNvPr id="36" name="Graphic 11" descr="Downward trend">
            <a:extLst>
              <a:ext uri="{FF2B5EF4-FFF2-40B4-BE49-F238E27FC236}">
                <a16:creationId xmlns:a16="http://schemas.microsoft.com/office/drawing/2014/main" id="{4D37F9BA-06E3-4AEA-98AD-65BBA957C7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20187" y="4437419"/>
            <a:ext cx="534352" cy="534352"/>
          </a:xfrm>
          <a:prstGeom prst="rect">
            <a:avLst/>
          </a:prstGeom>
        </p:spPr>
      </p:pic>
    </p:spTree>
    <p:extLst>
      <p:ext uri="{BB962C8B-B14F-4D97-AF65-F5344CB8AC3E}">
        <p14:creationId xmlns:p14="http://schemas.microsoft.com/office/powerpoint/2010/main" val="2662278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93151"/>
            <a:ext cx="9144000" cy="1450757"/>
          </a:xfrm>
        </p:spPr>
        <p:txBody>
          <a:bodyPr/>
          <a:lstStyle/>
          <a:p>
            <a:r>
              <a:rPr lang="en-US" dirty="0">
                <a:latin typeface="Calibri" panose="020F0502020204030204" pitchFamily="34" charset="0"/>
                <a:cs typeface="Calibri" panose="020F0502020204030204" pitchFamily="34" charset="0"/>
              </a:rPr>
              <a:t>General Fund – General Government</a:t>
            </a:r>
          </a:p>
        </p:txBody>
      </p:sp>
      <p:sp>
        <p:nvSpPr>
          <p:cNvPr id="3" name="Content Placeholder 2">
            <a:extLst>
              <a:ext uri="{FF2B5EF4-FFF2-40B4-BE49-F238E27FC236}">
                <a16:creationId xmlns:a16="http://schemas.microsoft.com/office/drawing/2014/main" id="{BDAF14B5-35CE-5600-F1F2-6AF18970AC17}"/>
              </a:ext>
            </a:extLst>
          </p:cNvPr>
          <p:cNvSpPr>
            <a:spLocks noGrp="1"/>
          </p:cNvSpPr>
          <p:nvPr>
            <p:ph idx="1"/>
          </p:nvPr>
        </p:nvSpPr>
        <p:spPr>
          <a:xfrm>
            <a:off x="8103350" y="1752600"/>
            <a:ext cx="3594216" cy="4250266"/>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Departments</a:t>
            </a:r>
          </a:p>
          <a:p>
            <a:pPr marL="630238" lvl="2" indent="-233363">
              <a:lnSpc>
                <a:spcPct val="100000"/>
              </a:lnSpc>
            </a:pPr>
            <a:r>
              <a:rPr lang="en-US" sz="1800" dirty="0">
                <a:latin typeface="Calibri" panose="020F0502020204030204" pitchFamily="34" charset="0"/>
                <a:cs typeface="Calibri" panose="020F0502020204030204" pitchFamily="34" charset="0"/>
              </a:rPr>
              <a:t>City Manager (2-24)</a:t>
            </a:r>
          </a:p>
          <a:p>
            <a:pPr marL="630238" lvl="2" indent="-233363">
              <a:lnSpc>
                <a:spcPct val="100000"/>
              </a:lnSpc>
            </a:pPr>
            <a:r>
              <a:rPr lang="en-US" sz="1800" dirty="0">
                <a:latin typeface="Calibri" panose="020F0502020204030204" pitchFamily="34" charset="0"/>
                <a:cs typeface="Calibri" panose="020F0502020204030204" pitchFamily="34" charset="0"/>
              </a:rPr>
              <a:t>Human Resources (2-27)</a:t>
            </a:r>
          </a:p>
          <a:p>
            <a:pPr marL="630238" lvl="2" indent="-233363">
              <a:lnSpc>
                <a:spcPct val="100000"/>
              </a:lnSpc>
            </a:pPr>
            <a:r>
              <a:rPr lang="en-US" sz="1800" dirty="0">
                <a:latin typeface="Calibri" panose="020F0502020204030204" pitchFamily="34" charset="0"/>
                <a:cs typeface="Calibri" panose="020F0502020204030204" pitchFamily="34" charset="0"/>
              </a:rPr>
              <a:t>Economic Development (2-31)</a:t>
            </a:r>
          </a:p>
          <a:p>
            <a:pPr marL="630238" lvl="2" indent="-233363">
              <a:lnSpc>
                <a:spcPct val="100000"/>
              </a:lnSpc>
            </a:pPr>
            <a:r>
              <a:rPr lang="en-US" sz="1800" dirty="0">
                <a:latin typeface="Calibri" panose="020F0502020204030204" pitchFamily="34" charset="0"/>
                <a:cs typeface="Calibri" panose="020F0502020204030204" pitchFamily="34" charset="0"/>
              </a:rPr>
              <a:t>City Secretary (2-35)</a:t>
            </a:r>
          </a:p>
          <a:p>
            <a:pPr marL="630238" lvl="2" indent="-233363">
              <a:lnSpc>
                <a:spcPct val="100000"/>
              </a:lnSpc>
            </a:pPr>
            <a:r>
              <a:rPr lang="en-US" sz="1800" dirty="0">
                <a:latin typeface="Calibri" panose="020F0502020204030204" pitchFamily="34" charset="0"/>
                <a:cs typeface="Calibri" panose="020F0502020204030204" pitchFamily="34" charset="0"/>
              </a:rPr>
              <a:t>Finance (2-39)</a:t>
            </a:r>
          </a:p>
          <a:p>
            <a:pPr marL="630238" lvl="2" indent="-233363">
              <a:lnSpc>
                <a:spcPct val="100000"/>
              </a:lnSpc>
            </a:pPr>
            <a:r>
              <a:rPr lang="en-US" sz="1800" dirty="0">
                <a:latin typeface="Calibri" panose="020F0502020204030204" pitchFamily="34" charset="0"/>
                <a:cs typeface="Calibri" panose="020F0502020204030204" pitchFamily="34" charset="0"/>
              </a:rPr>
              <a:t>Court (2-44)</a:t>
            </a:r>
          </a:p>
          <a:p>
            <a:pPr marL="630238" lvl="2" indent="-233363">
              <a:lnSpc>
                <a:spcPct val="100000"/>
              </a:lnSpc>
            </a:pPr>
            <a:r>
              <a:rPr lang="en-US" sz="1800" dirty="0">
                <a:latin typeface="Calibri" panose="020F0502020204030204" pitchFamily="34" charset="0"/>
                <a:cs typeface="Calibri" panose="020F0502020204030204" pitchFamily="34" charset="0"/>
              </a:rPr>
              <a:t>City Attorney (2-50)</a:t>
            </a:r>
          </a:p>
          <a:p>
            <a:pPr marL="630238" lvl="2" indent="-233363">
              <a:lnSpc>
                <a:spcPct val="100000"/>
              </a:lnSpc>
            </a:pPr>
            <a:r>
              <a:rPr lang="en-US" sz="1800" dirty="0">
                <a:latin typeface="Calibri" panose="020F0502020204030204" pitchFamily="34" charset="0"/>
                <a:cs typeface="Calibri" panose="020F0502020204030204" pitchFamily="34" charset="0"/>
              </a:rPr>
              <a:t>City Prosecutor (2-52)</a:t>
            </a:r>
          </a:p>
          <a:p>
            <a:pPr marL="630238" lvl="2" indent="-233363">
              <a:lnSpc>
                <a:spcPct val="100000"/>
              </a:lnSpc>
            </a:pPr>
            <a:r>
              <a:rPr lang="en-US" sz="1800" dirty="0">
                <a:latin typeface="Calibri" panose="020F0502020204030204" pitchFamily="34" charset="0"/>
                <a:cs typeface="Calibri" panose="020F0502020204030204" pitchFamily="34" charset="0"/>
              </a:rPr>
              <a:t>Technology (2-54)</a:t>
            </a:r>
          </a:p>
          <a:p>
            <a:pPr marL="630238" lvl="2" indent="-233363">
              <a:lnSpc>
                <a:spcPct val="100000"/>
              </a:lnSpc>
            </a:pPr>
            <a:r>
              <a:rPr lang="en-US" sz="1800" dirty="0">
                <a:latin typeface="Calibri" panose="020F0502020204030204" pitchFamily="34" charset="0"/>
                <a:cs typeface="Calibri" panose="020F0502020204030204" pitchFamily="34" charset="0"/>
              </a:rPr>
              <a:t>Communications (2-58)</a:t>
            </a:r>
          </a:p>
          <a:p>
            <a:pPr marL="630238" lvl="2" indent="-233363">
              <a:lnSpc>
                <a:spcPct val="100000"/>
              </a:lnSpc>
            </a:pPr>
            <a:r>
              <a:rPr lang="en-US" sz="1800" dirty="0">
                <a:latin typeface="Calibri" panose="020F0502020204030204" pitchFamily="34" charset="0"/>
                <a:cs typeface="Calibri" panose="020F0502020204030204" pitchFamily="34" charset="0"/>
              </a:rPr>
              <a:t>General Government (2-64)</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20</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4292866568"/>
              </p:ext>
            </p:extLst>
          </p:nvPr>
        </p:nvGraphicFramePr>
        <p:xfrm>
          <a:off x="381000" y="1879987"/>
          <a:ext cx="7722349" cy="440266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1"/>
            <a:ext cx="9144000" cy="1450757"/>
          </a:xfrm>
        </p:spPr>
        <p:txBody>
          <a:bodyPr>
            <a:normAutofit/>
          </a:bodyPr>
          <a:lstStyle/>
          <a:p>
            <a:r>
              <a:rPr lang="en-US" sz="4200" dirty="0">
                <a:latin typeface="Calibri" panose="020F0502020204030204" pitchFamily="34" charset="0"/>
                <a:cs typeface="Calibri" panose="020F0502020204030204" pitchFamily="34" charset="0"/>
              </a:rPr>
              <a:t>General Fund – Community Development</a:t>
            </a:r>
          </a:p>
        </p:txBody>
      </p:sp>
      <p:sp>
        <p:nvSpPr>
          <p:cNvPr id="3" name="Content Placeholder 2">
            <a:extLst>
              <a:ext uri="{FF2B5EF4-FFF2-40B4-BE49-F238E27FC236}">
                <a16:creationId xmlns:a16="http://schemas.microsoft.com/office/drawing/2014/main" id="{C4E427EC-9338-EFAA-8830-96CF8D537424}"/>
              </a:ext>
            </a:extLst>
          </p:cNvPr>
          <p:cNvSpPr>
            <a:spLocks noGrp="1"/>
          </p:cNvSpPr>
          <p:nvPr>
            <p:ph idx="1"/>
          </p:nvPr>
        </p:nvSpPr>
        <p:spPr>
          <a:xfrm>
            <a:off x="8452658" y="1886210"/>
            <a:ext cx="2895600" cy="4250266"/>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Departments</a:t>
            </a:r>
          </a:p>
          <a:p>
            <a:pPr marL="630238" lvl="2" indent="-233363">
              <a:lnSpc>
                <a:spcPct val="100000"/>
              </a:lnSpc>
            </a:pPr>
            <a:r>
              <a:rPr lang="en-US" sz="1800" dirty="0">
                <a:latin typeface="Calibri" panose="020F0502020204030204" pitchFamily="34" charset="0"/>
                <a:cs typeface="Calibri" panose="020F0502020204030204" pitchFamily="34" charset="0"/>
              </a:rPr>
              <a:t>Planning (2-70)</a:t>
            </a:r>
          </a:p>
          <a:p>
            <a:pPr marL="630238" lvl="2" indent="-233363">
              <a:lnSpc>
                <a:spcPct val="100000"/>
              </a:lnSpc>
            </a:pPr>
            <a:r>
              <a:rPr lang="en-US" sz="1800" dirty="0">
                <a:latin typeface="Calibri" panose="020F0502020204030204" pitchFamily="34" charset="0"/>
                <a:cs typeface="Calibri" panose="020F0502020204030204" pitchFamily="34" charset="0"/>
              </a:rPr>
              <a:t>Code Compliance (2-75)</a:t>
            </a:r>
          </a:p>
          <a:p>
            <a:pPr marL="630238" lvl="2" indent="-233363">
              <a:lnSpc>
                <a:spcPct val="100000"/>
              </a:lnSpc>
            </a:pPr>
            <a:r>
              <a:rPr lang="en-US" sz="1800" dirty="0">
                <a:latin typeface="Calibri" panose="020F0502020204030204" pitchFamily="34" charset="0"/>
                <a:cs typeface="Calibri" panose="020F0502020204030204" pitchFamily="34" charset="0"/>
              </a:rPr>
              <a:t>Health (2-79)</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21</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3465136049"/>
              </p:ext>
            </p:extLst>
          </p:nvPr>
        </p:nvGraphicFramePr>
        <p:xfrm>
          <a:off x="685800" y="1981200"/>
          <a:ext cx="7239000" cy="42502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2091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1"/>
            <a:ext cx="9144000" cy="822961"/>
          </a:xfrm>
        </p:spPr>
        <p:txBody>
          <a:bodyPr>
            <a:normAutofit/>
          </a:bodyPr>
          <a:lstStyle/>
          <a:p>
            <a:pPr algn="ctr"/>
            <a:r>
              <a:rPr lang="en-US" dirty="0">
                <a:latin typeface="Calibri" panose="020F0502020204030204" pitchFamily="34" charset="0"/>
                <a:cs typeface="Calibri" panose="020F0502020204030204" pitchFamily="34" charset="0"/>
              </a:rPr>
              <a:t>General Fund – Public Safety</a:t>
            </a:r>
          </a:p>
        </p:txBody>
      </p:sp>
      <p:sp>
        <p:nvSpPr>
          <p:cNvPr id="3" name="Content Placeholder 2">
            <a:extLst>
              <a:ext uri="{FF2B5EF4-FFF2-40B4-BE49-F238E27FC236}">
                <a16:creationId xmlns:a16="http://schemas.microsoft.com/office/drawing/2014/main" id="{BE4DD2B2-761F-70D8-EBF9-7DF8B27AA9B6}"/>
              </a:ext>
            </a:extLst>
          </p:cNvPr>
          <p:cNvSpPr>
            <a:spLocks noGrp="1"/>
          </p:cNvSpPr>
          <p:nvPr>
            <p:ph idx="1"/>
          </p:nvPr>
        </p:nvSpPr>
        <p:spPr>
          <a:xfrm>
            <a:off x="7391400" y="1895802"/>
            <a:ext cx="3882044" cy="4326466"/>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Departments</a:t>
            </a:r>
          </a:p>
          <a:p>
            <a:pPr marL="630238" lvl="2" indent="-233363">
              <a:lnSpc>
                <a:spcPct val="100000"/>
              </a:lnSpc>
            </a:pPr>
            <a:r>
              <a:rPr lang="en-US" sz="1800" dirty="0">
                <a:latin typeface="Calibri" panose="020F0502020204030204" pitchFamily="34" charset="0"/>
                <a:cs typeface="Calibri" panose="020F0502020204030204" pitchFamily="34" charset="0"/>
              </a:rPr>
              <a:t>Police (2-84)</a:t>
            </a:r>
          </a:p>
          <a:p>
            <a:pPr marL="630238" lvl="2" indent="-233363">
              <a:lnSpc>
                <a:spcPct val="100000"/>
              </a:lnSpc>
            </a:pPr>
            <a:r>
              <a:rPr lang="en-US" sz="1800" dirty="0">
                <a:latin typeface="Calibri" panose="020F0502020204030204" pitchFamily="34" charset="0"/>
                <a:cs typeface="Calibri" panose="020F0502020204030204" pitchFamily="34" charset="0"/>
              </a:rPr>
              <a:t>Animal Control &amp; Shelter (2-90)</a:t>
            </a:r>
          </a:p>
          <a:p>
            <a:pPr marL="630238" lvl="2" indent="-233363">
              <a:lnSpc>
                <a:spcPct val="100000"/>
              </a:lnSpc>
            </a:pPr>
            <a:r>
              <a:rPr lang="en-US" sz="1800" dirty="0">
                <a:latin typeface="Calibri" panose="020F0502020204030204" pitchFamily="34" charset="0"/>
                <a:cs typeface="Calibri" panose="020F0502020204030204" pitchFamily="34" charset="0"/>
              </a:rPr>
              <a:t>Fire (2-94)</a:t>
            </a:r>
          </a:p>
          <a:p>
            <a:pPr marL="630238" lvl="2" indent="-233363">
              <a:lnSpc>
                <a:spcPct val="100000"/>
              </a:lnSpc>
            </a:pPr>
            <a:r>
              <a:rPr lang="en-US" sz="1800" dirty="0">
                <a:latin typeface="Calibri" panose="020F0502020204030204" pitchFamily="34" charset="0"/>
                <a:cs typeface="Calibri" panose="020F0502020204030204" pitchFamily="34" charset="0"/>
              </a:rPr>
              <a:t>Emergency Management (2-100)</a:t>
            </a:r>
          </a:p>
          <a:p>
            <a:pPr marL="630238" lvl="2" indent="-233363">
              <a:lnSpc>
                <a:spcPct val="100000"/>
              </a:lnSpc>
            </a:pPr>
            <a:r>
              <a:rPr lang="en-US" sz="1800" dirty="0">
                <a:latin typeface="Calibri" panose="020F0502020204030204" pitchFamily="34" charset="0"/>
                <a:cs typeface="Calibri" panose="020F0502020204030204" pitchFamily="34" charset="0"/>
              </a:rPr>
              <a:t>Fire Marshal (2-103)</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22</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685546561"/>
              </p:ext>
            </p:extLst>
          </p:nvPr>
        </p:nvGraphicFramePr>
        <p:xfrm>
          <a:off x="533400" y="1744840"/>
          <a:ext cx="6781800" cy="44788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6026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86605"/>
            <a:ext cx="9144000" cy="1450757"/>
          </a:xfrm>
        </p:spPr>
        <p:txBody>
          <a:bodyPr>
            <a:normAutofit/>
          </a:bodyPr>
          <a:lstStyle/>
          <a:p>
            <a:pPr algn="ctr"/>
            <a:r>
              <a:rPr lang="en-US" dirty="0">
                <a:latin typeface="Calibri" panose="020F0502020204030204" pitchFamily="34" charset="0"/>
                <a:cs typeface="Calibri" panose="020F0502020204030204" pitchFamily="34" charset="0"/>
              </a:rPr>
              <a:t>General Fund – Public Services</a:t>
            </a:r>
          </a:p>
        </p:txBody>
      </p:sp>
      <p:sp>
        <p:nvSpPr>
          <p:cNvPr id="3" name="Content Placeholder 2">
            <a:extLst>
              <a:ext uri="{FF2B5EF4-FFF2-40B4-BE49-F238E27FC236}">
                <a16:creationId xmlns:a16="http://schemas.microsoft.com/office/drawing/2014/main" id="{03493798-8EEF-1DC9-6544-0E3EC81CB3C0}"/>
              </a:ext>
            </a:extLst>
          </p:cNvPr>
          <p:cNvSpPr>
            <a:spLocks noGrp="1"/>
          </p:cNvSpPr>
          <p:nvPr>
            <p:ph idx="1"/>
          </p:nvPr>
        </p:nvSpPr>
        <p:spPr>
          <a:xfrm>
            <a:off x="7736667" y="1897240"/>
            <a:ext cx="3462944" cy="4250266"/>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Departments</a:t>
            </a:r>
          </a:p>
          <a:p>
            <a:pPr marL="630238" lvl="2" indent="-233363">
              <a:lnSpc>
                <a:spcPct val="100000"/>
              </a:lnSpc>
            </a:pPr>
            <a:r>
              <a:rPr lang="en-US" sz="1800" dirty="0">
                <a:latin typeface="Calibri" panose="020F0502020204030204" pitchFamily="34" charset="0"/>
                <a:cs typeface="Calibri" panose="020F0502020204030204" pitchFamily="34" charset="0"/>
              </a:rPr>
              <a:t>City Engineer (2-108)</a:t>
            </a:r>
          </a:p>
          <a:p>
            <a:pPr marL="630238" lvl="2" indent="-233363">
              <a:lnSpc>
                <a:spcPct val="100000"/>
              </a:lnSpc>
            </a:pPr>
            <a:r>
              <a:rPr lang="en-US" sz="1800" dirty="0">
                <a:latin typeface="Calibri" panose="020F0502020204030204" pitchFamily="34" charset="0"/>
                <a:cs typeface="Calibri" panose="020F0502020204030204" pitchFamily="34" charset="0"/>
              </a:rPr>
              <a:t>Public Works (2-112)</a:t>
            </a:r>
          </a:p>
          <a:p>
            <a:pPr marL="630238" lvl="2" indent="-233363">
              <a:lnSpc>
                <a:spcPct val="100000"/>
              </a:lnSpc>
            </a:pPr>
            <a:r>
              <a:rPr lang="en-US" sz="1800" dirty="0">
                <a:latin typeface="Calibri" panose="020F0502020204030204" pitchFamily="34" charset="0"/>
                <a:cs typeface="Calibri" panose="020F0502020204030204" pitchFamily="34" charset="0"/>
              </a:rPr>
              <a:t>Street Lights/Signals (2-118)</a:t>
            </a:r>
          </a:p>
          <a:p>
            <a:pPr marL="630238" lvl="2" indent="-233363">
              <a:lnSpc>
                <a:spcPct val="100000"/>
              </a:lnSpc>
            </a:pPr>
            <a:r>
              <a:rPr lang="en-US" sz="1800" dirty="0">
                <a:latin typeface="Calibri" panose="020F0502020204030204" pitchFamily="34" charset="0"/>
                <a:cs typeface="Calibri" panose="020F0502020204030204" pitchFamily="34" charset="0"/>
              </a:rPr>
              <a:t>Fleet Maintenance (2-120)</a:t>
            </a:r>
          </a:p>
          <a:p>
            <a:pPr marL="630238" lvl="2" indent="-233363">
              <a:lnSpc>
                <a:spcPct val="100000"/>
              </a:lnSpc>
            </a:pPr>
            <a:r>
              <a:rPr lang="en-US" sz="1800" dirty="0">
                <a:latin typeface="Calibri" panose="020F0502020204030204" pitchFamily="34" charset="0"/>
                <a:cs typeface="Calibri" panose="020F0502020204030204" pitchFamily="34" charset="0"/>
              </a:rPr>
              <a:t>Parks Maintenance (2-124)</a:t>
            </a:r>
          </a:p>
          <a:p>
            <a:pPr marL="630238" lvl="2" indent="-233363">
              <a:lnSpc>
                <a:spcPct val="100000"/>
              </a:lnSpc>
            </a:pPr>
            <a:r>
              <a:rPr lang="en-US" sz="1800" dirty="0">
                <a:latin typeface="Calibri" panose="020F0502020204030204" pitchFamily="34" charset="0"/>
                <a:cs typeface="Calibri" panose="020F0502020204030204" pitchFamily="34" charset="0"/>
              </a:rPr>
              <a:t>Building Maintenance (2-129)</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23</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128299074"/>
              </p:ext>
            </p:extLst>
          </p:nvPr>
        </p:nvGraphicFramePr>
        <p:xfrm>
          <a:off x="304800" y="1897240"/>
          <a:ext cx="7391401" cy="44026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6231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endParaRPr lang="en-US"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Special Revenue Funds </a:t>
            </a: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just">
              <a:buNone/>
            </a:pPr>
            <a:r>
              <a:rPr lang="en-US" dirty="0">
                <a:latin typeface="Calibri" panose="020F0502020204030204" pitchFamily="34" charset="0"/>
                <a:cs typeface="Calibri" panose="020F0502020204030204" pitchFamily="34" charset="0"/>
              </a:rPr>
              <a:t> 	Are used to account for and report the proceeds of specific revenue sources that are restricted or committed to expenditures for specific purposes other than debt service or capital projects.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24</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2680" y="531401"/>
            <a:ext cx="7406640" cy="805568"/>
          </a:xfrm>
        </p:spPr>
        <p:txBody>
          <a:bodyPr/>
          <a:lstStyle/>
          <a:p>
            <a:pPr algn="ctr"/>
            <a:r>
              <a:rPr lang="en-US" dirty="0">
                <a:latin typeface="Calibri" panose="020F0502020204030204" pitchFamily="34" charset="0"/>
                <a:cs typeface="Calibri" panose="020F0502020204030204" pitchFamily="34" charset="0"/>
              </a:rPr>
              <a:t>Special Revenue Funds</a:t>
            </a:r>
          </a:p>
        </p:txBody>
      </p:sp>
      <p:sp>
        <p:nvSpPr>
          <p:cNvPr id="3" name="Content Placeholder 2"/>
          <p:cNvSpPr>
            <a:spLocks noGrp="1"/>
          </p:cNvSpPr>
          <p:nvPr>
            <p:ph idx="1"/>
          </p:nvPr>
        </p:nvSpPr>
        <p:spPr>
          <a:xfrm>
            <a:off x="1676400" y="1910080"/>
            <a:ext cx="5257800" cy="3532574"/>
          </a:xfrm>
        </p:spPr>
        <p:txBody>
          <a:bodyPr>
            <a:noAutofit/>
          </a:bodyPr>
          <a:lstStyle/>
          <a:p>
            <a:r>
              <a:rPr lang="en-US" sz="1500" dirty="0">
                <a:latin typeface="Calibri" panose="020F0502020204030204" pitchFamily="34" charset="0"/>
                <a:cs typeface="Calibri" panose="020F0502020204030204" pitchFamily="34" charset="0"/>
              </a:rPr>
              <a:t>212 Hotel/Motel Fund	 (Kveton)		3-2	</a:t>
            </a:r>
          </a:p>
          <a:p>
            <a:r>
              <a:rPr lang="en-US" sz="1500" dirty="0">
                <a:latin typeface="Calibri" panose="020F0502020204030204" pitchFamily="34" charset="0"/>
                <a:cs typeface="Calibri" panose="020F0502020204030204" pitchFamily="34" charset="0"/>
              </a:rPr>
              <a:t>213 Municipal Court Technology Fund (Garza)	3-10	</a:t>
            </a:r>
          </a:p>
          <a:p>
            <a:r>
              <a:rPr lang="en-US" sz="1500" dirty="0">
                <a:latin typeface="Calibri" panose="020F0502020204030204" pitchFamily="34" charset="0"/>
                <a:cs typeface="Calibri" panose="020F0502020204030204" pitchFamily="34" charset="0"/>
              </a:rPr>
              <a:t>214 Beautification Fund (Vasut)		3-13	</a:t>
            </a:r>
          </a:p>
          <a:p>
            <a:r>
              <a:rPr lang="en-US" sz="1500" dirty="0">
                <a:latin typeface="Calibri" panose="020F0502020204030204" pitchFamily="34" charset="0"/>
                <a:cs typeface="Calibri" panose="020F0502020204030204" pitchFamily="34" charset="0"/>
              </a:rPr>
              <a:t>215 Law Enforcement Fund (White)	3-16	</a:t>
            </a:r>
          </a:p>
          <a:p>
            <a:r>
              <a:rPr lang="en-US" sz="1500" dirty="0">
                <a:latin typeface="Calibri" panose="020F0502020204030204" pitchFamily="34" charset="0"/>
                <a:cs typeface="Calibri" panose="020F0502020204030204" pitchFamily="34" charset="0"/>
              </a:rPr>
              <a:t>216 Community Dev. Block Grant Fund (Vasut)	3-19	</a:t>
            </a:r>
          </a:p>
          <a:p>
            <a:r>
              <a:rPr lang="en-US" sz="1500" dirty="0">
                <a:latin typeface="Calibri" panose="020F0502020204030204" pitchFamily="34" charset="0"/>
                <a:cs typeface="Calibri" panose="020F0502020204030204" pitchFamily="34" charset="0"/>
              </a:rPr>
              <a:t>218 Police Asset Forfeiture Fund (White)	3-22</a:t>
            </a:r>
          </a:p>
          <a:p>
            <a:r>
              <a:rPr lang="en-US" sz="1500" dirty="0">
                <a:latin typeface="Calibri" panose="020F0502020204030204" pitchFamily="34" charset="0"/>
                <a:cs typeface="Calibri" panose="020F0502020204030204" pitchFamily="34" charset="0"/>
              </a:rPr>
              <a:t>220 Animal Control Donation Fund (Polio)	3-25</a:t>
            </a:r>
          </a:p>
          <a:p>
            <a:r>
              <a:rPr lang="en-US" sz="1500" dirty="0">
                <a:latin typeface="Calibri" panose="020F0502020204030204" pitchFamily="34" charset="0"/>
                <a:cs typeface="Calibri" panose="020F0502020204030204" pitchFamily="34" charset="0"/>
              </a:rPr>
              <a:t>221 Park Land Dedication Fund (Lamensky)	3-28	</a:t>
            </a:r>
          </a:p>
          <a:p>
            <a:r>
              <a:rPr lang="en-US" sz="1500" dirty="0">
                <a:latin typeface="Calibri" panose="020F0502020204030204" pitchFamily="34" charset="0"/>
                <a:cs typeface="Calibri" panose="020F0502020204030204" pitchFamily="34" charset="0"/>
              </a:rPr>
              <a:t>	</a:t>
            </a:r>
          </a:p>
          <a:p>
            <a:pPr lvl="1"/>
            <a:endParaRPr lang="en-US" sz="15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25</a:t>
            </a:fld>
            <a:endParaRPr lang="en-US"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3B070865-E638-4CE0-827A-FD6F527843F8}"/>
              </a:ext>
            </a:extLst>
          </p:cNvPr>
          <p:cNvSpPr/>
          <p:nvPr/>
        </p:nvSpPr>
        <p:spPr>
          <a:xfrm>
            <a:off x="5943600" y="1910081"/>
            <a:ext cx="4724400" cy="2623795"/>
          </a:xfrm>
          <a:prstGeom prst="rect">
            <a:avLst/>
          </a:prstGeom>
        </p:spPr>
        <p:txBody>
          <a:bodyPr wrap="square">
            <a:spAutoFit/>
          </a:bodyPr>
          <a:lstStyle/>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222 Juvenile Case Manager (Garza)	    3-31</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223 Child Safety Fund (Garza)	 	    3-34</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224 Building Security Fund (Garza) 	    3-37</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226 MUD Fire Services Fund (Vasut)	    3-40</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227 Police Federal Forfeiture Fund (White)	    3-43</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228 PEG Capital Fund 	(Vasut)		    3-46</a:t>
            </a:r>
          </a:p>
          <a:p>
            <a:pPr marL="9144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1500" dirty="0">
                <a:solidFill>
                  <a:srgbClr val="000000">
                    <a:lumMod val="75000"/>
                    <a:lumOff val="25000"/>
                  </a:srgbClr>
                </a:solidFill>
                <a:latin typeface="Calibri" panose="020F0502020204030204" pitchFamily="34" charset="0"/>
                <a:cs typeface="Calibri" panose="020F0502020204030204" pitchFamily="34" charset="0"/>
              </a:rPr>
              <a:t>230 Fire Station No. 3 Operating Fund (Maretka) 3-49</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3B47EDB-900A-6602-2E71-917BA590E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F7CEB-0145-8B29-A3D9-C54E1FBB3E87}"/>
              </a:ext>
            </a:extLst>
          </p:cNvPr>
          <p:cNvSpPr>
            <a:spLocks noGrp="1"/>
          </p:cNvSpPr>
          <p:nvPr>
            <p:ph type="title"/>
          </p:nvPr>
        </p:nvSpPr>
        <p:spPr>
          <a:xfrm>
            <a:off x="1447801" y="586122"/>
            <a:ext cx="9220199" cy="805568"/>
          </a:xfrm>
        </p:spPr>
        <p:txBody>
          <a:bodyPr>
            <a:normAutofit fontScale="90000"/>
          </a:bodyPr>
          <a:lstStyle/>
          <a:p>
            <a:pPr algn="ctr"/>
            <a:r>
              <a:rPr lang="en-US" dirty="0">
                <a:latin typeface="Calibri" panose="020F0502020204030204" pitchFamily="34" charset="0"/>
                <a:cs typeface="Calibri" panose="020F0502020204030204" pitchFamily="34" charset="0"/>
              </a:rPr>
              <a:t>Hotel/Motel Fund (Fund 212) Changes </a:t>
            </a:r>
            <a:r>
              <a:rPr lang="en-US" sz="2200" dirty="0">
                <a:latin typeface="Calibri" panose="020F0502020204030204" pitchFamily="34" charset="0"/>
                <a:cs typeface="Calibri" panose="020F0502020204030204" pitchFamily="34" charset="0"/>
              </a:rPr>
              <a:t>(3-7)</a:t>
            </a:r>
            <a:endParaRPr lang="en-US" dirty="0">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F52ED6B9-BA00-3D84-E980-08FE069F4508}"/>
              </a:ext>
            </a:extLst>
          </p:cNvPr>
          <p:cNvSpPr>
            <a:spLocks noGrp="1"/>
          </p:cNvSpPr>
          <p:nvPr>
            <p:ph idx="1"/>
          </p:nvPr>
        </p:nvSpPr>
        <p:spPr>
          <a:xfrm>
            <a:off x="1524000" y="1391691"/>
            <a:ext cx="9144000" cy="4477298"/>
          </a:xfrm>
        </p:spPr>
        <p:txBody>
          <a:bodyPr>
            <a:noAutofit/>
          </a:bodyPr>
          <a:lstStyle/>
          <a:p>
            <a:pPr marL="579755" lvl="3" indent="0">
              <a:lnSpc>
                <a:spcPct val="100000"/>
              </a:lnSpc>
              <a:buNone/>
            </a:pPr>
            <a:endParaRPr lang="en-US" sz="1800" dirty="0">
              <a:latin typeface="Calibri" panose="020F0502020204030204" pitchFamily="34" charset="0"/>
              <a:cs typeface="Calibri" panose="020F0502020204030204" pitchFamily="34" charset="0"/>
            </a:endParaRPr>
          </a:p>
          <a:p>
            <a:pPr marL="579755" lvl="3" indent="0">
              <a:lnSpc>
                <a:spcPct val="100000"/>
              </a:lnSpc>
              <a:buNone/>
            </a:pPr>
            <a:endParaRPr lang="en-US"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Maintenance &amp; Services</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Decrease to Contribution to Other Entities (Grant Program) from $100,000 to $50,000 due to yearly decreases in fund balance over the last several years</a:t>
            </a:r>
          </a:p>
          <a:p>
            <a:pPr marL="995998" lvl="4" indent="-233363">
              <a:lnSpc>
                <a:spcPct val="100000"/>
              </a:lnSpc>
            </a:pPr>
            <a:r>
              <a:rPr lang="en-US" sz="1600" dirty="0">
                <a:latin typeface="Calibri" panose="020F0502020204030204" pitchFamily="34" charset="0"/>
                <a:cs typeface="Calibri" panose="020F0502020204030204" pitchFamily="34" charset="0"/>
              </a:rPr>
              <a:t>Program amount being reduced or can be removed if City Council chooses</a:t>
            </a:r>
          </a:p>
          <a:p>
            <a:pPr marL="995998" lvl="4" indent="-233363">
              <a:lnSpc>
                <a:spcPct val="100000"/>
              </a:lnSpc>
            </a:pPr>
            <a:r>
              <a:rPr lang="en-US" sz="1600" dirty="0">
                <a:latin typeface="Calibri" panose="020F0502020204030204" pitchFamily="34" charset="0"/>
                <a:cs typeface="Calibri" panose="020F0502020204030204" pitchFamily="34" charset="0"/>
              </a:rPr>
              <a:t>Funding in this fund is needed to cover a big portion of the operations at our Civic Center</a:t>
            </a:r>
          </a:p>
          <a:p>
            <a:pPr marL="579755" lvl="3"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D2EBAA8-2B8B-FF18-36B5-8C73064AE0BF}"/>
              </a:ext>
            </a:extLst>
          </p:cNvPr>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380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FE7C781-84E8-3649-A534-E6D552B94B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7EF7B-20FD-B88A-59DE-B838ECF15CF6}"/>
              </a:ext>
            </a:extLst>
          </p:cNvPr>
          <p:cNvSpPr>
            <a:spLocks noGrp="1"/>
          </p:cNvSpPr>
          <p:nvPr>
            <p:ph type="title"/>
          </p:nvPr>
        </p:nvSpPr>
        <p:spPr>
          <a:xfrm>
            <a:off x="1524000" y="586122"/>
            <a:ext cx="9144000" cy="805568"/>
          </a:xfrm>
        </p:spPr>
        <p:txBody>
          <a:bodyPr>
            <a:normAutofit fontScale="90000"/>
          </a:bodyPr>
          <a:lstStyle/>
          <a:p>
            <a:pPr algn="ctr"/>
            <a:r>
              <a:rPr lang="en-US" dirty="0">
                <a:latin typeface="Calibri" panose="020F0502020204030204" pitchFamily="34" charset="0"/>
                <a:cs typeface="Calibri" panose="020F0502020204030204" pitchFamily="34" charset="0"/>
              </a:rPr>
              <a:t>Law Enforcement Fund 215 Changes </a:t>
            </a:r>
            <a:r>
              <a:rPr lang="en-US" sz="3300" dirty="0">
                <a:latin typeface="Calibri" panose="020F0502020204030204" pitchFamily="34" charset="0"/>
                <a:cs typeface="Calibri" panose="020F0502020204030204" pitchFamily="34" charset="0"/>
              </a:rPr>
              <a:t>(3-16)</a:t>
            </a:r>
          </a:p>
        </p:txBody>
      </p:sp>
      <p:sp>
        <p:nvSpPr>
          <p:cNvPr id="8" name="Content Placeholder 2">
            <a:extLst>
              <a:ext uri="{FF2B5EF4-FFF2-40B4-BE49-F238E27FC236}">
                <a16:creationId xmlns:a16="http://schemas.microsoft.com/office/drawing/2014/main" id="{0EA596D1-1FF0-9694-CD00-C616368BAF7C}"/>
              </a:ext>
            </a:extLst>
          </p:cNvPr>
          <p:cNvSpPr>
            <a:spLocks noGrp="1"/>
          </p:cNvSpPr>
          <p:nvPr>
            <p:ph idx="1"/>
          </p:nvPr>
        </p:nvSpPr>
        <p:spPr>
          <a:xfrm>
            <a:off x="1524000" y="1391691"/>
            <a:ext cx="9144000" cy="3256510"/>
          </a:xfrm>
        </p:spPr>
        <p:txBody>
          <a:bodyPr>
            <a:noAutofit/>
          </a:bodyPr>
          <a:lstStyle/>
          <a:p>
            <a:pPr marL="630238" lvl="2" indent="-233363">
              <a:lnSpc>
                <a:spcPct val="100000"/>
              </a:lnSpc>
            </a:pPr>
            <a:endParaRPr lang="en-US" sz="1800" dirty="0">
              <a:latin typeface="Calibri" panose="020F0502020204030204" pitchFamily="34" charset="0"/>
              <a:cs typeface="Calibri" panose="020F0502020204030204" pitchFamily="34" charset="0"/>
            </a:endParaRPr>
          </a:p>
          <a:p>
            <a:pPr marL="813118" lvl="3" indent="-233363">
              <a:lnSpc>
                <a:spcPct val="100000"/>
              </a:lnSpc>
            </a:pPr>
            <a:endParaRPr lang="en-US"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Capital Outlay</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Machinery &amp; Equipment of $366,000 includes (Year 1 of 5-year agreement):</a:t>
            </a:r>
          </a:p>
          <a:p>
            <a:pPr marL="995998" lvl="4" indent="-233363">
              <a:lnSpc>
                <a:spcPct val="100000"/>
              </a:lnSpc>
            </a:pPr>
            <a:r>
              <a:rPr lang="en-US" sz="1600" dirty="0">
                <a:latin typeface="Calibri" panose="020F0502020204030204" pitchFamily="34" charset="0"/>
                <a:cs typeface="Calibri" panose="020F0502020204030204" pitchFamily="34" charset="0"/>
              </a:rPr>
              <a:t>Body Worn Camera Replacement - $130,000</a:t>
            </a:r>
          </a:p>
          <a:p>
            <a:pPr marL="995998" lvl="4" indent="-233363">
              <a:lnSpc>
                <a:spcPct val="100000"/>
              </a:lnSpc>
            </a:pPr>
            <a:r>
              <a:rPr lang="en-US" sz="1600" dirty="0">
                <a:latin typeface="Calibri" panose="020F0502020204030204" pitchFamily="34" charset="0"/>
                <a:cs typeface="Calibri" panose="020F0502020204030204" pitchFamily="34" charset="0"/>
              </a:rPr>
              <a:t>Fleet Dash Cameras - $150,000</a:t>
            </a:r>
          </a:p>
          <a:p>
            <a:pPr marL="995998" lvl="4" indent="-233363">
              <a:lnSpc>
                <a:spcPct val="100000"/>
              </a:lnSpc>
            </a:pPr>
            <a:r>
              <a:rPr lang="en-US" sz="1600" dirty="0">
                <a:latin typeface="Calibri" panose="020F0502020204030204" pitchFamily="34" charset="0"/>
                <a:cs typeface="Calibri" panose="020F0502020204030204" pitchFamily="34" charset="0"/>
              </a:rPr>
              <a:t>Interview Rooms Camera Replacement - $16,000</a:t>
            </a:r>
          </a:p>
          <a:p>
            <a:pPr marL="995998" lvl="4" indent="-233363">
              <a:lnSpc>
                <a:spcPct val="100000"/>
              </a:lnSpc>
            </a:pPr>
            <a:r>
              <a:rPr lang="en-US" sz="1600" dirty="0">
                <a:latin typeface="Calibri" panose="020F0502020204030204" pitchFamily="34" charset="0"/>
                <a:cs typeface="Calibri" panose="020F0502020204030204" pitchFamily="34" charset="0"/>
              </a:rPr>
              <a:t>Axon Taser Replacement - $70,000</a:t>
            </a:r>
          </a:p>
          <a:p>
            <a:pPr marL="579755" lvl="3"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E0F1C19-88E4-B9A2-A766-9D6BB346D983}"/>
              </a:ext>
            </a:extLst>
          </p:cNvPr>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1456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7661" y="1676400"/>
            <a:ext cx="7404653" cy="4038600"/>
          </a:xfrm>
        </p:spPr>
        <p:txBody>
          <a:bodyPr>
            <a:normAutofit fontScale="77500" lnSpcReduction="20000"/>
          </a:bodyPr>
          <a:lstStyle/>
          <a:p>
            <a:pPr algn="ctr">
              <a:buNone/>
            </a:pP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Debt Service Fund </a:t>
            </a:r>
          </a:p>
          <a:p>
            <a:pPr algn="ctr">
              <a:buNone/>
            </a:pPr>
            <a:r>
              <a:rPr lang="en-US" sz="6000" dirty="0">
                <a:latin typeface="Calibri" panose="020F0502020204030204" pitchFamily="34" charset="0"/>
                <a:cs typeface="Calibri" panose="020F0502020204030204" pitchFamily="34" charset="0"/>
              </a:rPr>
              <a:t>(4-1)</a:t>
            </a:r>
          </a:p>
          <a:p>
            <a:pPr algn="ctr">
              <a:buNone/>
            </a:pPr>
            <a:endParaRPr lang="en-US" sz="2400" dirty="0">
              <a:latin typeface="Calibri" panose="020F0502020204030204" pitchFamily="34" charset="0"/>
              <a:cs typeface="Calibri" panose="020F0502020204030204" pitchFamily="34" charset="0"/>
            </a:endParaRPr>
          </a:p>
          <a:p>
            <a:pPr algn="just">
              <a:lnSpc>
                <a:spcPct val="120000"/>
              </a:lnSpc>
              <a:buNone/>
            </a:pPr>
            <a:r>
              <a:rPr lang="en-US" dirty="0">
                <a:latin typeface="Calibri" panose="020F0502020204030204" pitchFamily="34" charset="0"/>
                <a:cs typeface="Calibri" panose="020F0502020204030204" pitchFamily="34" charset="0"/>
              </a:rPr>
              <a:t>	Is used to account for revenues designated for debt retirement. Expenditures are legally restricted for payment of principal and interest on general obligation or tax-supported debt. Revenue bond debt issued for water and wastewater purposes is paid by the appropriate enterprise fund(s) while the general obligation debt issued for water and wastewater purposes is supported by a transfer from enterprise funds to the debt service fund.</a:t>
            </a:r>
          </a:p>
          <a:p>
            <a:pPr algn="ctr">
              <a:buNone/>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28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8118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Calibri" panose="020F0502020204030204" pitchFamily="34" charset="0"/>
                <a:cs typeface="Calibri" panose="020F0502020204030204" pitchFamily="34" charset="0"/>
              </a:rPr>
              <a:t>Debt Service Fund</a:t>
            </a:r>
            <a:br>
              <a:rPr lang="en-US"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(Garza)</a:t>
            </a:r>
          </a:p>
        </p:txBody>
      </p:sp>
      <p:sp>
        <p:nvSpPr>
          <p:cNvPr id="3" name="Content Placeholder 2"/>
          <p:cNvSpPr>
            <a:spLocks noGrp="1"/>
          </p:cNvSpPr>
          <p:nvPr>
            <p:ph idx="1"/>
          </p:nvPr>
        </p:nvSpPr>
        <p:spPr>
          <a:xfrm>
            <a:off x="2311400" y="1963986"/>
            <a:ext cx="7579360" cy="4495800"/>
          </a:xfrm>
        </p:spPr>
        <p:txBody>
          <a:bodyPr>
            <a:noAutofit/>
          </a:bodyPr>
          <a:lstStyle/>
          <a:p>
            <a:pPr>
              <a:buClr>
                <a:srgbClr val="EAB200"/>
              </a:buClr>
            </a:pPr>
            <a:r>
              <a:rPr lang="en-US" dirty="0">
                <a:latin typeface="Calibri" panose="020F0502020204030204" pitchFamily="34" charset="0"/>
                <a:cs typeface="Calibri" panose="020F0502020204030204" pitchFamily="34" charset="0"/>
              </a:rPr>
              <a:t>Current debt balance (principal only) is approximately $75 million</a:t>
            </a:r>
          </a:p>
          <a:p>
            <a:pPr>
              <a:buClr>
                <a:srgbClr val="EAB200"/>
              </a:buClr>
            </a:pPr>
            <a:r>
              <a:rPr lang="en-US" dirty="0">
                <a:latin typeface="Calibri" panose="020F0502020204030204" pitchFamily="34" charset="0"/>
                <a:cs typeface="Calibri" panose="020F0502020204030204" pitchFamily="34" charset="0"/>
              </a:rPr>
              <a:t>Total debt service payments (principal and interest) for FY2026 is $8.2 million</a:t>
            </a:r>
            <a:endParaRPr lang="en-US" sz="1600" dirty="0">
              <a:latin typeface="Calibri" panose="020F0502020204030204" pitchFamily="34" charset="0"/>
              <a:cs typeface="Calibri" panose="020F0502020204030204" pitchFamily="34" charset="0"/>
            </a:endParaRPr>
          </a:p>
          <a:p>
            <a:pPr>
              <a:buClr>
                <a:srgbClr val="EAB200"/>
              </a:buClr>
            </a:pPr>
            <a:r>
              <a:rPr lang="en-US" dirty="0">
                <a:latin typeface="Calibri" panose="020F0502020204030204" pitchFamily="34" charset="0"/>
                <a:cs typeface="Calibri" panose="020F0502020204030204" pitchFamily="34" charset="0"/>
              </a:rPr>
              <a:t>Principal balance at the end of FY2026 will be approximately $69.8 million</a:t>
            </a:r>
          </a:p>
          <a:p>
            <a:pPr>
              <a:buClr>
                <a:srgbClr val="EAB200"/>
              </a:buClr>
            </a:pPr>
            <a:r>
              <a:rPr lang="en-US" dirty="0">
                <a:latin typeface="Calibri" panose="020F0502020204030204" pitchFamily="34" charset="0"/>
                <a:cs typeface="Calibri" panose="020F0502020204030204" pitchFamily="34" charset="0"/>
              </a:rPr>
              <a:t>Debt revenue to pay debt is funded by </a:t>
            </a:r>
          </a:p>
          <a:p>
            <a:pPr lvl="1">
              <a:buClr>
                <a:srgbClr val="EAB200"/>
              </a:buClr>
            </a:pPr>
            <a:r>
              <a:rPr lang="en-US" dirty="0">
                <a:latin typeface="Calibri" panose="020F0502020204030204" pitchFamily="34" charset="0"/>
                <a:cs typeface="Calibri" panose="020F0502020204030204" pitchFamily="34" charset="0"/>
              </a:rPr>
              <a:t>Property Taxes (5,761,120) </a:t>
            </a:r>
          </a:p>
          <a:p>
            <a:pPr lvl="1">
              <a:buClr>
                <a:srgbClr val="EAB200"/>
              </a:buClr>
            </a:pPr>
            <a:r>
              <a:rPr lang="en-US" dirty="0">
                <a:latin typeface="Calibri" panose="020F0502020204030204" pitchFamily="34" charset="0"/>
                <a:cs typeface="Calibri" panose="020F0502020204030204" pitchFamily="34" charset="0"/>
              </a:rPr>
              <a:t>Water/Wastewater ($2,263,738)</a:t>
            </a:r>
          </a:p>
          <a:p>
            <a:pPr lvl="1">
              <a:buClr>
                <a:srgbClr val="EAB200"/>
              </a:buClr>
            </a:pPr>
            <a:r>
              <a:rPr lang="en-US" dirty="0">
                <a:latin typeface="Calibri" panose="020F0502020204030204" pitchFamily="34" charset="0"/>
                <a:cs typeface="Calibri" panose="020F0502020204030204" pitchFamily="34" charset="0"/>
              </a:rPr>
              <a:t>RDC ($197,857)</a:t>
            </a:r>
          </a:p>
          <a:p>
            <a:pPr marL="0" indent="0">
              <a:buClr>
                <a:srgbClr val="EAB200"/>
              </a:buClr>
              <a:buNone/>
            </a:pPr>
            <a:endParaRPr lang="en-US" dirty="0">
              <a:latin typeface="Calibri" panose="020F0502020204030204" pitchFamily="34" charset="0"/>
              <a:cs typeface="Calibri" panose="020F0502020204030204" pitchFamily="34" charset="0"/>
            </a:endParaRPr>
          </a:p>
        </p:txBody>
      </p:sp>
      <p:sp>
        <p:nvSpPr>
          <p:cNvPr id="6" name="Slide Number Placeholder 3">
            <a:extLst>
              <a:ext uri="{FF2B5EF4-FFF2-40B4-BE49-F238E27FC236}">
                <a16:creationId xmlns:a16="http://schemas.microsoft.com/office/drawing/2014/main" id="{7606C3F3-FA9F-4F95-B475-B8F54B4E2969}"/>
              </a:ext>
            </a:extLst>
          </p:cNvPr>
          <p:cNvSpPr>
            <a:spLocks noGrp="1"/>
          </p:cNvSpPr>
          <p:nvPr>
            <p:ph type="sldNum" sz="quarter" idx="12"/>
          </p:nvPr>
        </p:nvSpPr>
        <p:spPr>
          <a:xfrm>
            <a:off x="8949345" y="6459787"/>
            <a:ext cx="984019" cy="365125"/>
          </a:xfrm>
        </p:spPr>
        <p:txBody>
          <a:bodyPr/>
          <a:lstStyle/>
          <a:p>
            <a:fld id="{DB7D0D33-2F6D-4452-8D14-59042419CB3F}" type="slidenum">
              <a:rPr lang="en-US" smtClean="0">
                <a:latin typeface="Calibri" panose="020F0502020204030204" pitchFamily="34" charset="0"/>
                <a:cs typeface="Calibri" panose="020F0502020204030204" pitchFamily="34" charset="0"/>
              </a:rPr>
              <a:pPr/>
              <a:t>29</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5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D48F0F-9FA7-4A2C-BC83-AE00C29EF3B4}"/>
              </a:ext>
            </a:extLst>
          </p:cNvPr>
          <p:cNvSpPr>
            <a:spLocks noGrp="1"/>
          </p:cNvSpPr>
          <p:nvPr>
            <p:ph type="title"/>
          </p:nvPr>
        </p:nvSpPr>
        <p:spPr>
          <a:xfrm>
            <a:off x="2362200" y="304801"/>
            <a:ext cx="7757160" cy="1450757"/>
          </a:xfrm>
        </p:spPr>
        <p:txBody>
          <a:bodyPr/>
          <a:lstStyle/>
          <a:p>
            <a:r>
              <a:rPr lang="en-US" dirty="0"/>
              <a:t>Fund </a:t>
            </a:r>
            <a:br>
              <a:rPr lang="en-US" dirty="0"/>
            </a:br>
            <a:r>
              <a:rPr lang="en-US" dirty="0"/>
              <a:t>Categories</a:t>
            </a:r>
          </a:p>
        </p:txBody>
      </p:sp>
      <p:sp>
        <p:nvSpPr>
          <p:cNvPr id="3" name="Slide Number Placeholder 2"/>
          <p:cNvSpPr>
            <a:spLocks noGrp="1"/>
          </p:cNvSpPr>
          <p:nvPr>
            <p:ph type="sldNum" sz="quarter" idx="12"/>
          </p:nvPr>
        </p:nvSpPr>
        <p:spPr/>
        <p:txBody>
          <a:bodyPr/>
          <a:lstStyle/>
          <a:p>
            <a:fld id="{DB7D0D33-2F6D-4452-8D14-59042419CB3F}" type="slidenum">
              <a:rPr lang="en-US" smtClean="0"/>
              <a:pPr/>
              <a:t>3</a:t>
            </a:fld>
            <a:endParaRPr lang="en-US" dirty="0"/>
          </a:p>
        </p:txBody>
      </p:sp>
      <p:pic>
        <p:nvPicPr>
          <p:cNvPr id="7" name="Picture 6">
            <a:extLst>
              <a:ext uri="{FF2B5EF4-FFF2-40B4-BE49-F238E27FC236}">
                <a16:creationId xmlns:a16="http://schemas.microsoft.com/office/drawing/2014/main" id="{7E130DA3-1429-40FE-9D10-E9B812376848}"/>
              </a:ext>
            </a:extLst>
          </p:cNvPr>
          <p:cNvPicPr>
            <a:picLocks noChangeAspect="1"/>
          </p:cNvPicPr>
          <p:nvPr/>
        </p:nvPicPr>
        <p:blipFill>
          <a:blip r:embed="rId2"/>
          <a:srcRect b="13121"/>
          <a:stretch>
            <a:fillRect/>
          </a:stretch>
        </p:blipFill>
        <p:spPr>
          <a:xfrm>
            <a:off x="6248400" y="303363"/>
            <a:ext cx="5268781" cy="5850046"/>
          </a:xfrm>
          <a:prstGeom prst="rect">
            <a:avLst/>
          </a:prstGeom>
        </p:spPr>
      </p:pic>
    </p:spTree>
    <p:extLst>
      <p:ext uri="{BB962C8B-B14F-4D97-AF65-F5344CB8AC3E}">
        <p14:creationId xmlns:p14="http://schemas.microsoft.com/office/powerpoint/2010/main" val="335660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72702"/>
            <a:ext cx="9144000" cy="1085015"/>
          </a:xfrm>
        </p:spPr>
        <p:txBody>
          <a:bodyPr>
            <a:noAutofit/>
          </a:bodyPr>
          <a:lstStyle/>
          <a:p>
            <a:pPr algn="ctr"/>
            <a:r>
              <a:rPr lang="en-US" sz="4000" dirty="0">
                <a:latin typeface="Calibri" panose="020F0502020204030204" pitchFamily="34" charset="0"/>
                <a:cs typeface="Calibri" panose="020F0502020204030204" pitchFamily="34" charset="0"/>
              </a:rPr>
              <a:t>Debt Service Fund – Total Obligations</a:t>
            </a:r>
            <a:br>
              <a:rPr lang="en-US" sz="40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a:xfrm>
            <a:off x="2057400" y="1811588"/>
            <a:ext cx="4038600" cy="4648199"/>
          </a:xfrm>
          <a:ln>
            <a:solidFill>
              <a:schemeClr val="accent1"/>
            </a:solidFill>
          </a:ln>
        </p:spPr>
        <p:txBody>
          <a:bodyPr>
            <a:normAutofit/>
          </a:bodyPr>
          <a:lstStyle/>
          <a:p>
            <a:r>
              <a:rPr lang="en-US" sz="1400" b="1" dirty="0">
                <a:latin typeface="Calibri" panose="020F0502020204030204" pitchFamily="34" charset="0"/>
                <a:cs typeface="Calibri" panose="020F0502020204030204" pitchFamily="34" charset="0"/>
              </a:rPr>
              <a:t>Debt Requirements per Year</a:t>
            </a:r>
          </a:p>
          <a:p>
            <a:pPr lvl="1"/>
            <a:r>
              <a:rPr lang="en-US" sz="1550" dirty="0">
                <a:latin typeface="Calibri" panose="020F0502020204030204" pitchFamily="34" charset="0"/>
                <a:cs typeface="Calibri" panose="020F0502020204030204" pitchFamily="34" charset="0"/>
              </a:rPr>
              <a:t>2026			     8,222,715</a:t>
            </a:r>
          </a:p>
          <a:p>
            <a:pPr lvl="1"/>
            <a:r>
              <a:rPr lang="en-US" sz="1550" dirty="0">
                <a:latin typeface="Calibri" panose="020F0502020204030204" pitchFamily="34" charset="0"/>
                <a:cs typeface="Calibri" panose="020F0502020204030204" pitchFamily="34" charset="0"/>
              </a:rPr>
              <a:t>2027			     8,246,690</a:t>
            </a:r>
          </a:p>
          <a:p>
            <a:pPr lvl="1"/>
            <a:r>
              <a:rPr lang="en-US" sz="1550" dirty="0">
                <a:latin typeface="Calibri" panose="020F0502020204030204" pitchFamily="34" charset="0"/>
                <a:cs typeface="Calibri" panose="020F0502020204030204" pitchFamily="34" charset="0"/>
              </a:rPr>
              <a:t>2028			     7,664,803</a:t>
            </a:r>
          </a:p>
          <a:p>
            <a:pPr lvl="1"/>
            <a:r>
              <a:rPr lang="en-US" sz="1550" dirty="0">
                <a:latin typeface="Calibri" panose="020F0502020204030204" pitchFamily="34" charset="0"/>
                <a:cs typeface="Calibri" panose="020F0502020204030204" pitchFamily="34" charset="0"/>
              </a:rPr>
              <a:t>2029			     6,904,013</a:t>
            </a:r>
          </a:p>
          <a:p>
            <a:pPr lvl="1"/>
            <a:r>
              <a:rPr lang="en-US" sz="1550" dirty="0">
                <a:latin typeface="Calibri" panose="020F0502020204030204" pitchFamily="34" charset="0"/>
                <a:cs typeface="Calibri" panose="020F0502020204030204" pitchFamily="34" charset="0"/>
              </a:rPr>
              <a:t>2030			     6,816,141</a:t>
            </a:r>
          </a:p>
          <a:p>
            <a:pPr lvl="1"/>
            <a:r>
              <a:rPr lang="en-US" sz="1550" dirty="0">
                <a:latin typeface="Calibri" panose="020F0502020204030204" pitchFamily="34" charset="0"/>
                <a:cs typeface="Calibri" panose="020F0502020204030204" pitchFamily="34" charset="0"/>
              </a:rPr>
              <a:t>2031			     5,955,026</a:t>
            </a:r>
          </a:p>
          <a:p>
            <a:pPr lvl="1"/>
            <a:r>
              <a:rPr lang="en-US" sz="1550" dirty="0">
                <a:latin typeface="Calibri" panose="020F0502020204030204" pitchFamily="34" charset="0"/>
                <a:cs typeface="Calibri" panose="020F0502020204030204" pitchFamily="34" charset="0"/>
              </a:rPr>
              <a:t>2032			     5,956,369</a:t>
            </a:r>
          </a:p>
          <a:p>
            <a:pPr lvl="1"/>
            <a:r>
              <a:rPr lang="en-US" sz="1550" dirty="0">
                <a:latin typeface="Calibri" panose="020F0502020204030204" pitchFamily="34" charset="0"/>
                <a:cs typeface="Calibri" panose="020F0502020204030204" pitchFamily="34" charset="0"/>
              </a:rPr>
              <a:t>2033			     5,956,306</a:t>
            </a:r>
          </a:p>
          <a:p>
            <a:pPr lvl="1"/>
            <a:r>
              <a:rPr lang="en-US" sz="1550" dirty="0">
                <a:latin typeface="Calibri" panose="020F0502020204030204" pitchFamily="34" charset="0"/>
                <a:cs typeface="Calibri" panose="020F0502020204030204" pitchFamily="34" charset="0"/>
              </a:rPr>
              <a:t>2034			     5,959,464</a:t>
            </a:r>
          </a:p>
          <a:p>
            <a:pPr lvl="1"/>
            <a:r>
              <a:rPr lang="en-US" sz="1550" dirty="0">
                <a:latin typeface="Calibri" panose="020F0502020204030204" pitchFamily="34" charset="0"/>
                <a:cs typeface="Calibri" panose="020F0502020204030204" pitchFamily="34" charset="0"/>
              </a:rPr>
              <a:t>2035			     5,518,590</a:t>
            </a:r>
          </a:p>
          <a:p>
            <a:pPr lvl="1"/>
            <a:r>
              <a:rPr lang="en-US" sz="1550" dirty="0">
                <a:latin typeface="Calibri" panose="020F0502020204030204" pitchFamily="34" charset="0"/>
                <a:cs typeface="Calibri" panose="020F0502020204030204" pitchFamily="34" charset="0"/>
              </a:rPr>
              <a:t>2036			     4,883,423</a:t>
            </a:r>
          </a:p>
          <a:p>
            <a:pPr lvl="1"/>
            <a:r>
              <a:rPr lang="en-US" sz="1550" dirty="0">
                <a:latin typeface="Calibri" panose="020F0502020204030204" pitchFamily="34" charset="0"/>
                <a:cs typeface="Calibri" panose="020F0502020204030204" pitchFamily="34" charset="0"/>
              </a:rPr>
              <a:t>2037			     4,287,350</a:t>
            </a:r>
          </a:p>
          <a:p>
            <a:pPr lvl="1"/>
            <a:r>
              <a:rPr lang="en-US" sz="1550" dirty="0">
                <a:latin typeface="Calibri" panose="020F0502020204030204" pitchFamily="34" charset="0"/>
                <a:cs typeface="Calibri" panose="020F0502020204030204" pitchFamily="34" charset="0"/>
              </a:rPr>
              <a:t>2038 – 2045 		   </a:t>
            </a:r>
            <a:r>
              <a:rPr lang="en-US" sz="1550" u="sng" dirty="0">
                <a:latin typeface="Calibri" panose="020F0502020204030204" pitchFamily="34" charset="0"/>
                <a:cs typeface="Calibri" panose="020F0502020204030204" pitchFamily="34" charset="0"/>
              </a:rPr>
              <a:t>29,313,875</a:t>
            </a:r>
          </a:p>
          <a:p>
            <a:pPr lvl="1"/>
            <a:r>
              <a:rPr lang="en-US" sz="1550" dirty="0">
                <a:latin typeface="Calibri" panose="020F0502020204030204" pitchFamily="34" charset="0"/>
                <a:cs typeface="Calibri" panose="020F0502020204030204" pitchFamily="34" charset="0"/>
              </a:rPr>
              <a:t>Total	        	                   $105,684,765</a:t>
            </a:r>
          </a:p>
          <a:p>
            <a:endParaRPr lang="en-US" sz="1500"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a:xfrm>
            <a:off x="6315974" y="1811586"/>
            <a:ext cx="4038600" cy="4648200"/>
          </a:xfrm>
          <a:ln>
            <a:solidFill>
              <a:schemeClr val="accent1"/>
            </a:solidFill>
          </a:ln>
        </p:spPr>
        <p:txBody>
          <a:bodyPr>
            <a:noAutofit/>
          </a:bodyPr>
          <a:lstStyle/>
          <a:p>
            <a:r>
              <a:rPr lang="en-US" sz="1400" b="1" dirty="0">
                <a:latin typeface="Calibri" panose="020F0502020204030204" pitchFamily="34" charset="0"/>
                <a:cs typeface="Calibri" panose="020F0502020204030204" pitchFamily="34" charset="0"/>
              </a:rPr>
              <a:t>Debt by Issue </a:t>
            </a:r>
          </a:p>
          <a:p>
            <a:pPr lvl="1"/>
            <a:r>
              <a:rPr lang="en-US" sz="1550" dirty="0">
                <a:latin typeface="Calibri" panose="020F0502020204030204" pitchFamily="34" charset="0"/>
                <a:cs typeface="Calibri" panose="020F0502020204030204" pitchFamily="34" charset="0"/>
              </a:rPr>
              <a:t>2014 GO		803,650</a:t>
            </a:r>
          </a:p>
          <a:p>
            <a:pPr lvl="1"/>
            <a:r>
              <a:rPr lang="en-US" sz="1550" dirty="0">
                <a:latin typeface="Calibri" panose="020F0502020204030204" pitchFamily="34" charset="0"/>
                <a:cs typeface="Calibri" panose="020F0502020204030204" pitchFamily="34" charset="0"/>
              </a:rPr>
              <a:t>2014 CO		3,149,444</a:t>
            </a:r>
          </a:p>
          <a:p>
            <a:pPr lvl="1"/>
            <a:r>
              <a:rPr lang="en-US" sz="1550" dirty="0">
                <a:latin typeface="Calibri" panose="020F0502020204030204" pitchFamily="34" charset="0"/>
                <a:cs typeface="Calibri" panose="020F0502020204030204" pitchFamily="34" charset="0"/>
              </a:rPr>
              <a:t>2015 CO		6,357,270</a:t>
            </a:r>
          </a:p>
          <a:p>
            <a:pPr lvl="1"/>
            <a:r>
              <a:rPr lang="en-US" sz="1550" dirty="0">
                <a:latin typeface="Calibri" panose="020F0502020204030204" pitchFamily="34" charset="0"/>
                <a:cs typeface="Calibri" panose="020F0502020204030204" pitchFamily="34" charset="0"/>
              </a:rPr>
              <a:t>2016 CO		6,561,826</a:t>
            </a:r>
          </a:p>
          <a:p>
            <a:pPr lvl="1"/>
            <a:r>
              <a:rPr lang="en-US" sz="1550" dirty="0">
                <a:latin typeface="Calibri" panose="020F0502020204030204" pitchFamily="34" charset="0"/>
                <a:cs typeface="Calibri" panose="020F0502020204030204" pitchFamily="34" charset="0"/>
              </a:rPr>
              <a:t>2017 GOR		1,999,750</a:t>
            </a:r>
          </a:p>
          <a:p>
            <a:pPr lvl="1"/>
            <a:r>
              <a:rPr lang="en-US" sz="1550" dirty="0">
                <a:latin typeface="Calibri" panose="020F0502020204030204" pitchFamily="34" charset="0"/>
                <a:cs typeface="Calibri" panose="020F0502020204030204" pitchFamily="34" charset="0"/>
              </a:rPr>
              <a:t>2017 CO		7,465,950</a:t>
            </a:r>
          </a:p>
          <a:p>
            <a:pPr lvl="1"/>
            <a:r>
              <a:rPr lang="en-US" sz="1550" dirty="0">
                <a:latin typeface="Calibri" panose="020F0502020204030204" pitchFamily="34" charset="0"/>
                <a:cs typeface="Calibri" panose="020F0502020204030204" pitchFamily="34" charset="0"/>
              </a:rPr>
              <a:t>2017A GOR		1,825,800</a:t>
            </a:r>
          </a:p>
          <a:p>
            <a:pPr lvl="1"/>
            <a:r>
              <a:rPr lang="en-US" sz="1550" dirty="0">
                <a:latin typeface="Calibri" panose="020F0502020204030204" pitchFamily="34" charset="0"/>
                <a:cs typeface="Calibri" panose="020F0502020204030204" pitchFamily="34" charset="0"/>
              </a:rPr>
              <a:t>2020 GOR		4,225,325</a:t>
            </a:r>
          </a:p>
          <a:p>
            <a:pPr lvl="1"/>
            <a:r>
              <a:rPr lang="en-US" sz="1550" dirty="0">
                <a:latin typeface="Calibri" panose="020F0502020204030204" pitchFamily="34" charset="0"/>
                <a:cs typeface="Calibri" panose="020F0502020204030204" pitchFamily="34" charset="0"/>
              </a:rPr>
              <a:t>2024 GO		</a:t>
            </a:r>
            <a:r>
              <a:rPr lang="en-US" sz="1550" u="sng" dirty="0">
                <a:latin typeface="Calibri" panose="020F0502020204030204" pitchFamily="34" charset="0"/>
                <a:cs typeface="Calibri" panose="020F0502020204030204" pitchFamily="34" charset="0"/>
              </a:rPr>
              <a:t>73,295,750 </a:t>
            </a:r>
          </a:p>
          <a:p>
            <a:pPr lvl="1"/>
            <a:r>
              <a:rPr lang="en-US" sz="1550" dirty="0">
                <a:latin typeface="Calibri" panose="020F0502020204030204" pitchFamily="34" charset="0"/>
                <a:cs typeface="Calibri" panose="020F0502020204030204" pitchFamily="34" charset="0"/>
              </a:rPr>
              <a:t>Total	   		$105,684,765</a:t>
            </a:r>
          </a:p>
          <a:p>
            <a:pPr marL="0" lvl="1" indent="0">
              <a:buNone/>
            </a:pPr>
            <a:endParaRPr lang="en-US" sz="1600" dirty="0">
              <a:latin typeface="Calibri" panose="020F0502020204030204" pitchFamily="34" charset="0"/>
              <a:cs typeface="Calibri" panose="020F0502020204030204" pitchFamily="34" charset="0"/>
            </a:endParaRPr>
          </a:p>
        </p:txBody>
      </p:sp>
      <p:sp>
        <p:nvSpPr>
          <p:cNvPr id="7" name="Slide Number Placeholder 3">
            <a:extLst>
              <a:ext uri="{FF2B5EF4-FFF2-40B4-BE49-F238E27FC236}">
                <a16:creationId xmlns:a16="http://schemas.microsoft.com/office/drawing/2014/main" id="{53BBECDC-C083-47E0-9D84-3022CE9BBCC6}"/>
              </a:ext>
            </a:extLst>
          </p:cNvPr>
          <p:cNvSpPr>
            <a:spLocks noGrp="1"/>
          </p:cNvSpPr>
          <p:nvPr>
            <p:ph type="sldNum" sz="quarter" idx="12"/>
          </p:nvPr>
        </p:nvSpPr>
        <p:spPr>
          <a:xfrm>
            <a:off x="8949345" y="6459787"/>
            <a:ext cx="984019" cy="365125"/>
          </a:xfrm>
        </p:spPr>
        <p:txBody>
          <a:bodyPr/>
          <a:lstStyle/>
          <a:p>
            <a:pPr>
              <a:defRPr/>
            </a:pPr>
            <a:fld id="{DB7D0D33-2F6D-4452-8D14-59042419CB3F}" type="slidenum">
              <a:rPr lang="en-US">
                <a:latin typeface="Calibri" panose="020F0502020204030204" pitchFamily="34" charset="0"/>
                <a:cs typeface="Calibri" panose="020F0502020204030204" pitchFamily="34" charset="0"/>
              </a:rPr>
              <a:pPr>
                <a:defRPr/>
              </a:pPr>
              <a:t>30</a:t>
            </a:fld>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4868174" y="1203829"/>
            <a:ext cx="2895600" cy="307777"/>
          </a:xfrm>
          <a:prstGeom prst="rect">
            <a:avLst/>
          </a:prstGeom>
          <a:noFill/>
        </p:spPr>
        <p:txBody>
          <a:bodyPr wrap="square" rtlCol="0">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Includes Principal and Interest</a:t>
            </a:r>
          </a:p>
        </p:txBody>
      </p:sp>
    </p:spTree>
    <p:extLst>
      <p:ext uri="{BB962C8B-B14F-4D97-AF65-F5344CB8AC3E}">
        <p14:creationId xmlns:p14="http://schemas.microsoft.com/office/powerpoint/2010/main" val="371734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7661" y="1676400"/>
            <a:ext cx="7404653" cy="4038600"/>
          </a:xfrm>
        </p:spPr>
        <p:txBody>
          <a:bodyPr>
            <a:normAutofit fontScale="85000" lnSpcReduction="20000"/>
          </a:bodyPr>
          <a:lstStyle/>
          <a:p>
            <a:pPr algn="ctr">
              <a:buNone/>
            </a:pP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Capital Project Funds </a:t>
            </a:r>
          </a:p>
          <a:p>
            <a:pPr algn="ctr">
              <a:buNone/>
            </a:pPr>
            <a:r>
              <a:rPr lang="en-US" sz="6000" dirty="0">
                <a:latin typeface="Calibri" panose="020F0502020204030204" pitchFamily="34" charset="0"/>
                <a:cs typeface="Calibri" panose="020F0502020204030204" pitchFamily="34" charset="0"/>
              </a:rPr>
              <a:t>(5-1)</a:t>
            </a:r>
          </a:p>
          <a:p>
            <a:pPr algn="ctr">
              <a:buNone/>
            </a:pPr>
            <a:endParaRPr lang="en-US" sz="2400" dirty="0">
              <a:latin typeface="Calibri" panose="020F0502020204030204" pitchFamily="34" charset="0"/>
              <a:cs typeface="Calibri" panose="020F0502020204030204" pitchFamily="34" charset="0"/>
            </a:endParaRPr>
          </a:p>
          <a:p>
            <a:pPr algn="just">
              <a:buNone/>
            </a:pPr>
            <a:r>
              <a:rPr lang="en-US" dirty="0">
                <a:latin typeface="Calibri" panose="020F0502020204030204" pitchFamily="34" charset="0"/>
                <a:cs typeface="Calibri" panose="020F0502020204030204" pitchFamily="34" charset="0"/>
              </a:rPr>
              <a:t>	Are used to account for the acquisition and construction of major capital projects and facilities, other than those projects and facilities financed by other funds. These funds are presented as project-based budget, rather than fiscal year budgets, since some projects may exceed one fiscal year. Accordingly, these funds are not included in the summary budget totals but are presented for disclosure purposes only.</a:t>
            </a:r>
          </a:p>
          <a:p>
            <a:pPr algn="ctr">
              <a:buNone/>
            </a:pPr>
            <a:endParaRPr lang="en-US" dirty="0">
              <a:latin typeface="Calibri" panose="020F0502020204030204" pitchFamily="34" charset="0"/>
              <a:cs typeface="Calibri" panose="020F0502020204030204" pitchFamily="34" charset="0"/>
            </a:endParaRPr>
          </a:p>
        </p:txBody>
      </p:sp>
      <p:sp>
        <p:nvSpPr>
          <p:cNvPr id="5" name="Slide Number Placeholder 3">
            <a:extLst>
              <a:ext uri="{FF2B5EF4-FFF2-40B4-BE49-F238E27FC236}">
                <a16:creationId xmlns:a16="http://schemas.microsoft.com/office/drawing/2014/main" id="{70FAF18E-188A-466C-A453-67FA93594588}"/>
              </a:ext>
            </a:extLst>
          </p:cNvPr>
          <p:cNvSpPr>
            <a:spLocks noGrp="1"/>
          </p:cNvSpPr>
          <p:nvPr>
            <p:ph type="sldNum" sz="quarter" idx="12"/>
          </p:nvPr>
        </p:nvSpPr>
        <p:spPr>
          <a:xfrm>
            <a:off x="8949345" y="6459787"/>
            <a:ext cx="984019" cy="365125"/>
          </a:xfrm>
        </p:spPr>
        <p:txBody>
          <a:bodyPr/>
          <a:lstStyle/>
          <a:p>
            <a:pPr>
              <a:defRPr/>
            </a:pPr>
            <a:fld id="{DB7D0D33-2F6D-4452-8D14-59042419CB3F}" type="slidenum">
              <a:rPr lang="en-US">
                <a:latin typeface="Calibri" panose="020F0502020204030204" pitchFamily="34" charset="0"/>
                <a:cs typeface="Calibri" panose="020F0502020204030204" pitchFamily="34" charset="0"/>
              </a:rPr>
              <a:pPr>
                <a:defRPr/>
              </a:pPr>
              <a:t>31</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789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885201"/>
            <a:ext cx="9144000" cy="805568"/>
          </a:xfrm>
        </p:spPr>
        <p:txBody>
          <a:bodyPr>
            <a:normAutofit fontScale="90000"/>
          </a:bodyPr>
          <a:lstStyle/>
          <a:p>
            <a:pPr algn="ctr"/>
            <a:r>
              <a:rPr lang="en-US" dirty="0">
                <a:latin typeface="Calibri" panose="020F0502020204030204" pitchFamily="34" charset="0"/>
                <a:cs typeface="Calibri" panose="020F0502020204030204" pitchFamily="34" charset="0"/>
              </a:rPr>
              <a:t>Capital Project Funds</a:t>
            </a:r>
            <a:br>
              <a:rPr lang="en-US"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(Vasut)</a:t>
            </a:r>
          </a:p>
        </p:txBody>
      </p:sp>
      <p:sp>
        <p:nvSpPr>
          <p:cNvPr id="3" name="Content Placeholder 2"/>
          <p:cNvSpPr>
            <a:spLocks noGrp="1"/>
          </p:cNvSpPr>
          <p:nvPr>
            <p:ph idx="1"/>
          </p:nvPr>
        </p:nvSpPr>
        <p:spPr>
          <a:xfrm>
            <a:off x="2438401" y="1981200"/>
            <a:ext cx="7494963" cy="4267200"/>
          </a:xfrm>
        </p:spPr>
        <p:txBody>
          <a:bodyPr>
            <a:noAutofit/>
          </a:bodyPr>
          <a:lstStyle/>
          <a:p>
            <a:pPr marL="0" indent="0">
              <a:buNone/>
            </a:pPr>
            <a:r>
              <a:rPr lang="en-US" sz="1800" dirty="0">
                <a:latin typeface="Calibri" panose="020F0502020204030204" pitchFamily="34" charset="0"/>
                <a:cs typeface="Calibri" panose="020F0502020204030204" pitchFamily="34" charset="0"/>
              </a:rPr>
              <a:t>401 Seabourne Creek Capacity Fund		5-2	</a:t>
            </a:r>
          </a:p>
          <a:p>
            <a:pPr marL="0" indent="0">
              <a:buNone/>
            </a:pPr>
            <a:r>
              <a:rPr lang="en-US" sz="1800" dirty="0">
                <a:latin typeface="Calibri" panose="020F0502020204030204" pitchFamily="34" charset="0"/>
                <a:cs typeface="Calibri" panose="020F0502020204030204" pitchFamily="34" charset="0"/>
              </a:rPr>
              <a:t>402 Dry Creek Capacity Fund			5-3	</a:t>
            </a:r>
          </a:p>
          <a:p>
            <a:pPr marL="0" indent="0">
              <a:buNone/>
            </a:pPr>
            <a:r>
              <a:rPr lang="en-US" sz="1800" dirty="0">
                <a:latin typeface="Calibri" panose="020F0502020204030204" pitchFamily="34" charset="0"/>
                <a:cs typeface="Calibri" panose="020F0502020204030204" pitchFamily="34" charset="0"/>
              </a:rPr>
              <a:t>410 General Supplemental Fund		5-4	</a:t>
            </a:r>
          </a:p>
          <a:p>
            <a:pPr marL="0" indent="0">
              <a:buNone/>
            </a:pPr>
            <a:r>
              <a:rPr lang="en-US" sz="1800" dirty="0">
                <a:latin typeface="Calibri" panose="020F0502020204030204" pitchFamily="34" charset="0"/>
                <a:cs typeface="Calibri" panose="020F0502020204030204" pitchFamily="34" charset="0"/>
              </a:rPr>
              <a:t>411 Street Improvement Fund 		5-8	</a:t>
            </a:r>
          </a:p>
          <a:p>
            <a:pPr marL="0" indent="0">
              <a:buNone/>
            </a:pPr>
            <a:r>
              <a:rPr lang="en-US" sz="1800" dirty="0">
                <a:latin typeface="Calibri" panose="020F0502020204030204" pitchFamily="34" charset="0"/>
                <a:cs typeface="Calibri" panose="020F0502020204030204" pitchFamily="34" charset="0"/>
              </a:rPr>
              <a:t>412 Capital Improvements Fund	 	5-9	</a:t>
            </a:r>
          </a:p>
          <a:p>
            <a:pPr marL="0" indent="0">
              <a:buNone/>
            </a:pPr>
            <a:r>
              <a:rPr lang="en-US" sz="1800" dirty="0">
                <a:latin typeface="Calibri" panose="020F0502020204030204" pitchFamily="34" charset="0"/>
                <a:cs typeface="Calibri" panose="020F0502020204030204" pitchFamily="34" charset="0"/>
              </a:rPr>
              <a:t>413 American Rescue Plan Act Fund 		5-10	</a:t>
            </a:r>
          </a:p>
          <a:p>
            <a:pPr marL="0" indent="0">
              <a:buNone/>
            </a:pPr>
            <a:r>
              <a:rPr lang="en-US" sz="1800" dirty="0">
                <a:latin typeface="Calibri" panose="020F0502020204030204" pitchFamily="34" charset="0"/>
                <a:cs typeface="Calibri" panose="020F0502020204030204" pitchFamily="34" charset="0"/>
              </a:rPr>
              <a:t>414 CDBG-MIT Drainage Improvements Fund	5-11	</a:t>
            </a:r>
          </a:p>
          <a:p>
            <a:pPr marL="0" indent="0">
              <a:buNone/>
            </a:pPr>
            <a:r>
              <a:rPr lang="en-US" sz="1800" dirty="0">
                <a:latin typeface="Calibri" panose="020F0502020204030204" pitchFamily="34" charset="0"/>
                <a:cs typeface="Calibri" panose="020F0502020204030204" pitchFamily="34" charset="0"/>
              </a:rPr>
              <a:t>427 2017 Certificates of Obligation Fund 	5-12</a:t>
            </a:r>
          </a:p>
          <a:p>
            <a:pPr marL="0" indent="0">
              <a:buNone/>
            </a:pPr>
            <a:r>
              <a:rPr lang="en-US" sz="1800" dirty="0">
                <a:solidFill>
                  <a:srgbClr val="000000">
                    <a:lumMod val="75000"/>
                    <a:lumOff val="25000"/>
                  </a:srgbClr>
                </a:solidFill>
                <a:latin typeface="Calibri" panose="020F0502020204030204" pitchFamily="34" charset="0"/>
                <a:cs typeface="Calibri" panose="020F0502020204030204" pitchFamily="34" charset="0"/>
              </a:rPr>
              <a:t>428 2024 General Obligation Fund 		5-13</a:t>
            </a:r>
            <a:endParaRPr lang="en-US" sz="12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430 County Mobility Projects 			5-14</a:t>
            </a:r>
            <a:endParaRPr lang="en-US" sz="1400" dirty="0">
              <a:latin typeface="Calibri" panose="020F0502020204030204" pitchFamily="34" charset="0"/>
              <a:cs typeface="Calibri" panose="020F0502020204030204" pitchFamily="34" charset="0"/>
            </a:endParaRPr>
          </a:p>
          <a:p>
            <a:pPr marL="34290" indent="0" algn="ctr">
              <a:buNone/>
            </a:pPr>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32</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021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339C937-AC96-91BA-0070-90B9BBB64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9DDF2-AB02-B061-F906-1B71DCA6EF8F}"/>
              </a:ext>
            </a:extLst>
          </p:cNvPr>
          <p:cNvSpPr>
            <a:spLocks noGrp="1"/>
          </p:cNvSpPr>
          <p:nvPr>
            <p:ph type="title"/>
          </p:nvPr>
        </p:nvSpPr>
        <p:spPr>
          <a:xfrm>
            <a:off x="1524000" y="885201"/>
            <a:ext cx="9144000" cy="805568"/>
          </a:xfrm>
        </p:spPr>
        <p:txBody>
          <a:bodyPr>
            <a:normAutofit/>
          </a:bodyPr>
          <a:lstStyle/>
          <a:p>
            <a:pPr algn="ctr"/>
            <a:r>
              <a:rPr lang="en-US" dirty="0">
                <a:latin typeface="Calibri" panose="020F0502020204030204" pitchFamily="34" charset="0"/>
                <a:cs typeface="Calibri" panose="020F0502020204030204" pitchFamily="34" charset="0"/>
              </a:rPr>
              <a:t>Capital Project Funds</a:t>
            </a:r>
            <a:endParaRPr lang="en-US" sz="27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CEDC2417-B713-BD4A-8289-7688C5308B2D}"/>
              </a:ext>
            </a:extLst>
          </p:cNvPr>
          <p:cNvSpPr>
            <a:spLocks noGrp="1"/>
          </p:cNvSpPr>
          <p:nvPr>
            <p:ph idx="1"/>
          </p:nvPr>
        </p:nvSpPr>
        <p:spPr>
          <a:xfrm>
            <a:off x="1524000" y="1846264"/>
            <a:ext cx="9144000" cy="4478337"/>
          </a:xfrm>
        </p:spPr>
        <p:txBody>
          <a:bodyPr>
            <a:noAutofit/>
          </a:bodyPr>
          <a:lstStyle/>
          <a:p>
            <a:pPr marL="630238" lvl="2" indent="-233363">
              <a:lnSpc>
                <a:spcPct val="100000"/>
              </a:lnSpc>
            </a:pPr>
            <a:r>
              <a:rPr lang="en-US" sz="1800" b="1" i="1" u="sng" dirty="0">
                <a:latin typeface="Calibri" panose="020F0502020204030204" pitchFamily="34" charset="0"/>
                <a:cs typeface="Calibri" panose="020F0502020204030204" pitchFamily="34" charset="0"/>
              </a:rPr>
              <a:t>Capital Outlay</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800" b="1" dirty="0">
                <a:latin typeface="Calibri" panose="020F0502020204030204" pitchFamily="34" charset="0"/>
                <a:cs typeface="Calibri" panose="020F0502020204030204" pitchFamily="34" charset="0"/>
              </a:rPr>
              <a:t>Street Improvement Fund </a:t>
            </a:r>
            <a:r>
              <a:rPr lang="en-US" sz="1800" dirty="0">
                <a:latin typeface="Calibri" panose="020F0502020204030204" pitchFamily="34" charset="0"/>
                <a:cs typeface="Calibri" panose="020F0502020204030204" pitchFamily="34" charset="0"/>
              </a:rPr>
              <a:t>(5-8) – Provide funding for:</a:t>
            </a:r>
          </a:p>
          <a:p>
            <a:pPr marL="995998" lvl="4" indent="-233363">
              <a:lnSpc>
                <a:spcPct val="100000"/>
              </a:lnSpc>
            </a:pPr>
            <a:r>
              <a:rPr lang="en-US" sz="1800" dirty="0">
                <a:latin typeface="Calibri" panose="020F0502020204030204" pitchFamily="34" charset="0"/>
                <a:cs typeface="Calibri" panose="020F0502020204030204" pitchFamily="34" charset="0"/>
              </a:rPr>
              <a:t>Sidewalk Repair &amp; Replacement - $200,000</a:t>
            </a:r>
          </a:p>
          <a:p>
            <a:pPr marL="995998" lvl="4" indent="-233363">
              <a:lnSpc>
                <a:spcPct val="100000"/>
              </a:lnSpc>
            </a:pPr>
            <a:r>
              <a:rPr lang="en-US" sz="1800" dirty="0">
                <a:latin typeface="Calibri" panose="020F0502020204030204" pitchFamily="34" charset="0"/>
                <a:cs typeface="Calibri" panose="020F0502020204030204" pitchFamily="34" charset="0"/>
              </a:rPr>
              <a:t>Street Overlay Program - $1,000,000</a:t>
            </a:r>
          </a:p>
          <a:p>
            <a:pPr marL="995998" lvl="4" indent="-233363">
              <a:lnSpc>
                <a:spcPct val="100000"/>
              </a:lnSpc>
            </a:pPr>
            <a:endParaRPr lang="en-US" sz="1800" dirty="0">
              <a:latin typeface="Calibri" panose="020F0502020204030204" pitchFamily="34" charset="0"/>
              <a:cs typeface="Calibri" panose="020F0502020204030204" pitchFamily="34" charset="0"/>
            </a:endParaRPr>
          </a:p>
          <a:p>
            <a:pPr marL="813118" lvl="3" indent="-233363">
              <a:lnSpc>
                <a:spcPct val="100000"/>
              </a:lnSpc>
            </a:pPr>
            <a:r>
              <a:rPr lang="en-US" sz="1800" b="1" dirty="0">
                <a:latin typeface="Calibri" panose="020F0502020204030204" pitchFamily="34" charset="0"/>
                <a:cs typeface="Calibri" panose="020F0502020204030204" pitchFamily="34" charset="0"/>
              </a:rPr>
              <a:t>2017 Certificates of Obligation Fund </a:t>
            </a:r>
            <a:r>
              <a:rPr lang="en-US" sz="1800" dirty="0">
                <a:latin typeface="Calibri" panose="020F0502020204030204" pitchFamily="34" charset="0"/>
                <a:cs typeface="Calibri" panose="020F0502020204030204" pitchFamily="34" charset="0"/>
              </a:rPr>
              <a:t>(5-12) – Funding includes:</a:t>
            </a:r>
          </a:p>
          <a:p>
            <a:pPr marL="995998" lvl="4" indent="-233363">
              <a:lnSpc>
                <a:spcPct val="100000"/>
              </a:lnSpc>
            </a:pPr>
            <a:r>
              <a:rPr lang="en-US" sz="1800" dirty="0">
                <a:latin typeface="Calibri" panose="020F0502020204030204" pitchFamily="34" charset="0"/>
                <a:cs typeface="Calibri" panose="020F0502020204030204" pitchFamily="34" charset="0"/>
              </a:rPr>
              <a:t>Road Improvements – Public Services - $500,000</a:t>
            </a: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endParaRPr lang="en-US" dirty="0">
              <a:latin typeface="Calibri" panose="020F0502020204030204" pitchFamily="34" charset="0"/>
              <a:cs typeface="Calibri" panose="020F0502020204030204" pitchFamily="34" charset="0"/>
            </a:endParaRPr>
          </a:p>
          <a:p>
            <a:pPr marL="762635" lvl="4" indent="0">
              <a:lnSpc>
                <a:spcPct val="100000"/>
              </a:lnSpc>
              <a:buNone/>
            </a:pPr>
            <a:r>
              <a:rPr lang="en-US" dirty="0">
                <a:latin typeface="Calibri" panose="020F0502020204030204" pitchFamily="34" charset="0"/>
                <a:cs typeface="Calibri" panose="020F0502020204030204" pitchFamily="34" charset="0"/>
              </a:rPr>
              <a:t>ALL Capital Project Balances Carry Over from Year-to-Year</a:t>
            </a:r>
          </a:p>
        </p:txBody>
      </p:sp>
      <p:sp>
        <p:nvSpPr>
          <p:cNvPr id="4" name="Slide Number Placeholder 3">
            <a:extLst>
              <a:ext uri="{FF2B5EF4-FFF2-40B4-BE49-F238E27FC236}">
                <a16:creationId xmlns:a16="http://schemas.microsoft.com/office/drawing/2014/main" id="{0290F398-5234-B524-0A92-EA3BC3422311}"/>
              </a:ext>
            </a:extLst>
          </p:cNvPr>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8427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6960" y="1066800"/>
            <a:ext cx="7543801" cy="5486400"/>
          </a:xfrm>
        </p:spPr>
        <p:txBody>
          <a:bodyPr>
            <a:normAutofit fontScale="92500" lnSpcReduction="20000"/>
          </a:bodyPr>
          <a:lstStyle/>
          <a:p>
            <a:pPr algn="ctr">
              <a:buNone/>
            </a:pPr>
            <a:r>
              <a:rPr lang="en-US" sz="6000" dirty="0">
                <a:latin typeface="Calibri" panose="020F0502020204030204" pitchFamily="34" charset="0"/>
                <a:cs typeface="Calibri" panose="020F0502020204030204" pitchFamily="34" charset="0"/>
              </a:rPr>
              <a:t>Enterprise Funds</a:t>
            </a:r>
          </a:p>
          <a:p>
            <a:pPr algn="ctr">
              <a:buNone/>
            </a:pPr>
            <a:r>
              <a:rPr lang="en-US" sz="6000" dirty="0">
                <a:latin typeface="Calibri" panose="020F0502020204030204" pitchFamily="34" charset="0"/>
                <a:cs typeface="Calibri" panose="020F0502020204030204" pitchFamily="34" charset="0"/>
              </a:rPr>
              <a:t>6-1</a:t>
            </a:r>
          </a:p>
          <a:p>
            <a:pPr algn="ctr">
              <a:buNone/>
            </a:pPr>
            <a:endParaRPr lang="en-US" sz="1100" dirty="0">
              <a:latin typeface="Calibri" panose="020F0502020204030204" pitchFamily="34" charset="0"/>
              <a:cs typeface="Calibri" panose="020F0502020204030204" pitchFamily="34" charset="0"/>
            </a:endParaRPr>
          </a:p>
          <a:p>
            <a:pPr algn="just">
              <a:buNone/>
            </a:pPr>
            <a:r>
              <a:rPr lang="en-US" sz="2400" dirty="0">
                <a:latin typeface="Calibri" panose="020F0502020204030204" pitchFamily="34" charset="0"/>
                <a:cs typeface="Calibri" panose="020F0502020204030204" pitchFamily="34" charset="0"/>
              </a:rPr>
              <a:t>	</a:t>
            </a:r>
            <a:r>
              <a:rPr lang="en-US" sz="1900" dirty="0">
                <a:latin typeface="Calibri" panose="020F0502020204030204" pitchFamily="34" charset="0"/>
                <a:cs typeface="Calibri" panose="020F0502020204030204" pitchFamily="34" charset="0"/>
              </a:rPr>
              <a:t>Are used to account for operations that are financed and operated in a manner similar to private business enterprises. </a:t>
            </a:r>
          </a:p>
          <a:p>
            <a:pPr algn="just">
              <a:buNone/>
            </a:pPr>
            <a:endParaRPr lang="en-US" sz="1300" dirty="0">
              <a:latin typeface="Calibri" panose="020F0502020204030204" pitchFamily="34" charset="0"/>
              <a:cs typeface="Calibri" panose="020F0502020204030204" pitchFamily="34" charset="0"/>
            </a:endParaRPr>
          </a:p>
          <a:p>
            <a:pPr algn="just">
              <a:buNone/>
            </a:pPr>
            <a:r>
              <a:rPr lang="en-US" sz="1900" dirty="0">
                <a:latin typeface="Calibri" panose="020F0502020204030204" pitchFamily="34" charset="0"/>
                <a:cs typeface="Calibri" panose="020F0502020204030204" pitchFamily="34" charset="0"/>
              </a:rPr>
              <a:t>The intent of these funds is to separate costs of providing good or services to the general public on a continuing basis. Such funds are to be financed or recovered primarily through user charges. Separation is necessary in order to provide a periodic determination of net income for accountability purposes and to determine appropriate user rate schedules.</a:t>
            </a:r>
          </a:p>
          <a:p>
            <a:pPr algn="just">
              <a:buNone/>
            </a:pPr>
            <a:endParaRPr lang="en-US" sz="13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1900" dirty="0">
                <a:latin typeface="Calibri" panose="020F0502020204030204" pitchFamily="34" charset="0"/>
                <a:cs typeface="Calibri" panose="020F0502020204030204" pitchFamily="34" charset="0"/>
              </a:rPr>
              <a:t>Water/Wastewater Funds</a:t>
            </a:r>
          </a:p>
          <a:p>
            <a:pPr>
              <a:buFont typeface="Arial" panose="020B0604020202020204" pitchFamily="34" charset="0"/>
              <a:buChar char="•"/>
            </a:pPr>
            <a:r>
              <a:rPr lang="en-US" sz="1900" dirty="0">
                <a:latin typeface="Calibri" panose="020F0502020204030204" pitchFamily="34" charset="0"/>
                <a:cs typeface="Calibri" panose="020F0502020204030204" pitchFamily="34" charset="0"/>
              </a:rPr>
              <a:t>Solid Waste Fund</a:t>
            </a:r>
          </a:p>
          <a:p>
            <a:pPr>
              <a:buFont typeface="Arial" panose="020B0604020202020204" pitchFamily="34" charset="0"/>
              <a:buChar char="•"/>
            </a:pPr>
            <a:r>
              <a:rPr lang="en-US" sz="1900" dirty="0">
                <a:latin typeface="Calibri" panose="020F0502020204030204" pitchFamily="34" charset="0"/>
                <a:cs typeface="Calibri" panose="020F0502020204030204" pitchFamily="34" charset="0"/>
              </a:rPr>
              <a:t>Civic Center Fund</a:t>
            </a:r>
          </a:p>
          <a:p>
            <a:pPr algn="ctr">
              <a:buNone/>
            </a:pPr>
            <a:endParaRPr lang="en-US" sz="6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34</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6159" y="1524000"/>
            <a:ext cx="7404653" cy="4038600"/>
          </a:xfrm>
        </p:spPr>
        <p:txBody>
          <a:bodyPr>
            <a:normAutofit/>
          </a:bodyPr>
          <a:lstStyle/>
          <a:p>
            <a:pPr algn="ctr">
              <a:buNone/>
            </a:pPr>
            <a:endParaRPr lang="en-US" sz="6000"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Water/Wastewater Fund</a:t>
            </a:r>
          </a:p>
          <a:p>
            <a:pPr algn="ctr">
              <a:buNone/>
            </a:pPr>
            <a:endParaRPr lang="en-US" sz="6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35</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AC8F6FB5-CA40-44F8-B956-10608E8BB04B}"/>
              </a:ext>
            </a:extLst>
          </p:cNvPr>
          <p:cNvSpPr/>
          <p:nvPr/>
        </p:nvSpPr>
        <p:spPr>
          <a:xfrm>
            <a:off x="1524000" y="1957824"/>
            <a:ext cx="9132234" cy="4214376"/>
          </a:xfrm>
          <a:prstGeom prst="rect">
            <a:avLst/>
          </a:prstGeom>
          <a:solidFill>
            <a:schemeClr val="accent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300" kern="0" dirty="0">
              <a:solidFill>
                <a:srgbClr val="4E8C40"/>
              </a:solidFill>
              <a:latin typeface="Calibri"/>
            </a:endParaRPr>
          </a:p>
        </p:txBody>
      </p:sp>
      <p:sp>
        <p:nvSpPr>
          <p:cNvPr id="93" name="Title 3">
            <a:extLst>
              <a:ext uri="{FF2B5EF4-FFF2-40B4-BE49-F238E27FC236}">
                <a16:creationId xmlns:a16="http://schemas.microsoft.com/office/drawing/2014/main" id="{8AEE8ED4-FFCE-46A1-A970-E5281F8EB5D6}"/>
              </a:ext>
            </a:extLst>
          </p:cNvPr>
          <p:cNvSpPr txBox="1">
            <a:spLocks/>
          </p:cNvSpPr>
          <p:nvPr/>
        </p:nvSpPr>
        <p:spPr>
          <a:xfrm>
            <a:off x="1517838" y="578940"/>
            <a:ext cx="9156324" cy="749584"/>
          </a:xfrm>
          <a:prstGeom prst="rect">
            <a:avLst/>
          </a:prstGeom>
          <a:noFill/>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a:defRPr/>
            </a:pPr>
            <a:r>
              <a:rPr lang="en-US" sz="3600" dirty="0">
                <a:solidFill>
                  <a:schemeClr val="accent1"/>
                </a:solidFill>
                <a:latin typeface="+mn-lt"/>
              </a:rPr>
              <a:t>FY2026 WATER/WASTEWATER FUND REVENUE ~ $14.8M (6-6)</a:t>
            </a:r>
          </a:p>
        </p:txBody>
      </p:sp>
      <p:pic>
        <p:nvPicPr>
          <p:cNvPr id="119" name="Graphic 9" descr="Tax with solid fill">
            <a:extLst>
              <a:ext uri="{FF2B5EF4-FFF2-40B4-BE49-F238E27FC236}">
                <a16:creationId xmlns:a16="http://schemas.microsoft.com/office/drawing/2014/main" id="{661FD02C-39AA-4858-B920-0AEC9019134F}"/>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9831" y="1928684"/>
            <a:ext cx="0" cy="0"/>
          </a:xfrm>
          <a:prstGeom prst="rect">
            <a:avLst/>
          </a:prstGeom>
        </p:spPr>
      </p:pic>
      <p:pic>
        <p:nvPicPr>
          <p:cNvPr id="120" name="Graphic 11" descr="Judge female with solid fill">
            <a:extLst>
              <a:ext uri="{FF2B5EF4-FFF2-40B4-BE49-F238E27FC236}">
                <a16:creationId xmlns:a16="http://schemas.microsoft.com/office/drawing/2014/main" id="{500BB8DD-7A1C-485E-8117-3F4B235FC367}"/>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609874" y="1943017"/>
            <a:ext cx="0" cy="0"/>
          </a:xfrm>
          <a:prstGeom prst="rect">
            <a:avLst/>
          </a:prstGeom>
        </p:spPr>
      </p:pic>
      <p:pic>
        <p:nvPicPr>
          <p:cNvPr id="122" name="Graphic 20" descr="Label with solid fill">
            <a:extLst>
              <a:ext uri="{FF2B5EF4-FFF2-40B4-BE49-F238E27FC236}">
                <a16:creationId xmlns:a16="http://schemas.microsoft.com/office/drawing/2014/main" id="{C5D7FA96-8B4F-493F-A44F-17B1A7299595}"/>
              </a:ext>
            </a:extLst>
          </p:cNvPr>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3193" y="1053462"/>
            <a:ext cx="0" cy="0"/>
          </a:xfrm>
          <a:prstGeom prst="rect">
            <a:avLst/>
          </a:prstGeom>
        </p:spPr>
      </p:pic>
      <p:pic>
        <p:nvPicPr>
          <p:cNvPr id="69" name="Graphic 4" descr="Handwashing outline">
            <a:extLst>
              <a:ext uri="{FF2B5EF4-FFF2-40B4-BE49-F238E27FC236}">
                <a16:creationId xmlns:a16="http://schemas.microsoft.com/office/drawing/2014/main" id="{5A63095E-C10C-4F0E-ABC7-CF1099F4C6BD}"/>
              </a:ext>
            </a:extLst>
          </p:cNvPr>
          <p:cNvPicPr>
            <a:picLocks noChangeAspect="1"/>
          </p:cNvPicPr>
          <p:nvPr/>
        </p:nvPicPr>
        <p:blipFill>
          <a:blip r:embed="rId9">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640492" y="2472052"/>
            <a:ext cx="1188720" cy="1188720"/>
          </a:xfrm>
          <a:prstGeom prst="rect">
            <a:avLst/>
          </a:prstGeom>
        </p:spPr>
      </p:pic>
      <p:pic>
        <p:nvPicPr>
          <p:cNvPr id="70" name="Graphic 7" descr="Statistics with solid fill">
            <a:extLst>
              <a:ext uri="{FF2B5EF4-FFF2-40B4-BE49-F238E27FC236}">
                <a16:creationId xmlns:a16="http://schemas.microsoft.com/office/drawing/2014/main" id="{2C569CDF-D7A6-4141-8F91-FD5598194989}"/>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896375" y="2962323"/>
            <a:ext cx="0" cy="0"/>
          </a:xfrm>
          <a:prstGeom prst="rect">
            <a:avLst/>
          </a:prstGeom>
        </p:spPr>
      </p:pic>
      <p:pic>
        <p:nvPicPr>
          <p:cNvPr id="71" name="Graphic 9" descr="Toilet outline">
            <a:extLst>
              <a:ext uri="{FF2B5EF4-FFF2-40B4-BE49-F238E27FC236}">
                <a16:creationId xmlns:a16="http://schemas.microsoft.com/office/drawing/2014/main" id="{C611DCB4-CE64-4888-BA80-5140DDBC3BBB}"/>
              </a:ext>
            </a:extLst>
          </p:cNvPr>
          <p:cNvPicPr>
            <a:picLocks noChangeAspect="1"/>
          </p:cNvPicPr>
          <p:nvPr/>
        </p:nvPicPr>
        <p:blipFill>
          <a:blip r:embed="rId13">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542694" y="2411597"/>
            <a:ext cx="1188720" cy="1188720"/>
          </a:xfrm>
          <a:prstGeom prst="rect">
            <a:avLst/>
          </a:prstGeom>
        </p:spPr>
      </p:pic>
      <p:pic>
        <p:nvPicPr>
          <p:cNvPr id="72" name="Graphic 11" descr="Piggy Bank outline">
            <a:extLst>
              <a:ext uri="{FF2B5EF4-FFF2-40B4-BE49-F238E27FC236}">
                <a16:creationId xmlns:a16="http://schemas.microsoft.com/office/drawing/2014/main" id="{E6E4E5AC-FA45-42AC-99C5-E7004A026944}"/>
              </a:ext>
            </a:extLst>
          </p:cNvPr>
          <p:cNvPicPr>
            <a:picLocks noChangeAspect="1"/>
          </p:cNvPicPr>
          <p:nvPr/>
        </p:nvPicPr>
        <p:blipFill>
          <a:blip r:embed="rId15">
            <a:lum bright="70000" contrast="-7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105400" y="4350504"/>
            <a:ext cx="1188720" cy="1188720"/>
          </a:xfrm>
          <a:prstGeom prst="rect">
            <a:avLst/>
          </a:prstGeom>
        </p:spPr>
      </p:pic>
      <p:sp>
        <p:nvSpPr>
          <p:cNvPr id="73" name="TextBox 72">
            <a:extLst>
              <a:ext uri="{FF2B5EF4-FFF2-40B4-BE49-F238E27FC236}">
                <a16:creationId xmlns:a16="http://schemas.microsoft.com/office/drawing/2014/main" id="{C6576FEC-851A-4194-A158-5B1B688DBAC8}"/>
              </a:ext>
            </a:extLst>
          </p:cNvPr>
          <p:cNvSpPr txBox="1"/>
          <p:nvPr/>
        </p:nvSpPr>
        <p:spPr>
          <a:xfrm>
            <a:off x="2343924" y="2045692"/>
            <a:ext cx="1954691" cy="369332"/>
          </a:xfrm>
          <a:prstGeom prst="rect">
            <a:avLst/>
          </a:prstGeom>
          <a:noFill/>
        </p:spPr>
        <p:txBody>
          <a:bodyPr wrap="square" rtlCol="0">
            <a:spAutoFit/>
          </a:bodyPr>
          <a:lstStyle/>
          <a:p>
            <a:pPr algn="ctr" defTabSz="914400">
              <a:defRPr/>
            </a:pPr>
            <a:r>
              <a:rPr lang="en-US" b="1" kern="0" dirty="0">
                <a:solidFill>
                  <a:srgbClr val="16202E"/>
                </a:solidFill>
              </a:rPr>
              <a:t>Water</a:t>
            </a:r>
          </a:p>
        </p:txBody>
      </p:sp>
      <p:sp>
        <p:nvSpPr>
          <p:cNvPr id="74" name="TextBox 73">
            <a:extLst>
              <a:ext uri="{FF2B5EF4-FFF2-40B4-BE49-F238E27FC236}">
                <a16:creationId xmlns:a16="http://schemas.microsoft.com/office/drawing/2014/main" id="{10B455F8-7377-4688-A44E-1915DAAA3635}"/>
              </a:ext>
            </a:extLst>
          </p:cNvPr>
          <p:cNvSpPr txBox="1"/>
          <p:nvPr/>
        </p:nvSpPr>
        <p:spPr>
          <a:xfrm>
            <a:off x="2057400" y="5627092"/>
            <a:ext cx="2178372" cy="369332"/>
          </a:xfrm>
          <a:prstGeom prst="rect">
            <a:avLst/>
          </a:prstGeom>
          <a:noFill/>
        </p:spPr>
        <p:txBody>
          <a:bodyPr wrap="square" rtlCol="0">
            <a:spAutoFit/>
          </a:bodyPr>
          <a:lstStyle/>
          <a:p>
            <a:pPr algn="ctr" defTabSz="914400">
              <a:defRPr/>
            </a:pPr>
            <a:r>
              <a:rPr lang="en-US" b="1" kern="0" dirty="0">
                <a:solidFill>
                  <a:srgbClr val="16202E"/>
                </a:solidFill>
              </a:rPr>
              <a:t>Water Tower Leases</a:t>
            </a:r>
          </a:p>
        </p:txBody>
      </p:sp>
      <p:sp>
        <p:nvSpPr>
          <p:cNvPr id="75" name="TextBox 74">
            <a:extLst>
              <a:ext uri="{FF2B5EF4-FFF2-40B4-BE49-F238E27FC236}">
                <a16:creationId xmlns:a16="http://schemas.microsoft.com/office/drawing/2014/main" id="{5C41E9B8-0393-4904-AF7E-3ED8CB1B5154}"/>
              </a:ext>
            </a:extLst>
          </p:cNvPr>
          <p:cNvSpPr txBox="1"/>
          <p:nvPr/>
        </p:nvSpPr>
        <p:spPr>
          <a:xfrm>
            <a:off x="5096256" y="2022457"/>
            <a:ext cx="1560893" cy="369332"/>
          </a:xfrm>
          <a:prstGeom prst="rect">
            <a:avLst/>
          </a:prstGeom>
          <a:noFill/>
        </p:spPr>
        <p:txBody>
          <a:bodyPr wrap="square" rtlCol="0">
            <a:spAutoFit/>
          </a:bodyPr>
          <a:lstStyle/>
          <a:p>
            <a:pPr algn="ctr" defTabSz="914400">
              <a:defRPr/>
            </a:pPr>
            <a:r>
              <a:rPr lang="en-US" b="1" kern="0" dirty="0">
                <a:solidFill>
                  <a:srgbClr val="16202E"/>
                </a:solidFill>
              </a:rPr>
              <a:t>Sewer</a:t>
            </a:r>
          </a:p>
        </p:txBody>
      </p:sp>
      <p:sp>
        <p:nvSpPr>
          <p:cNvPr id="77" name="TextBox 76">
            <a:extLst>
              <a:ext uri="{FF2B5EF4-FFF2-40B4-BE49-F238E27FC236}">
                <a16:creationId xmlns:a16="http://schemas.microsoft.com/office/drawing/2014/main" id="{31B22382-E21A-4740-A90B-CC5F4232AE24}"/>
              </a:ext>
            </a:extLst>
          </p:cNvPr>
          <p:cNvSpPr txBox="1"/>
          <p:nvPr/>
        </p:nvSpPr>
        <p:spPr>
          <a:xfrm>
            <a:off x="5339576" y="5625667"/>
            <a:ext cx="1317572" cy="369332"/>
          </a:xfrm>
          <a:prstGeom prst="rect">
            <a:avLst/>
          </a:prstGeom>
          <a:noFill/>
        </p:spPr>
        <p:txBody>
          <a:bodyPr wrap="square" rtlCol="0">
            <a:spAutoFit/>
          </a:bodyPr>
          <a:lstStyle/>
          <a:p>
            <a:pPr algn="ctr" defTabSz="914400">
              <a:defRPr/>
            </a:pPr>
            <a:r>
              <a:rPr lang="en-US" b="1" kern="0" dirty="0">
                <a:solidFill>
                  <a:srgbClr val="16202E"/>
                </a:solidFill>
              </a:rPr>
              <a:t>Interest</a:t>
            </a:r>
          </a:p>
        </p:txBody>
      </p:sp>
      <p:sp>
        <p:nvSpPr>
          <p:cNvPr id="78" name="TextBox 77">
            <a:extLst>
              <a:ext uri="{FF2B5EF4-FFF2-40B4-BE49-F238E27FC236}">
                <a16:creationId xmlns:a16="http://schemas.microsoft.com/office/drawing/2014/main" id="{DD8BD66A-FF6D-4F32-B3ED-81A25C9EF397}"/>
              </a:ext>
            </a:extLst>
          </p:cNvPr>
          <p:cNvSpPr txBox="1"/>
          <p:nvPr/>
        </p:nvSpPr>
        <p:spPr>
          <a:xfrm>
            <a:off x="2964450" y="2821291"/>
            <a:ext cx="1456205" cy="369332"/>
          </a:xfrm>
          <a:prstGeom prst="rect">
            <a:avLst/>
          </a:prstGeom>
          <a:noFill/>
        </p:spPr>
        <p:txBody>
          <a:bodyPr wrap="square" rtlCol="0">
            <a:spAutoFit/>
          </a:bodyPr>
          <a:lstStyle/>
          <a:p>
            <a:pPr defTabSz="914400">
              <a:defRPr/>
            </a:pPr>
            <a:r>
              <a:rPr lang="en-US" b="1" u="sng" kern="0" dirty="0">
                <a:solidFill>
                  <a:srgbClr val="FFFFFF"/>
                </a:solidFill>
              </a:rPr>
              <a:t>$8.0M </a:t>
            </a:r>
          </a:p>
        </p:txBody>
      </p:sp>
      <p:sp>
        <p:nvSpPr>
          <p:cNvPr id="79" name="TextBox 78">
            <a:extLst>
              <a:ext uri="{FF2B5EF4-FFF2-40B4-BE49-F238E27FC236}">
                <a16:creationId xmlns:a16="http://schemas.microsoft.com/office/drawing/2014/main" id="{8F3B4CA1-0E69-4F40-A610-6024F1C34585}"/>
              </a:ext>
            </a:extLst>
          </p:cNvPr>
          <p:cNvSpPr txBox="1"/>
          <p:nvPr/>
        </p:nvSpPr>
        <p:spPr>
          <a:xfrm>
            <a:off x="3645396" y="4725953"/>
            <a:ext cx="1090752" cy="369332"/>
          </a:xfrm>
          <a:prstGeom prst="rect">
            <a:avLst/>
          </a:prstGeom>
          <a:noFill/>
        </p:spPr>
        <p:txBody>
          <a:bodyPr wrap="square" rtlCol="0">
            <a:spAutoFit/>
          </a:bodyPr>
          <a:lstStyle/>
          <a:p>
            <a:pPr defTabSz="914400">
              <a:defRPr/>
            </a:pPr>
            <a:r>
              <a:rPr lang="en-US" b="1" u="sng" kern="0" dirty="0">
                <a:solidFill>
                  <a:srgbClr val="FFFFFF"/>
                </a:solidFill>
              </a:rPr>
              <a:t>$175K</a:t>
            </a:r>
          </a:p>
        </p:txBody>
      </p:sp>
      <p:sp>
        <p:nvSpPr>
          <p:cNvPr id="80" name="TextBox 79">
            <a:extLst>
              <a:ext uri="{FF2B5EF4-FFF2-40B4-BE49-F238E27FC236}">
                <a16:creationId xmlns:a16="http://schemas.microsoft.com/office/drawing/2014/main" id="{60547798-A837-4F0E-8887-CED0C883F665}"/>
              </a:ext>
            </a:extLst>
          </p:cNvPr>
          <p:cNvSpPr txBox="1"/>
          <p:nvPr/>
        </p:nvSpPr>
        <p:spPr>
          <a:xfrm>
            <a:off x="5699761" y="2814230"/>
            <a:ext cx="1633469" cy="369332"/>
          </a:xfrm>
          <a:prstGeom prst="rect">
            <a:avLst/>
          </a:prstGeom>
          <a:noFill/>
        </p:spPr>
        <p:txBody>
          <a:bodyPr wrap="square" rtlCol="0">
            <a:spAutoFit/>
          </a:bodyPr>
          <a:lstStyle/>
          <a:p>
            <a:pPr defTabSz="914400">
              <a:defRPr/>
            </a:pPr>
            <a:r>
              <a:rPr lang="en-US" b="1" u="sng" kern="0" dirty="0">
                <a:solidFill>
                  <a:srgbClr val="FFFFFF"/>
                </a:solidFill>
              </a:rPr>
              <a:t>$6.1M</a:t>
            </a:r>
          </a:p>
        </p:txBody>
      </p:sp>
      <p:sp>
        <p:nvSpPr>
          <p:cNvPr id="81" name="TextBox 80">
            <a:extLst>
              <a:ext uri="{FF2B5EF4-FFF2-40B4-BE49-F238E27FC236}">
                <a16:creationId xmlns:a16="http://schemas.microsoft.com/office/drawing/2014/main" id="{4C73B5C2-13FD-4AC1-A674-F09C0E9EC1AD}"/>
              </a:ext>
            </a:extLst>
          </p:cNvPr>
          <p:cNvSpPr txBox="1"/>
          <p:nvPr/>
        </p:nvSpPr>
        <p:spPr>
          <a:xfrm>
            <a:off x="6239499" y="4675874"/>
            <a:ext cx="1107735" cy="369332"/>
          </a:xfrm>
          <a:prstGeom prst="rect">
            <a:avLst/>
          </a:prstGeom>
          <a:noFill/>
        </p:spPr>
        <p:txBody>
          <a:bodyPr wrap="square" rtlCol="0">
            <a:spAutoFit/>
          </a:bodyPr>
          <a:lstStyle/>
          <a:p>
            <a:pPr defTabSz="914400">
              <a:defRPr/>
            </a:pPr>
            <a:r>
              <a:rPr lang="en-US" b="1" u="sng" kern="0" dirty="0">
                <a:solidFill>
                  <a:srgbClr val="FFFFFF"/>
                </a:solidFill>
              </a:rPr>
              <a:t>$250K</a:t>
            </a:r>
          </a:p>
        </p:txBody>
      </p:sp>
      <p:pic>
        <p:nvPicPr>
          <p:cNvPr id="82" name="Graphic 9" descr="Tax with solid fill">
            <a:extLst>
              <a:ext uri="{FF2B5EF4-FFF2-40B4-BE49-F238E27FC236}">
                <a16:creationId xmlns:a16="http://schemas.microsoft.com/office/drawing/2014/main" id="{5414C79D-DBED-491A-B506-046767A631D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9831" y="1928684"/>
            <a:ext cx="0" cy="0"/>
          </a:xfrm>
          <a:prstGeom prst="rect">
            <a:avLst/>
          </a:prstGeom>
        </p:spPr>
      </p:pic>
      <p:pic>
        <p:nvPicPr>
          <p:cNvPr id="83" name="Graphic 11" descr="Judge female with solid fill">
            <a:extLst>
              <a:ext uri="{FF2B5EF4-FFF2-40B4-BE49-F238E27FC236}">
                <a16:creationId xmlns:a16="http://schemas.microsoft.com/office/drawing/2014/main" id="{8F6E3FF1-2998-4CD2-A77A-A9EBF3CB55E4}"/>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609874" y="1943017"/>
            <a:ext cx="0" cy="0"/>
          </a:xfrm>
          <a:prstGeom prst="rect">
            <a:avLst/>
          </a:prstGeom>
        </p:spPr>
      </p:pic>
      <p:pic>
        <p:nvPicPr>
          <p:cNvPr id="84" name="Graphic 18" descr="Cell Tower outline">
            <a:extLst>
              <a:ext uri="{FF2B5EF4-FFF2-40B4-BE49-F238E27FC236}">
                <a16:creationId xmlns:a16="http://schemas.microsoft.com/office/drawing/2014/main" id="{5CA857C1-A470-4607-9B78-F052B869AD85}"/>
              </a:ext>
            </a:extLst>
          </p:cNvPr>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9071134" y="3751299"/>
            <a:ext cx="0" cy="0"/>
          </a:xfrm>
          <a:prstGeom prst="rect">
            <a:avLst/>
          </a:prstGeom>
        </p:spPr>
      </p:pic>
      <p:pic>
        <p:nvPicPr>
          <p:cNvPr id="85" name="Graphic 20" descr="Label with solid fill">
            <a:extLst>
              <a:ext uri="{FF2B5EF4-FFF2-40B4-BE49-F238E27FC236}">
                <a16:creationId xmlns:a16="http://schemas.microsoft.com/office/drawing/2014/main" id="{8E91BB9C-0AF3-4E92-955F-0796B245BC2A}"/>
              </a:ext>
            </a:extLst>
          </p:cNvPr>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3193" y="1053462"/>
            <a:ext cx="0" cy="0"/>
          </a:xfrm>
          <a:prstGeom prst="rect">
            <a:avLst/>
          </a:prstGeom>
        </p:spPr>
      </p:pic>
      <p:pic>
        <p:nvPicPr>
          <p:cNvPr id="86" name="Graphic 11" descr="Contract with solid fill">
            <a:extLst>
              <a:ext uri="{FF2B5EF4-FFF2-40B4-BE49-F238E27FC236}">
                <a16:creationId xmlns:a16="http://schemas.microsoft.com/office/drawing/2014/main" id="{B911F415-53CC-4E9E-AE9B-D40F7F85B45D}"/>
              </a:ext>
            </a:extLst>
          </p:cNvPr>
          <p:cNvPicPr>
            <a:picLocks noChangeAspect="1"/>
          </p:cNvPicPr>
          <p:nvPr/>
        </p:nvPicPr>
        <p:blipFill>
          <a:blip r:embed="rId19">
            <a:lum bright="70000" contrast="-7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645217" y="3873778"/>
            <a:ext cx="0" cy="0"/>
          </a:xfrm>
          <a:prstGeom prst="rect">
            <a:avLst/>
          </a:prstGeom>
        </p:spPr>
      </p:pic>
      <p:pic>
        <p:nvPicPr>
          <p:cNvPr id="87" name="Graphic 11" descr="Handshake outline">
            <a:extLst>
              <a:ext uri="{FF2B5EF4-FFF2-40B4-BE49-F238E27FC236}">
                <a16:creationId xmlns:a16="http://schemas.microsoft.com/office/drawing/2014/main" id="{77FC417A-BA6C-4467-99BF-990B0F1603A2}"/>
              </a:ext>
            </a:extLst>
          </p:cNvPr>
          <p:cNvPicPr>
            <a:picLocks noChangeAspect="1"/>
          </p:cNvPicPr>
          <p:nvPr/>
        </p:nvPicPr>
        <p:blipFill>
          <a:blip r:embed="rId2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052902" y="3873778"/>
            <a:ext cx="0" cy="0"/>
          </a:xfrm>
          <a:prstGeom prst="rect">
            <a:avLst/>
          </a:prstGeom>
        </p:spPr>
      </p:pic>
      <p:pic>
        <p:nvPicPr>
          <p:cNvPr id="88" name="Graphic 11" descr="Customer review outline">
            <a:extLst>
              <a:ext uri="{FF2B5EF4-FFF2-40B4-BE49-F238E27FC236}">
                <a16:creationId xmlns:a16="http://schemas.microsoft.com/office/drawing/2014/main" id="{0CD9F48F-56F2-4C1C-8FA9-1747C6F723AC}"/>
              </a:ext>
            </a:extLst>
          </p:cNvPr>
          <p:cNvPicPr>
            <a:picLocks noChangeAspect="1"/>
          </p:cNvPicPr>
          <p:nvPr/>
        </p:nvPicPr>
        <p:blipFill>
          <a:blip r:embed="rId23">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6643467" y="3860971"/>
            <a:ext cx="0" cy="0"/>
          </a:xfrm>
          <a:prstGeom prst="rect">
            <a:avLst/>
          </a:prstGeom>
        </p:spPr>
      </p:pic>
      <p:sp>
        <p:nvSpPr>
          <p:cNvPr id="89" name="TextBox 88">
            <a:extLst>
              <a:ext uri="{FF2B5EF4-FFF2-40B4-BE49-F238E27FC236}">
                <a16:creationId xmlns:a16="http://schemas.microsoft.com/office/drawing/2014/main" id="{8FA36248-9D06-4BD1-A13B-6FFB1D76D995}"/>
              </a:ext>
            </a:extLst>
          </p:cNvPr>
          <p:cNvSpPr txBox="1"/>
          <p:nvPr/>
        </p:nvSpPr>
        <p:spPr>
          <a:xfrm>
            <a:off x="7869461" y="2037246"/>
            <a:ext cx="2118799" cy="369332"/>
          </a:xfrm>
          <a:prstGeom prst="rect">
            <a:avLst/>
          </a:prstGeom>
          <a:noFill/>
        </p:spPr>
        <p:txBody>
          <a:bodyPr wrap="square" rtlCol="0">
            <a:spAutoFit/>
          </a:bodyPr>
          <a:lstStyle/>
          <a:p>
            <a:pPr algn="ctr" defTabSz="914400">
              <a:defRPr/>
            </a:pPr>
            <a:r>
              <a:rPr lang="en-US" b="1" kern="0" dirty="0">
                <a:solidFill>
                  <a:srgbClr val="16202E"/>
                </a:solidFill>
              </a:rPr>
              <a:t>Administrative Fees</a:t>
            </a:r>
          </a:p>
        </p:txBody>
      </p:sp>
      <p:pic>
        <p:nvPicPr>
          <p:cNvPr id="90" name="Graphic 11" descr="Gears outline">
            <a:extLst>
              <a:ext uri="{FF2B5EF4-FFF2-40B4-BE49-F238E27FC236}">
                <a16:creationId xmlns:a16="http://schemas.microsoft.com/office/drawing/2014/main" id="{35FE3903-BFBB-4EC6-B1FF-67E86E6ADC1A}"/>
              </a:ext>
            </a:extLst>
          </p:cNvPr>
          <p:cNvPicPr>
            <a:picLocks noChangeAspect="1"/>
          </p:cNvPicPr>
          <p:nvPr/>
        </p:nvPicPr>
        <p:blipFill>
          <a:blip r:embed="rId25">
            <a:lum bright="70000" contras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7482781" y="2533459"/>
            <a:ext cx="1188720" cy="1188720"/>
          </a:xfrm>
          <a:prstGeom prst="rect">
            <a:avLst/>
          </a:prstGeom>
        </p:spPr>
      </p:pic>
      <p:sp>
        <p:nvSpPr>
          <p:cNvPr id="91" name="TextBox 90">
            <a:extLst>
              <a:ext uri="{FF2B5EF4-FFF2-40B4-BE49-F238E27FC236}">
                <a16:creationId xmlns:a16="http://schemas.microsoft.com/office/drawing/2014/main" id="{4C4DA7C4-FF67-4EB4-9D33-981BF1BDB537}"/>
              </a:ext>
            </a:extLst>
          </p:cNvPr>
          <p:cNvSpPr txBox="1"/>
          <p:nvPr/>
        </p:nvSpPr>
        <p:spPr>
          <a:xfrm>
            <a:off x="8593557" y="2758545"/>
            <a:ext cx="2062678" cy="877163"/>
          </a:xfrm>
          <a:prstGeom prst="rect">
            <a:avLst/>
          </a:prstGeom>
          <a:noFill/>
        </p:spPr>
        <p:txBody>
          <a:bodyPr wrap="square" rtlCol="0">
            <a:spAutoFit/>
          </a:bodyPr>
          <a:lstStyle/>
          <a:p>
            <a:pPr defTabSz="914400">
              <a:defRPr/>
            </a:pPr>
            <a:r>
              <a:rPr lang="en-US" b="1" u="sng" kern="0" dirty="0">
                <a:solidFill>
                  <a:srgbClr val="FFFFFF"/>
                </a:solidFill>
              </a:rPr>
              <a:t>$308K </a:t>
            </a:r>
          </a:p>
          <a:p>
            <a:pPr defTabSz="914400">
              <a:defRPr/>
            </a:pPr>
            <a:r>
              <a:rPr lang="en-US" sz="1100" kern="0" dirty="0">
                <a:solidFill>
                  <a:srgbClr val="FFFFFF"/>
                </a:solidFill>
              </a:rPr>
              <a:t>Includes late payment penalties, disconnects/reconnection fees, same day service, etc.</a:t>
            </a:r>
          </a:p>
        </p:txBody>
      </p:sp>
      <p:pic>
        <p:nvPicPr>
          <p:cNvPr id="133" name="Graphic 18" descr="Cell Tower outline">
            <a:extLst>
              <a:ext uri="{FF2B5EF4-FFF2-40B4-BE49-F238E27FC236}">
                <a16:creationId xmlns:a16="http://schemas.microsoft.com/office/drawing/2014/main" id="{5F971AB9-F0F7-489D-8AD0-1C05B969F5F8}"/>
              </a:ext>
            </a:extLst>
          </p:cNvPr>
          <p:cNvPicPr>
            <a:picLocks noChangeAspect="1"/>
          </p:cNvPicPr>
          <p:nvPr/>
        </p:nvPicPr>
        <p:blipFill>
          <a:blip r:embed="rId27">
            <a:lum bright="70000" contrast="-70000"/>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a:xfrm>
            <a:off x="2397188" y="4350504"/>
            <a:ext cx="1188720" cy="1188720"/>
          </a:xfrm>
          <a:prstGeom prst="rect">
            <a:avLst/>
          </a:prstGeom>
        </p:spPr>
      </p:pic>
      <p:sp>
        <p:nvSpPr>
          <p:cNvPr id="134" name="TextBox 133">
            <a:extLst>
              <a:ext uri="{FF2B5EF4-FFF2-40B4-BE49-F238E27FC236}">
                <a16:creationId xmlns:a16="http://schemas.microsoft.com/office/drawing/2014/main" id="{E0DD3661-B118-405C-9652-5BCA626F19C2}"/>
              </a:ext>
            </a:extLst>
          </p:cNvPr>
          <p:cNvSpPr txBox="1"/>
          <p:nvPr/>
        </p:nvSpPr>
        <p:spPr>
          <a:xfrm>
            <a:off x="8789197" y="4523817"/>
            <a:ext cx="1270178" cy="1092607"/>
          </a:xfrm>
          <a:prstGeom prst="rect">
            <a:avLst/>
          </a:prstGeom>
          <a:noFill/>
        </p:spPr>
        <p:txBody>
          <a:bodyPr wrap="square" rtlCol="0">
            <a:spAutoFit/>
          </a:bodyPr>
          <a:lstStyle/>
          <a:p>
            <a:pPr defTabSz="914400">
              <a:defRPr/>
            </a:pPr>
            <a:r>
              <a:rPr lang="en-US" b="1" u="sng" kern="0" dirty="0">
                <a:solidFill>
                  <a:srgbClr val="FFFFFF"/>
                </a:solidFill>
              </a:rPr>
              <a:t>$2.85M</a:t>
            </a:r>
          </a:p>
          <a:p>
            <a:pPr defTabSz="914400">
              <a:defRPr/>
            </a:pPr>
            <a:r>
              <a:rPr lang="en-US" sz="1100" kern="0" dirty="0">
                <a:solidFill>
                  <a:srgbClr val="FFFFFF"/>
                </a:solidFill>
              </a:rPr>
              <a:t>To cash flow one-time funding for capital projects</a:t>
            </a:r>
          </a:p>
          <a:p>
            <a:pPr defTabSz="914400">
              <a:defRPr/>
            </a:pPr>
            <a:r>
              <a:rPr lang="en-US" sz="1400" b="1" u="sng" kern="0" dirty="0">
                <a:solidFill>
                  <a:srgbClr val="FFFFFF"/>
                </a:solidFill>
              </a:rPr>
              <a:t> </a:t>
            </a:r>
          </a:p>
        </p:txBody>
      </p:sp>
      <p:pic>
        <p:nvPicPr>
          <p:cNvPr id="135" name="Graphic 134" descr="Water">
            <a:extLst>
              <a:ext uri="{FF2B5EF4-FFF2-40B4-BE49-F238E27FC236}">
                <a16:creationId xmlns:a16="http://schemas.microsoft.com/office/drawing/2014/main" id="{470A8F73-011E-4C2A-94A9-66ACC71BDD8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813613" y="4359720"/>
            <a:ext cx="1068721" cy="1068721"/>
          </a:xfrm>
          <a:prstGeom prst="rect">
            <a:avLst/>
          </a:prstGeom>
        </p:spPr>
      </p:pic>
      <p:sp>
        <p:nvSpPr>
          <p:cNvPr id="136" name="TextBox 135">
            <a:extLst>
              <a:ext uri="{FF2B5EF4-FFF2-40B4-BE49-F238E27FC236}">
                <a16:creationId xmlns:a16="http://schemas.microsoft.com/office/drawing/2014/main" id="{962EA401-32A2-4A8E-93DA-7340653664A4}"/>
              </a:ext>
            </a:extLst>
          </p:cNvPr>
          <p:cNvSpPr txBox="1"/>
          <p:nvPr/>
        </p:nvSpPr>
        <p:spPr>
          <a:xfrm>
            <a:off x="7924800" y="5506923"/>
            <a:ext cx="1752600" cy="646331"/>
          </a:xfrm>
          <a:prstGeom prst="rect">
            <a:avLst/>
          </a:prstGeom>
          <a:noFill/>
        </p:spPr>
        <p:txBody>
          <a:bodyPr wrap="square" rtlCol="0">
            <a:spAutoFit/>
          </a:bodyPr>
          <a:lstStyle/>
          <a:p>
            <a:pPr algn="ctr" defTabSz="914400">
              <a:defRPr/>
            </a:pPr>
            <a:r>
              <a:rPr lang="en-US" b="1" kern="0" dirty="0">
                <a:solidFill>
                  <a:srgbClr val="16202E"/>
                </a:solidFill>
              </a:rPr>
              <a:t>Use of </a:t>
            </a:r>
          </a:p>
          <a:p>
            <a:pPr algn="ctr" defTabSz="914400">
              <a:defRPr/>
            </a:pPr>
            <a:r>
              <a:rPr lang="en-US" b="1" kern="0" dirty="0">
                <a:solidFill>
                  <a:srgbClr val="16202E"/>
                </a:solidFill>
              </a:rPr>
              <a:t>Fund Balance </a:t>
            </a:r>
          </a:p>
        </p:txBody>
      </p:sp>
      <p:cxnSp>
        <p:nvCxnSpPr>
          <p:cNvPr id="34" name="Straight Connector 33">
            <a:extLst>
              <a:ext uri="{FF2B5EF4-FFF2-40B4-BE49-F238E27FC236}">
                <a16:creationId xmlns:a16="http://schemas.microsoft.com/office/drawing/2014/main" id="{8CDE6858-9959-4B4C-A8B8-B1EFFEA38617}"/>
              </a:ext>
            </a:extLst>
          </p:cNvPr>
          <p:cNvCxnSpPr>
            <a:cxnSpLocks/>
          </p:cNvCxnSpPr>
          <p:nvPr/>
        </p:nvCxnSpPr>
        <p:spPr>
          <a:xfrm>
            <a:off x="1517838" y="4167624"/>
            <a:ext cx="9150162" cy="26412"/>
          </a:xfrm>
          <a:prstGeom prst="line">
            <a:avLst/>
          </a:prstGeom>
          <a:noFill/>
          <a:ln w="76200" cap="flat" cmpd="sng" algn="ctr">
            <a:solidFill>
              <a:srgbClr val="A5A5A5"/>
            </a:solidFill>
            <a:prstDash val="solid"/>
            <a:miter lim="800000"/>
          </a:ln>
          <a:effectLst/>
        </p:spPr>
      </p:cxnSp>
      <p:sp>
        <p:nvSpPr>
          <p:cNvPr id="35" name="Slide Number Placeholder 3">
            <a:extLst>
              <a:ext uri="{FF2B5EF4-FFF2-40B4-BE49-F238E27FC236}">
                <a16:creationId xmlns:a16="http://schemas.microsoft.com/office/drawing/2014/main" id="{2CA1421D-0F6B-4873-8C78-AFABF2FC65B1}"/>
              </a:ext>
            </a:extLst>
          </p:cNvPr>
          <p:cNvSpPr>
            <a:spLocks noGrp="1"/>
          </p:cNvSpPr>
          <p:nvPr>
            <p:ph type="sldNum" sz="quarter" idx="12"/>
          </p:nvPr>
        </p:nvSpPr>
        <p:spPr>
          <a:xfrm>
            <a:off x="8949345" y="6459787"/>
            <a:ext cx="984019" cy="365125"/>
          </a:xfrm>
        </p:spPr>
        <p:txBody>
          <a:bodyPr/>
          <a:lstStyle/>
          <a:p>
            <a:pPr>
              <a:defRPr/>
            </a:pPr>
            <a:fld id="{DB7D0D33-2F6D-4452-8D14-59042419CB3F}" type="slidenum">
              <a:rPr lang="en-US">
                <a:latin typeface="Calibri" panose="020F0502020204030204" pitchFamily="34" charset="0"/>
                <a:cs typeface="Calibri" panose="020F0502020204030204" pitchFamily="34" charset="0"/>
              </a:rPr>
              <a:pPr>
                <a:defRPr/>
              </a:pPr>
              <a:t>36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4112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33400"/>
            <a:ext cx="9144000" cy="1153012"/>
          </a:xfrm>
        </p:spPr>
        <p:txBody>
          <a:bodyPr>
            <a:normAutofit/>
          </a:bodyPr>
          <a:lstStyle/>
          <a:p>
            <a:pPr algn="ctr"/>
            <a:r>
              <a:rPr lang="en-US" sz="3600" dirty="0">
                <a:latin typeface="Calibri" panose="020F0502020204030204" pitchFamily="34" charset="0"/>
                <a:cs typeface="Calibri" panose="020F0502020204030204" pitchFamily="34" charset="0"/>
              </a:rPr>
              <a:t>Water/Wastewater Funds – Revenues (6-6)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4934859"/>
              </p:ext>
            </p:extLst>
          </p:nvPr>
        </p:nvGraphicFramePr>
        <p:xfrm>
          <a:off x="2390774" y="1981200"/>
          <a:ext cx="761839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37</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1669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AC8F6FB5-CA40-44F8-B956-10608E8BB04B}"/>
              </a:ext>
            </a:extLst>
          </p:cNvPr>
          <p:cNvSpPr/>
          <p:nvPr/>
        </p:nvSpPr>
        <p:spPr>
          <a:xfrm>
            <a:off x="1524000" y="1918338"/>
            <a:ext cx="9132234" cy="4214376"/>
          </a:xfrm>
          <a:prstGeom prst="rect">
            <a:avLst/>
          </a:prstGeom>
          <a:solidFill>
            <a:schemeClr val="accent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300" kern="0" dirty="0">
              <a:solidFill>
                <a:srgbClr val="4E8C40"/>
              </a:solidFill>
              <a:latin typeface="Calibri"/>
            </a:endParaRPr>
          </a:p>
        </p:txBody>
      </p:sp>
      <p:sp>
        <p:nvSpPr>
          <p:cNvPr id="93" name="Title 3">
            <a:extLst>
              <a:ext uri="{FF2B5EF4-FFF2-40B4-BE49-F238E27FC236}">
                <a16:creationId xmlns:a16="http://schemas.microsoft.com/office/drawing/2014/main" id="{8AEE8ED4-FFCE-46A1-A970-E5281F8EB5D6}"/>
              </a:ext>
            </a:extLst>
          </p:cNvPr>
          <p:cNvSpPr txBox="1">
            <a:spLocks/>
          </p:cNvSpPr>
          <p:nvPr/>
        </p:nvSpPr>
        <p:spPr>
          <a:xfrm>
            <a:off x="1525553" y="559033"/>
            <a:ext cx="9156324" cy="749584"/>
          </a:xfrm>
          <a:prstGeom prst="rect">
            <a:avLst/>
          </a:prstGeom>
          <a:noFill/>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a:defRPr/>
            </a:pPr>
            <a:r>
              <a:rPr lang="en-US" sz="3600" dirty="0">
                <a:solidFill>
                  <a:schemeClr val="accent1"/>
                </a:solidFill>
                <a:latin typeface="+mn-lt"/>
              </a:rPr>
              <a:t>FY2026 WATER/WASTEWATER FUND EXPENSES $17.7M (6-7)</a:t>
            </a:r>
          </a:p>
        </p:txBody>
      </p:sp>
      <p:pic>
        <p:nvPicPr>
          <p:cNvPr id="94" name="Graphic 4" descr="Mop and bucket">
            <a:extLst>
              <a:ext uri="{FF2B5EF4-FFF2-40B4-BE49-F238E27FC236}">
                <a16:creationId xmlns:a16="http://schemas.microsoft.com/office/drawing/2014/main" id="{2159698B-26C2-4706-852C-6E9135FDDE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9712" y="2848699"/>
            <a:ext cx="1410582" cy="1410582"/>
          </a:xfrm>
          <a:prstGeom prst="rect">
            <a:avLst/>
          </a:prstGeom>
        </p:spPr>
      </p:pic>
      <p:pic>
        <p:nvPicPr>
          <p:cNvPr id="95" name="Graphic 7" descr="Statistics with solid fill">
            <a:extLst>
              <a:ext uri="{FF2B5EF4-FFF2-40B4-BE49-F238E27FC236}">
                <a16:creationId xmlns:a16="http://schemas.microsoft.com/office/drawing/2014/main" id="{D4581934-C8C4-4161-B3D4-D0E82F0D2EFA}"/>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96375" y="2909574"/>
            <a:ext cx="0" cy="0"/>
          </a:xfrm>
          <a:prstGeom prst="rect">
            <a:avLst/>
          </a:prstGeom>
        </p:spPr>
      </p:pic>
      <p:pic>
        <p:nvPicPr>
          <p:cNvPr id="96" name="Graphic 9" descr="Tools">
            <a:extLst>
              <a:ext uri="{FF2B5EF4-FFF2-40B4-BE49-F238E27FC236}">
                <a16:creationId xmlns:a16="http://schemas.microsoft.com/office/drawing/2014/main" id="{BCF9C5AC-CED5-44E1-B80F-C2461DC691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4664" y="3029674"/>
            <a:ext cx="1242673" cy="1242673"/>
          </a:xfrm>
          <a:prstGeom prst="rect">
            <a:avLst/>
          </a:prstGeom>
        </p:spPr>
      </p:pic>
      <p:pic>
        <p:nvPicPr>
          <p:cNvPr id="97" name="Graphic 11" descr="Handshake">
            <a:extLst>
              <a:ext uri="{FF2B5EF4-FFF2-40B4-BE49-F238E27FC236}">
                <a16:creationId xmlns:a16="http://schemas.microsoft.com/office/drawing/2014/main" id="{BA9B7785-887D-4107-A981-C986E350A6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7229" y="2937321"/>
            <a:ext cx="1354695" cy="1354695"/>
          </a:xfrm>
          <a:prstGeom prst="rect">
            <a:avLst/>
          </a:prstGeom>
        </p:spPr>
      </p:pic>
      <p:sp>
        <p:nvSpPr>
          <p:cNvPr id="98" name="TextBox 97">
            <a:extLst>
              <a:ext uri="{FF2B5EF4-FFF2-40B4-BE49-F238E27FC236}">
                <a16:creationId xmlns:a16="http://schemas.microsoft.com/office/drawing/2014/main" id="{CD00A65C-0CD8-4226-99B6-CF03EEEA25C8}"/>
              </a:ext>
            </a:extLst>
          </p:cNvPr>
          <p:cNvSpPr txBox="1"/>
          <p:nvPr/>
        </p:nvSpPr>
        <p:spPr>
          <a:xfrm>
            <a:off x="3287659" y="2084470"/>
            <a:ext cx="1954691" cy="292388"/>
          </a:xfrm>
          <a:prstGeom prst="rect">
            <a:avLst/>
          </a:prstGeom>
          <a:noFill/>
        </p:spPr>
        <p:txBody>
          <a:bodyPr wrap="square" rtlCol="0">
            <a:spAutoFit/>
          </a:bodyPr>
          <a:lstStyle/>
          <a:p>
            <a:pPr algn="ctr" defTabSz="914400">
              <a:defRPr/>
            </a:pPr>
            <a:r>
              <a:rPr lang="en-US" sz="1300" b="1" kern="0" dirty="0">
                <a:solidFill>
                  <a:srgbClr val="16202E"/>
                </a:solidFill>
              </a:rPr>
              <a:t>Supplies</a:t>
            </a:r>
          </a:p>
        </p:txBody>
      </p:sp>
      <p:sp>
        <p:nvSpPr>
          <p:cNvPr id="99" name="TextBox 98">
            <a:extLst>
              <a:ext uri="{FF2B5EF4-FFF2-40B4-BE49-F238E27FC236}">
                <a16:creationId xmlns:a16="http://schemas.microsoft.com/office/drawing/2014/main" id="{B003A6BE-6C3B-48B0-B785-08C84414DC92}"/>
              </a:ext>
            </a:extLst>
          </p:cNvPr>
          <p:cNvSpPr txBox="1"/>
          <p:nvPr/>
        </p:nvSpPr>
        <p:spPr>
          <a:xfrm>
            <a:off x="1728120" y="2070739"/>
            <a:ext cx="1341880" cy="492443"/>
          </a:xfrm>
          <a:prstGeom prst="rect">
            <a:avLst/>
          </a:prstGeom>
          <a:noFill/>
        </p:spPr>
        <p:txBody>
          <a:bodyPr wrap="square" rtlCol="0">
            <a:spAutoFit/>
          </a:bodyPr>
          <a:lstStyle/>
          <a:p>
            <a:pPr algn="ctr" defTabSz="914400">
              <a:defRPr/>
            </a:pPr>
            <a:r>
              <a:rPr lang="en-US" sz="1300" b="1" kern="0" dirty="0">
                <a:solidFill>
                  <a:srgbClr val="16202E"/>
                </a:solidFill>
              </a:rPr>
              <a:t>Personnel Services</a:t>
            </a:r>
          </a:p>
        </p:txBody>
      </p:sp>
      <p:sp>
        <p:nvSpPr>
          <p:cNvPr id="100" name="TextBox 99">
            <a:extLst>
              <a:ext uri="{FF2B5EF4-FFF2-40B4-BE49-F238E27FC236}">
                <a16:creationId xmlns:a16="http://schemas.microsoft.com/office/drawing/2014/main" id="{21297E2B-C883-498F-ADA5-41FAA04A4E14}"/>
              </a:ext>
            </a:extLst>
          </p:cNvPr>
          <p:cNvSpPr txBox="1"/>
          <p:nvPr/>
        </p:nvSpPr>
        <p:spPr>
          <a:xfrm>
            <a:off x="5325631" y="2079997"/>
            <a:ext cx="1605285" cy="492443"/>
          </a:xfrm>
          <a:prstGeom prst="rect">
            <a:avLst/>
          </a:prstGeom>
          <a:noFill/>
        </p:spPr>
        <p:txBody>
          <a:bodyPr wrap="square" rtlCol="0">
            <a:spAutoFit/>
          </a:bodyPr>
          <a:lstStyle/>
          <a:p>
            <a:pPr algn="ctr" defTabSz="914400">
              <a:defRPr/>
            </a:pPr>
            <a:r>
              <a:rPr lang="en-US" sz="1300" b="1" kern="0" dirty="0">
                <a:solidFill>
                  <a:srgbClr val="16202E"/>
                </a:solidFill>
              </a:rPr>
              <a:t>Maintenance &amp; Services</a:t>
            </a:r>
          </a:p>
        </p:txBody>
      </p:sp>
      <p:pic>
        <p:nvPicPr>
          <p:cNvPr id="102" name="Graphic 20" descr="Construction worker">
            <a:extLst>
              <a:ext uri="{FF2B5EF4-FFF2-40B4-BE49-F238E27FC236}">
                <a16:creationId xmlns:a16="http://schemas.microsoft.com/office/drawing/2014/main" id="{8E8A5FB7-A5F2-4019-8ADA-6BCB734404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0284" y="2832739"/>
            <a:ext cx="1557555" cy="1557555"/>
          </a:xfrm>
          <a:prstGeom prst="rect">
            <a:avLst/>
          </a:prstGeom>
        </p:spPr>
      </p:pic>
      <p:sp>
        <p:nvSpPr>
          <p:cNvPr id="107" name="TextBox 106">
            <a:extLst>
              <a:ext uri="{FF2B5EF4-FFF2-40B4-BE49-F238E27FC236}">
                <a16:creationId xmlns:a16="http://schemas.microsoft.com/office/drawing/2014/main" id="{A54EAE88-37BC-4C2C-AA86-3B9AD6C728FB}"/>
              </a:ext>
            </a:extLst>
          </p:cNvPr>
          <p:cNvSpPr txBox="1"/>
          <p:nvPr/>
        </p:nvSpPr>
        <p:spPr>
          <a:xfrm>
            <a:off x="7364581" y="2076138"/>
            <a:ext cx="1067640" cy="492443"/>
          </a:xfrm>
          <a:prstGeom prst="rect">
            <a:avLst/>
          </a:prstGeom>
          <a:noFill/>
        </p:spPr>
        <p:txBody>
          <a:bodyPr wrap="square" rtlCol="0">
            <a:spAutoFit/>
          </a:bodyPr>
          <a:lstStyle/>
          <a:p>
            <a:pPr algn="ctr" defTabSz="914400">
              <a:defRPr/>
            </a:pPr>
            <a:r>
              <a:rPr lang="en-US" sz="1300" b="1" kern="0" dirty="0">
                <a:solidFill>
                  <a:srgbClr val="16202E"/>
                </a:solidFill>
              </a:rPr>
              <a:t>Transfer to Other Funds</a:t>
            </a:r>
          </a:p>
        </p:txBody>
      </p:sp>
      <p:sp>
        <p:nvSpPr>
          <p:cNvPr id="108" name="TextBox 107">
            <a:extLst>
              <a:ext uri="{FF2B5EF4-FFF2-40B4-BE49-F238E27FC236}">
                <a16:creationId xmlns:a16="http://schemas.microsoft.com/office/drawing/2014/main" id="{37C1D3FC-D174-4F38-85C8-B816AFF18CB0}"/>
              </a:ext>
            </a:extLst>
          </p:cNvPr>
          <p:cNvSpPr txBox="1"/>
          <p:nvPr/>
        </p:nvSpPr>
        <p:spPr>
          <a:xfrm>
            <a:off x="3759779" y="4570816"/>
            <a:ext cx="1004916" cy="369332"/>
          </a:xfrm>
          <a:prstGeom prst="rect">
            <a:avLst/>
          </a:prstGeom>
          <a:noFill/>
        </p:spPr>
        <p:txBody>
          <a:bodyPr wrap="square" rtlCol="0" anchor="ctr">
            <a:spAutoFit/>
          </a:bodyPr>
          <a:lstStyle/>
          <a:p>
            <a:pPr algn="ctr" defTabSz="914400">
              <a:defRPr/>
            </a:pPr>
            <a:r>
              <a:rPr lang="en-US" b="1" u="sng" kern="0" dirty="0">
                <a:solidFill>
                  <a:srgbClr val="FFFFFF"/>
                </a:solidFill>
              </a:rPr>
              <a:t>$2.2M </a:t>
            </a:r>
          </a:p>
        </p:txBody>
      </p:sp>
      <p:sp>
        <p:nvSpPr>
          <p:cNvPr id="109" name="TextBox 108">
            <a:extLst>
              <a:ext uri="{FF2B5EF4-FFF2-40B4-BE49-F238E27FC236}">
                <a16:creationId xmlns:a16="http://schemas.microsoft.com/office/drawing/2014/main" id="{72C11AA0-286F-4283-A000-6892B6B721E2}"/>
              </a:ext>
            </a:extLst>
          </p:cNvPr>
          <p:cNvSpPr txBox="1"/>
          <p:nvPr/>
        </p:nvSpPr>
        <p:spPr>
          <a:xfrm>
            <a:off x="1916352" y="4570814"/>
            <a:ext cx="965417" cy="369332"/>
          </a:xfrm>
          <a:prstGeom prst="rect">
            <a:avLst/>
          </a:prstGeom>
          <a:noFill/>
        </p:spPr>
        <p:txBody>
          <a:bodyPr wrap="square" rtlCol="0" anchor="ctr">
            <a:spAutoFit/>
          </a:bodyPr>
          <a:lstStyle/>
          <a:p>
            <a:pPr algn="ctr" defTabSz="914400">
              <a:defRPr/>
            </a:pPr>
            <a:r>
              <a:rPr lang="en-US" b="1" u="sng" kern="0" dirty="0">
                <a:solidFill>
                  <a:srgbClr val="FFFFFF"/>
                </a:solidFill>
              </a:rPr>
              <a:t>$3.8M</a:t>
            </a:r>
          </a:p>
        </p:txBody>
      </p:sp>
      <p:sp>
        <p:nvSpPr>
          <p:cNvPr id="110" name="TextBox 109">
            <a:extLst>
              <a:ext uri="{FF2B5EF4-FFF2-40B4-BE49-F238E27FC236}">
                <a16:creationId xmlns:a16="http://schemas.microsoft.com/office/drawing/2014/main" id="{CC8A80E9-0680-4F48-84DA-7B8C700216C3}"/>
              </a:ext>
            </a:extLst>
          </p:cNvPr>
          <p:cNvSpPr txBox="1"/>
          <p:nvPr/>
        </p:nvSpPr>
        <p:spPr>
          <a:xfrm>
            <a:off x="5664231" y="4570815"/>
            <a:ext cx="946027" cy="369332"/>
          </a:xfrm>
          <a:prstGeom prst="rect">
            <a:avLst/>
          </a:prstGeom>
          <a:noFill/>
        </p:spPr>
        <p:txBody>
          <a:bodyPr wrap="square" rtlCol="0" anchor="ctr">
            <a:spAutoFit/>
          </a:bodyPr>
          <a:lstStyle/>
          <a:p>
            <a:pPr algn="ctr" defTabSz="914400">
              <a:defRPr/>
            </a:pPr>
            <a:r>
              <a:rPr lang="en-US" b="1" u="sng" kern="0" dirty="0">
                <a:solidFill>
                  <a:srgbClr val="FFFFFF"/>
                </a:solidFill>
              </a:rPr>
              <a:t>$3.3M</a:t>
            </a:r>
          </a:p>
        </p:txBody>
      </p:sp>
      <p:sp>
        <p:nvSpPr>
          <p:cNvPr id="111" name="TextBox 110">
            <a:extLst>
              <a:ext uri="{FF2B5EF4-FFF2-40B4-BE49-F238E27FC236}">
                <a16:creationId xmlns:a16="http://schemas.microsoft.com/office/drawing/2014/main" id="{8E508D9A-0A1D-4A2D-84D2-11F7AFB277E3}"/>
              </a:ext>
            </a:extLst>
          </p:cNvPr>
          <p:cNvSpPr txBox="1"/>
          <p:nvPr/>
        </p:nvSpPr>
        <p:spPr>
          <a:xfrm>
            <a:off x="7323323" y="4570813"/>
            <a:ext cx="1062505" cy="369332"/>
          </a:xfrm>
          <a:prstGeom prst="rect">
            <a:avLst/>
          </a:prstGeom>
          <a:noFill/>
        </p:spPr>
        <p:txBody>
          <a:bodyPr wrap="square" rtlCol="0" anchor="ctr">
            <a:spAutoFit/>
          </a:bodyPr>
          <a:lstStyle/>
          <a:p>
            <a:pPr algn="ctr" defTabSz="914400">
              <a:defRPr/>
            </a:pPr>
            <a:r>
              <a:rPr lang="en-US" b="1" u="sng" kern="0" dirty="0">
                <a:solidFill>
                  <a:srgbClr val="FFFFFF"/>
                </a:solidFill>
              </a:rPr>
              <a:t>$8.41M</a:t>
            </a:r>
          </a:p>
        </p:txBody>
      </p:sp>
      <p:pic>
        <p:nvPicPr>
          <p:cNvPr id="119" name="Graphic 9" descr="Tax with solid fill">
            <a:extLst>
              <a:ext uri="{FF2B5EF4-FFF2-40B4-BE49-F238E27FC236}">
                <a16:creationId xmlns:a16="http://schemas.microsoft.com/office/drawing/2014/main" id="{661FD02C-39AA-4858-B920-0AEC9019134F}"/>
              </a:ext>
            </a:extLst>
          </p:cNvPr>
          <p:cNvPicPr>
            <a:picLocks noChangeAspect="1"/>
          </p:cNvPicPr>
          <p:nvPr/>
        </p:nvPicPr>
        <p:blipFill>
          <a:blip r:embed="rId13"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09831" y="1889198"/>
            <a:ext cx="0" cy="0"/>
          </a:xfrm>
          <a:prstGeom prst="rect">
            <a:avLst/>
          </a:prstGeom>
        </p:spPr>
      </p:pic>
      <p:pic>
        <p:nvPicPr>
          <p:cNvPr id="120" name="Graphic 11" descr="Judge female with solid fill">
            <a:extLst>
              <a:ext uri="{FF2B5EF4-FFF2-40B4-BE49-F238E27FC236}">
                <a16:creationId xmlns:a16="http://schemas.microsoft.com/office/drawing/2014/main" id="{500BB8DD-7A1C-485E-8117-3F4B235FC367}"/>
              </a:ext>
            </a:extLst>
          </p:cNvPr>
          <p:cNvPicPr>
            <a:picLocks noChangeAspect="1"/>
          </p:cNvPicPr>
          <p:nvPr/>
        </p:nvPicPr>
        <p:blipFill>
          <a:blip r:embed="rId1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609874" y="1903531"/>
            <a:ext cx="0" cy="0"/>
          </a:xfrm>
          <a:prstGeom prst="rect">
            <a:avLst/>
          </a:prstGeom>
        </p:spPr>
      </p:pic>
      <p:pic>
        <p:nvPicPr>
          <p:cNvPr id="121" name="Graphic 18" descr="Cell Tower outline">
            <a:extLst>
              <a:ext uri="{FF2B5EF4-FFF2-40B4-BE49-F238E27FC236}">
                <a16:creationId xmlns:a16="http://schemas.microsoft.com/office/drawing/2014/main" id="{2A2BA302-AC16-45F6-BB23-EF167E83BF49}"/>
              </a:ext>
            </a:extLst>
          </p:cNvPr>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9071134" y="3711813"/>
            <a:ext cx="0" cy="0"/>
          </a:xfrm>
          <a:prstGeom prst="rect">
            <a:avLst/>
          </a:prstGeom>
        </p:spPr>
      </p:pic>
      <p:pic>
        <p:nvPicPr>
          <p:cNvPr id="122" name="Graphic 20" descr="Label with solid fill">
            <a:extLst>
              <a:ext uri="{FF2B5EF4-FFF2-40B4-BE49-F238E27FC236}">
                <a16:creationId xmlns:a16="http://schemas.microsoft.com/office/drawing/2014/main" id="{C5D7FA96-8B4F-493F-A44F-17B1A7299595}"/>
              </a:ext>
            </a:extLst>
          </p:cNvPr>
          <p:cNvPicPr>
            <a:picLocks noChangeAspect="1"/>
          </p:cNvPicPr>
          <p:nvPr/>
        </p:nvPicPr>
        <p:blipFill>
          <a:blip r:embed="rId19">
            <a:lum bright="70000" contrast="-70000"/>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3193" y="1752600"/>
            <a:ext cx="0" cy="0"/>
          </a:xfrm>
          <a:prstGeom prst="rect">
            <a:avLst/>
          </a:prstGeom>
        </p:spPr>
      </p:pic>
      <p:pic>
        <p:nvPicPr>
          <p:cNvPr id="123" name="Graphic 11" descr="Contract with solid fill">
            <a:extLst>
              <a:ext uri="{FF2B5EF4-FFF2-40B4-BE49-F238E27FC236}">
                <a16:creationId xmlns:a16="http://schemas.microsoft.com/office/drawing/2014/main" id="{D8A20711-921C-478C-9E92-7039A1C4E401}"/>
              </a:ext>
            </a:extLst>
          </p:cNvPr>
          <p:cNvPicPr>
            <a:picLocks noChangeAspect="1"/>
          </p:cNvPicPr>
          <p:nvPr/>
        </p:nvPicPr>
        <p:blipFill>
          <a:blip r:embed="rId2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645217" y="3834292"/>
            <a:ext cx="0" cy="0"/>
          </a:xfrm>
          <a:prstGeom prst="rect">
            <a:avLst/>
          </a:prstGeom>
        </p:spPr>
      </p:pic>
      <p:pic>
        <p:nvPicPr>
          <p:cNvPr id="124" name="Graphic 11" descr="Handshake outline">
            <a:extLst>
              <a:ext uri="{FF2B5EF4-FFF2-40B4-BE49-F238E27FC236}">
                <a16:creationId xmlns:a16="http://schemas.microsoft.com/office/drawing/2014/main" id="{7EAFB5C0-68D8-4C3B-8BC7-B46A86977E35}"/>
              </a:ext>
            </a:extLst>
          </p:cNvPr>
          <p:cNvPicPr>
            <a:picLocks noChangeAspect="1"/>
          </p:cNvPicPr>
          <p:nvPr/>
        </p:nvPicPr>
        <p:blipFill>
          <a:blip r:embed="rId23">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052902" y="3834292"/>
            <a:ext cx="0" cy="0"/>
          </a:xfrm>
          <a:prstGeom prst="rect">
            <a:avLst/>
          </a:prstGeom>
        </p:spPr>
      </p:pic>
      <p:pic>
        <p:nvPicPr>
          <p:cNvPr id="125" name="Graphic 11" descr="Customer review outline">
            <a:extLst>
              <a:ext uri="{FF2B5EF4-FFF2-40B4-BE49-F238E27FC236}">
                <a16:creationId xmlns:a16="http://schemas.microsoft.com/office/drawing/2014/main" id="{21F56E0B-0F02-477C-84C7-51350C62736E}"/>
              </a:ext>
            </a:extLst>
          </p:cNvPr>
          <p:cNvPicPr>
            <a:picLocks noChangeAspect="1"/>
          </p:cNvPicPr>
          <p:nvPr/>
        </p:nvPicPr>
        <p:blipFill>
          <a:blip r:embed="rId25">
            <a:lum bright="70000" contras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6643467" y="3821485"/>
            <a:ext cx="0" cy="0"/>
          </a:xfrm>
          <a:prstGeom prst="rect">
            <a:avLst/>
          </a:prstGeom>
        </p:spPr>
      </p:pic>
      <p:sp>
        <p:nvSpPr>
          <p:cNvPr id="126" name="TextBox 125">
            <a:extLst>
              <a:ext uri="{FF2B5EF4-FFF2-40B4-BE49-F238E27FC236}">
                <a16:creationId xmlns:a16="http://schemas.microsoft.com/office/drawing/2014/main" id="{D75AA2BD-22D8-438D-9241-3DE2DD62927D}"/>
              </a:ext>
            </a:extLst>
          </p:cNvPr>
          <p:cNvSpPr txBox="1"/>
          <p:nvPr/>
        </p:nvSpPr>
        <p:spPr>
          <a:xfrm>
            <a:off x="8759335" y="2183345"/>
            <a:ext cx="1592754" cy="492443"/>
          </a:xfrm>
          <a:prstGeom prst="rect">
            <a:avLst/>
          </a:prstGeom>
          <a:noFill/>
        </p:spPr>
        <p:txBody>
          <a:bodyPr wrap="square" rtlCol="0">
            <a:spAutoFit/>
          </a:bodyPr>
          <a:lstStyle/>
          <a:p>
            <a:pPr algn="ctr" defTabSz="914400">
              <a:defRPr/>
            </a:pPr>
            <a:r>
              <a:rPr lang="en-US" sz="1300" b="1" kern="0" dirty="0">
                <a:solidFill>
                  <a:srgbClr val="16202E"/>
                </a:solidFill>
              </a:rPr>
              <a:t>Debt &amp; Other Expenses</a:t>
            </a:r>
          </a:p>
        </p:txBody>
      </p:sp>
      <p:pic>
        <p:nvPicPr>
          <p:cNvPr id="127" name="Graphic 11" descr="Dump truck">
            <a:extLst>
              <a:ext uri="{FF2B5EF4-FFF2-40B4-BE49-F238E27FC236}">
                <a16:creationId xmlns:a16="http://schemas.microsoft.com/office/drawing/2014/main" id="{AADF1027-9569-4901-8F5B-451C06E6540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991815" y="2988105"/>
            <a:ext cx="1246820" cy="1246820"/>
          </a:xfrm>
          <a:prstGeom prst="rect">
            <a:avLst/>
          </a:prstGeom>
        </p:spPr>
      </p:pic>
      <p:sp>
        <p:nvSpPr>
          <p:cNvPr id="128" name="TextBox 127">
            <a:extLst>
              <a:ext uri="{FF2B5EF4-FFF2-40B4-BE49-F238E27FC236}">
                <a16:creationId xmlns:a16="http://schemas.microsoft.com/office/drawing/2014/main" id="{F7884E20-EE82-4460-96D8-281C57D2222B}"/>
              </a:ext>
            </a:extLst>
          </p:cNvPr>
          <p:cNvSpPr txBox="1"/>
          <p:nvPr/>
        </p:nvSpPr>
        <p:spPr>
          <a:xfrm>
            <a:off x="8898177" y="4574171"/>
            <a:ext cx="1377472" cy="369332"/>
          </a:xfrm>
          <a:prstGeom prst="rect">
            <a:avLst/>
          </a:prstGeom>
          <a:noFill/>
        </p:spPr>
        <p:txBody>
          <a:bodyPr wrap="square" rtlCol="0" anchor="ctr">
            <a:spAutoFit/>
          </a:bodyPr>
          <a:lstStyle/>
          <a:p>
            <a:pPr algn="ctr" defTabSz="914400">
              <a:defRPr/>
            </a:pPr>
            <a:r>
              <a:rPr lang="en-US" b="1" u="sng" kern="0" dirty="0">
                <a:solidFill>
                  <a:srgbClr val="FFFFFF"/>
                </a:solidFill>
              </a:rPr>
              <a:t>$57k </a:t>
            </a:r>
          </a:p>
        </p:txBody>
      </p:sp>
      <p:cxnSp>
        <p:nvCxnSpPr>
          <p:cNvPr id="129" name="Straight Connector 128">
            <a:extLst>
              <a:ext uri="{FF2B5EF4-FFF2-40B4-BE49-F238E27FC236}">
                <a16:creationId xmlns:a16="http://schemas.microsoft.com/office/drawing/2014/main" id="{BF8CFDBE-D9D6-469A-97A4-0AC8F1791AC6}"/>
              </a:ext>
            </a:extLst>
          </p:cNvPr>
          <p:cNvCxnSpPr>
            <a:cxnSpLocks/>
          </p:cNvCxnSpPr>
          <p:nvPr/>
        </p:nvCxnSpPr>
        <p:spPr>
          <a:xfrm>
            <a:off x="1528634" y="5153207"/>
            <a:ext cx="9150162" cy="26412"/>
          </a:xfrm>
          <a:prstGeom prst="line">
            <a:avLst/>
          </a:prstGeom>
          <a:noFill/>
          <a:ln w="76200" cap="flat" cmpd="sng" algn="ctr">
            <a:solidFill>
              <a:srgbClr val="A5A5A5"/>
            </a:solidFill>
            <a:prstDash val="solid"/>
            <a:miter lim="800000"/>
          </a:ln>
          <a:effectLst/>
        </p:spPr>
      </p:cxnSp>
      <p:sp>
        <p:nvSpPr>
          <p:cNvPr id="29" name="Slide Number Placeholder 3">
            <a:extLst>
              <a:ext uri="{FF2B5EF4-FFF2-40B4-BE49-F238E27FC236}">
                <a16:creationId xmlns:a16="http://schemas.microsoft.com/office/drawing/2014/main" id="{82E24243-5C67-4B7F-AD54-8568657A5E03}"/>
              </a:ext>
            </a:extLst>
          </p:cNvPr>
          <p:cNvSpPr>
            <a:spLocks noGrp="1"/>
          </p:cNvSpPr>
          <p:nvPr>
            <p:ph type="sldNum" sz="quarter" idx="12"/>
          </p:nvPr>
        </p:nvSpPr>
        <p:spPr>
          <a:xfrm>
            <a:off x="8949345" y="6459787"/>
            <a:ext cx="984019" cy="365125"/>
          </a:xfrm>
        </p:spPr>
        <p:txBody>
          <a:bodyPr/>
          <a:lstStyle/>
          <a:p>
            <a:pPr>
              <a:defRPr/>
            </a:pPr>
            <a:fld id="{DB7D0D33-2F6D-4452-8D14-59042419CB3F}" type="slidenum">
              <a:rPr lang="en-US">
                <a:latin typeface="Calibri" panose="020F0502020204030204" pitchFamily="34" charset="0"/>
                <a:cs typeface="Calibri" panose="020F0502020204030204" pitchFamily="34" charset="0"/>
              </a:rPr>
              <a:pPr>
                <a:defRPr/>
              </a:pPr>
              <a:t>38</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3002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Water/Wastewater Expenses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39</a:t>
            </a:fld>
            <a:endParaRPr lang="en-US" dirty="0">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260A6F1D-B1E6-4170-92C0-C5AAAE14288F}"/>
              </a:ext>
              <a:ext uri="{147F2762-F138-4A5C-976F-8EAC2B608ADB}">
                <a16:predDERef xmlns:a16="http://schemas.microsoft.com/office/drawing/2014/main" pred="{4BFE585E-5B52-4410-AF3C-26F41B06F0AA}"/>
              </a:ext>
            </a:extLst>
          </p:cNvPr>
          <p:cNvGraphicFramePr>
            <a:graphicFrameLocks/>
          </p:cNvGraphicFramePr>
          <p:nvPr>
            <p:extLst>
              <p:ext uri="{D42A27DB-BD31-4B8C-83A1-F6EECF244321}">
                <p14:modId xmlns:p14="http://schemas.microsoft.com/office/powerpoint/2010/main" val="3266404095"/>
              </p:ext>
            </p:extLst>
          </p:nvPr>
        </p:nvGraphicFramePr>
        <p:xfrm>
          <a:off x="1905000" y="1828800"/>
          <a:ext cx="8458200"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388079" y="2514600"/>
            <a:ext cx="7467600" cy="2895600"/>
          </a:xfrm>
        </p:spPr>
        <p:txBody>
          <a:bodyPr>
            <a:normAutofit/>
          </a:bodyPr>
          <a:lstStyle/>
          <a:p>
            <a:r>
              <a:rPr lang="en-US" sz="2200" dirty="0">
                <a:latin typeface="Calibri" panose="020F0502020204030204" pitchFamily="34" charset="0"/>
                <a:ea typeface="+mn-ea"/>
                <a:cs typeface="Calibri" panose="020F0502020204030204" pitchFamily="34" charset="0"/>
              </a:rPr>
              <a:t>Accounts for all revenues and expenditures applicable to the general operations of City government except for those required to be accounted for in another fund. </a:t>
            </a:r>
            <a:br>
              <a:rPr lang="en-US" sz="2200" dirty="0">
                <a:latin typeface="Calibri" panose="020F0502020204030204" pitchFamily="34" charset="0"/>
                <a:ea typeface="+mn-ea"/>
                <a:cs typeface="Calibri" panose="020F0502020204030204" pitchFamily="34" charset="0"/>
              </a:rPr>
            </a:br>
            <a:br>
              <a:rPr lang="en-US" sz="2200" dirty="0">
                <a:latin typeface="Calibri" panose="020F0502020204030204" pitchFamily="34" charset="0"/>
                <a:ea typeface="+mn-ea"/>
                <a:cs typeface="Calibri" panose="020F0502020204030204" pitchFamily="34" charset="0"/>
              </a:rPr>
            </a:br>
            <a:r>
              <a:rPr lang="en-US" sz="2200" dirty="0">
                <a:latin typeface="Calibri" panose="020F0502020204030204" pitchFamily="34" charset="0"/>
                <a:ea typeface="+mn-ea"/>
                <a:cs typeface="Calibri" panose="020F0502020204030204" pitchFamily="34" charset="0"/>
              </a:rPr>
              <a:t>General Fund revenues are derived primarily from sales tax, property taxes, franchise taxes, fines and fees and intergovernmental revenues.</a:t>
            </a:r>
            <a:br>
              <a:rPr lang="en-US" sz="5400" dirty="0">
                <a:latin typeface="Calibri" panose="020F0502020204030204" pitchFamily="34" charset="0"/>
                <a:ea typeface="+mn-ea"/>
                <a:cs typeface="Calibri" panose="020F0502020204030204" pitchFamily="34" charset="0"/>
              </a:rPr>
            </a:br>
            <a:endParaRPr lang="en-US" sz="5400" dirty="0">
              <a:latin typeface="Calibri" panose="020F0502020204030204" pitchFamily="34" charset="0"/>
              <a:ea typeface="+mn-ea"/>
              <a:cs typeface="Calibri" panose="020F0502020204030204" pitchFamily="34" charset="0"/>
            </a:endParaRPr>
          </a:p>
        </p:txBody>
      </p:sp>
      <p:sp>
        <p:nvSpPr>
          <p:cNvPr id="3" name="Slide Number Placeholder 2"/>
          <p:cNvSpPr>
            <a:spLocks noGrp="1"/>
          </p:cNvSpPr>
          <p:nvPr>
            <p:ph type="sldNum" sz="quarter" idx="12"/>
          </p:nvPr>
        </p:nvSpPr>
        <p:spPr/>
        <p:txBody>
          <a:bodyPr/>
          <a:lstStyle/>
          <a:p>
            <a:fld id="{DB7D0D33-2F6D-4452-8D14-59042419CB3F}" type="slidenum">
              <a:rPr lang="en-US" smtClean="0"/>
              <a:pPr/>
              <a:t>4</a:t>
            </a:fld>
            <a:endParaRPr lang="en-US" dirty="0"/>
          </a:p>
        </p:txBody>
      </p:sp>
      <p:sp>
        <p:nvSpPr>
          <p:cNvPr id="5" name="Title 3">
            <a:extLst>
              <a:ext uri="{FF2B5EF4-FFF2-40B4-BE49-F238E27FC236}">
                <a16:creationId xmlns:a16="http://schemas.microsoft.com/office/drawing/2014/main" id="{22AECB8F-5804-4B4C-B951-10B0E071EA6C}"/>
              </a:ext>
            </a:extLst>
          </p:cNvPr>
          <p:cNvSpPr txBox="1">
            <a:spLocks/>
          </p:cNvSpPr>
          <p:nvPr/>
        </p:nvSpPr>
        <p:spPr>
          <a:xfrm>
            <a:off x="2362200" y="838200"/>
            <a:ext cx="7467600" cy="20574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dirty="0">
                <a:latin typeface="Calibri" panose="020F0502020204030204" pitchFamily="34" charset="0"/>
                <a:ea typeface="+mn-ea"/>
                <a:cs typeface="Calibri" panose="020F0502020204030204" pitchFamily="34" charset="0"/>
              </a:rPr>
              <a:t>General Fund</a:t>
            </a:r>
            <a:br>
              <a:rPr lang="en-US" sz="5400" dirty="0">
                <a:latin typeface="Calibri" panose="020F0502020204030204" pitchFamily="34" charset="0"/>
                <a:ea typeface="+mn-ea"/>
                <a:cs typeface="Calibri" panose="020F0502020204030204" pitchFamily="34" charset="0"/>
              </a:rPr>
            </a:br>
            <a:br>
              <a:rPr lang="en-US" sz="5400" dirty="0">
                <a:latin typeface="Calibri" panose="020F0502020204030204" pitchFamily="34" charset="0"/>
                <a:ea typeface="+mn-ea"/>
                <a:cs typeface="Calibri" panose="020F0502020204030204" pitchFamily="34" charset="0"/>
              </a:rPr>
            </a:br>
            <a:endParaRPr lang="en-US" sz="5400" dirty="0">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4820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37684"/>
            <a:ext cx="9144000" cy="1450757"/>
          </a:xfrm>
        </p:spPr>
        <p:txBody>
          <a:bodyPr/>
          <a:lstStyle/>
          <a:p>
            <a:pPr algn="ctr"/>
            <a:r>
              <a:rPr lang="en-US" dirty="0">
                <a:latin typeface="Calibri" panose="020F0502020204030204" pitchFamily="34" charset="0"/>
                <a:cs typeface="Calibri" panose="020F0502020204030204" pitchFamily="34" charset="0"/>
              </a:rPr>
              <a:t>Water/Wastewater Fund</a:t>
            </a:r>
          </a:p>
        </p:txBody>
      </p:sp>
      <p:sp>
        <p:nvSpPr>
          <p:cNvPr id="3" name="Content Placeholder 2">
            <a:extLst>
              <a:ext uri="{FF2B5EF4-FFF2-40B4-BE49-F238E27FC236}">
                <a16:creationId xmlns:a16="http://schemas.microsoft.com/office/drawing/2014/main" id="{FBC32A98-12B5-7CEC-177E-E75D7CF404C8}"/>
              </a:ext>
            </a:extLst>
          </p:cNvPr>
          <p:cNvSpPr>
            <a:spLocks noGrp="1"/>
          </p:cNvSpPr>
          <p:nvPr>
            <p:ph idx="1"/>
          </p:nvPr>
        </p:nvSpPr>
        <p:spPr>
          <a:xfrm>
            <a:off x="8001000" y="1828800"/>
            <a:ext cx="3581400" cy="4250266"/>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Departments</a:t>
            </a:r>
          </a:p>
          <a:p>
            <a:pPr marL="630238" lvl="2" indent="-233363">
              <a:lnSpc>
                <a:spcPct val="100000"/>
              </a:lnSpc>
            </a:pPr>
            <a:r>
              <a:rPr lang="en-US" sz="1800" dirty="0">
                <a:latin typeface="Calibri" panose="020F0502020204030204" pitchFamily="34" charset="0"/>
                <a:cs typeface="Calibri" panose="020F0502020204030204" pitchFamily="34" charset="0"/>
              </a:rPr>
              <a:t>Customer Service (6-9)</a:t>
            </a:r>
          </a:p>
          <a:p>
            <a:pPr marL="630238" lvl="2" indent="-233363">
              <a:lnSpc>
                <a:spcPct val="100000"/>
              </a:lnSpc>
            </a:pPr>
            <a:r>
              <a:rPr lang="en-US" sz="1800" dirty="0">
                <a:latin typeface="Calibri" panose="020F0502020204030204" pitchFamily="34" charset="0"/>
                <a:cs typeface="Calibri" panose="020F0502020204030204" pitchFamily="34" charset="0"/>
              </a:rPr>
              <a:t>Administration (6-14)</a:t>
            </a:r>
          </a:p>
          <a:p>
            <a:pPr marL="630238" lvl="2" indent="-233363">
              <a:lnSpc>
                <a:spcPct val="100000"/>
              </a:lnSpc>
            </a:pPr>
            <a:r>
              <a:rPr lang="en-US" sz="1800" dirty="0">
                <a:latin typeface="Calibri" panose="020F0502020204030204" pitchFamily="34" charset="0"/>
                <a:cs typeface="Calibri" panose="020F0502020204030204" pitchFamily="34" charset="0"/>
              </a:rPr>
              <a:t>Water Production (6-18)</a:t>
            </a:r>
          </a:p>
          <a:p>
            <a:pPr marL="630238" lvl="2" indent="-233363">
              <a:lnSpc>
                <a:spcPct val="100000"/>
              </a:lnSpc>
            </a:pPr>
            <a:r>
              <a:rPr lang="en-US" sz="1800" dirty="0">
                <a:latin typeface="Calibri" panose="020F0502020204030204" pitchFamily="34" charset="0"/>
                <a:cs typeface="Calibri" panose="020F0502020204030204" pitchFamily="34" charset="0"/>
              </a:rPr>
              <a:t>Water Distribution (6-21)</a:t>
            </a:r>
          </a:p>
          <a:p>
            <a:pPr marL="630238" lvl="2" indent="-233363">
              <a:lnSpc>
                <a:spcPct val="100000"/>
              </a:lnSpc>
            </a:pPr>
            <a:r>
              <a:rPr lang="en-US" sz="1800" dirty="0">
                <a:latin typeface="Calibri" panose="020F0502020204030204" pitchFamily="34" charset="0"/>
                <a:cs typeface="Calibri" panose="020F0502020204030204" pitchFamily="34" charset="0"/>
              </a:rPr>
              <a:t>Wastewater Collection (6-25)</a:t>
            </a:r>
          </a:p>
          <a:p>
            <a:pPr marL="630238" lvl="2" indent="-233363">
              <a:lnSpc>
                <a:spcPct val="100000"/>
              </a:lnSpc>
            </a:pPr>
            <a:r>
              <a:rPr lang="en-US" sz="1800" dirty="0">
                <a:latin typeface="Calibri" panose="020F0502020204030204" pitchFamily="34" charset="0"/>
                <a:cs typeface="Calibri" panose="020F0502020204030204" pitchFamily="34" charset="0"/>
              </a:rPr>
              <a:t>Wastewater Treatment (6-28)</a:t>
            </a:r>
          </a:p>
          <a:p>
            <a:pPr marL="630238" lvl="2" indent="-233363">
              <a:lnSpc>
                <a:spcPct val="100000"/>
              </a:lnSpc>
            </a:pPr>
            <a:r>
              <a:rPr lang="en-US" sz="1800" dirty="0">
                <a:latin typeface="Calibri" panose="020F0502020204030204" pitchFamily="34" charset="0"/>
                <a:cs typeface="Calibri" panose="020F0502020204030204" pitchFamily="34" charset="0"/>
              </a:rPr>
              <a:t>Reclaimed Water (6-30)</a:t>
            </a:r>
          </a:p>
          <a:p>
            <a:pPr marL="630238" lvl="2" indent="-233363">
              <a:lnSpc>
                <a:spcPct val="100000"/>
              </a:lnSpc>
            </a:pPr>
            <a:r>
              <a:rPr lang="en-US" sz="1800" dirty="0">
                <a:latin typeface="Calibri" panose="020F0502020204030204" pitchFamily="34" charset="0"/>
                <a:cs typeface="Calibri" panose="020F0502020204030204" pitchFamily="34" charset="0"/>
              </a:rPr>
              <a:t>Non Departmental (6-32)</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40</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2620303121"/>
              </p:ext>
            </p:extLst>
          </p:nvPr>
        </p:nvGraphicFramePr>
        <p:xfrm>
          <a:off x="304800" y="1828800"/>
          <a:ext cx="7391400" cy="44026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4102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89532"/>
            <a:ext cx="9144000" cy="797840"/>
          </a:xfrm>
        </p:spPr>
        <p:txBody>
          <a:bodyPr/>
          <a:lstStyle/>
          <a:p>
            <a:pPr algn="ctr"/>
            <a:r>
              <a:rPr lang="en-US" dirty="0">
                <a:latin typeface="Calibri" panose="020F0502020204030204" pitchFamily="34" charset="0"/>
                <a:cs typeface="Calibri" panose="020F0502020204030204" pitchFamily="34" charset="0"/>
              </a:rPr>
              <a:t>Water/Wastewater Fund Changes</a:t>
            </a:r>
          </a:p>
        </p:txBody>
      </p:sp>
      <p:sp>
        <p:nvSpPr>
          <p:cNvPr id="3" name="Content Placeholder 2">
            <a:extLst>
              <a:ext uri="{FF2B5EF4-FFF2-40B4-BE49-F238E27FC236}">
                <a16:creationId xmlns:a16="http://schemas.microsoft.com/office/drawing/2014/main" id="{54C62AE4-9972-D121-7238-F3912863D4A4}"/>
              </a:ext>
            </a:extLst>
          </p:cNvPr>
          <p:cNvSpPr>
            <a:spLocks noGrp="1"/>
          </p:cNvSpPr>
          <p:nvPr>
            <p:ph idx="1"/>
          </p:nvPr>
        </p:nvSpPr>
        <p:spPr>
          <a:xfrm>
            <a:off x="1219200" y="1387372"/>
            <a:ext cx="9448800" cy="4767366"/>
          </a:xfrm>
        </p:spPr>
        <p:txBody>
          <a:bodyPr>
            <a:noAutofit/>
          </a:bodyPr>
          <a:lstStyle/>
          <a:p>
            <a:pPr marL="630238" lvl="2" indent="-233363">
              <a:lnSpc>
                <a:spcPct val="100000"/>
              </a:lnSpc>
            </a:pPr>
            <a:endParaRPr lang="en-US" sz="1800"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Personnel Services</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Reallocated costs in Other Contractual Services to Salaries and Benefits due to providing water plant and lift station services in-house. A water plant operator and lift station operator were added during FY2025. (6-18) (6-25)</a:t>
            </a:r>
          </a:p>
          <a:p>
            <a:pPr marL="813118" lvl="3" indent="-233363">
              <a:lnSpc>
                <a:spcPct val="100000"/>
              </a:lnSpc>
            </a:pPr>
            <a:endParaRPr lang="en-US" sz="1600"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Supplies</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Customer Service – Increase of $20,000 to Transaction Fees due to the increase in utilization of online, mobile and phone payments as well as credit card fees charged to the city (6-13)</a:t>
            </a:r>
          </a:p>
          <a:p>
            <a:pPr marL="813118" lvl="3" indent="-233363">
              <a:lnSpc>
                <a:spcPct val="100000"/>
              </a:lnSpc>
            </a:pPr>
            <a:endParaRPr lang="en-US" sz="1600" dirty="0">
              <a:latin typeface="Calibri" panose="020F0502020204030204" pitchFamily="34" charset="0"/>
              <a:cs typeface="Calibri" panose="020F0502020204030204" pitchFamily="34" charset="0"/>
            </a:endParaRPr>
          </a:p>
          <a:p>
            <a:pPr marL="630238" lvl="2" indent="-233363">
              <a:lnSpc>
                <a:spcPct val="100000"/>
              </a:lnSpc>
            </a:pPr>
            <a:r>
              <a:rPr lang="en-US" sz="1800" b="1" i="1" u="sng" dirty="0">
                <a:latin typeface="Calibri" panose="020F0502020204030204" pitchFamily="34" charset="0"/>
                <a:cs typeface="Calibri" panose="020F0502020204030204" pitchFamily="34" charset="0"/>
              </a:rPr>
              <a:t>Maintenance &amp; Services</a:t>
            </a:r>
            <a:r>
              <a:rPr lang="en-US" sz="1800" dirty="0">
                <a:latin typeface="Calibri" panose="020F0502020204030204" pitchFamily="34" charset="0"/>
                <a:cs typeface="Calibri" panose="020F0502020204030204" pitchFamily="34" charset="0"/>
              </a:rPr>
              <a:t>:</a:t>
            </a:r>
          </a:p>
          <a:p>
            <a:pPr marL="813118" lvl="3" indent="-233363">
              <a:lnSpc>
                <a:spcPct val="100000"/>
              </a:lnSpc>
            </a:pPr>
            <a:r>
              <a:rPr lang="en-US" sz="1600" dirty="0">
                <a:latin typeface="Calibri" panose="020F0502020204030204" pitchFamily="34" charset="0"/>
                <a:cs typeface="Calibri" panose="020F0502020204030204" pitchFamily="34" charset="0"/>
              </a:rPr>
              <a:t>Wastewater Treatment Plant – Reallocated costs from Other Contractual Services – Plant Operation Services due to the renewed contract with vendor. (6-29)</a:t>
            </a:r>
          </a:p>
          <a:p>
            <a:pPr marL="995998" lvl="4" indent="-233363">
              <a:lnSpc>
                <a:spcPct val="100000"/>
              </a:lnSpc>
            </a:pPr>
            <a:r>
              <a:rPr lang="en-US" sz="1600" dirty="0">
                <a:latin typeface="Calibri" panose="020F0502020204030204" pitchFamily="34" charset="0"/>
                <a:cs typeface="Calibri" panose="020F0502020204030204" pitchFamily="34" charset="0"/>
              </a:rPr>
              <a:t>Increase to Repair &amp; Maintenance line item for pass-through expenses as part of the renewed contract</a:t>
            </a: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41</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9694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DD08A0F-305B-3C60-1D49-F07183CBB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82577-AE09-3F13-D293-BE9F73023C34}"/>
              </a:ext>
            </a:extLst>
          </p:cNvPr>
          <p:cNvSpPr>
            <a:spLocks noGrp="1"/>
          </p:cNvSpPr>
          <p:nvPr>
            <p:ph type="title"/>
          </p:nvPr>
        </p:nvSpPr>
        <p:spPr>
          <a:xfrm>
            <a:off x="1524000" y="589532"/>
            <a:ext cx="9144000" cy="797840"/>
          </a:xfrm>
        </p:spPr>
        <p:txBody>
          <a:bodyPr/>
          <a:lstStyle/>
          <a:p>
            <a:pPr algn="ctr"/>
            <a:r>
              <a:rPr lang="en-US" dirty="0">
                <a:latin typeface="Calibri" panose="020F0502020204030204" pitchFamily="34" charset="0"/>
                <a:cs typeface="Calibri" panose="020F0502020204030204" pitchFamily="34" charset="0"/>
              </a:rPr>
              <a:t>Water/Wastewater Fund Changes</a:t>
            </a:r>
          </a:p>
        </p:txBody>
      </p:sp>
      <p:sp>
        <p:nvSpPr>
          <p:cNvPr id="5" name="Content Placeholder 2">
            <a:extLst>
              <a:ext uri="{FF2B5EF4-FFF2-40B4-BE49-F238E27FC236}">
                <a16:creationId xmlns:a16="http://schemas.microsoft.com/office/drawing/2014/main" id="{8C2752B3-47E5-F843-7108-8D0D3C944BB0}"/>
              </a:ext>
            </a:extLst>
          </p:cNvPr>
          <p:cNvSpPr>
            <a:spLocks noGrp="1"/>
          </p:cNvSpPr>
          <p:nvPr>
            <p:ph idx="1"/>
          </p:nvPr>
        </p:nvSpPr>
        <p:spPr>
          <a:xfrm>
            <a:off x="1600200" y="1600201"/>
            <a:ext cx="9067800" cy="4767263"/>
          </a:xfrm>
        </p:spPr>
        <p:txBody>
          <a:bodyPr>
            <a:noAutofit/>
          </a:bodyPr>
          <a:lstStyle/>
          <a:p>
            <a:pPr marL="396875" lvl="2" indent="0">
              <a:lnSpc>
                <a:spcPct val="100000"/>
              </a:lnSpc>
              <a:buNone/>
            </a:pPr>
            <a:endParaRPr lang="en-US" sz="1800" dirty="0">
              <a:latin typeface="Calibri" panose="020F0502020204030204" pitchFamily="34" charset="0"/>
              <a:cs typeface="Calibri" panose="020F0502020204030204" pitchFamily="34" charset="0"/>
            </a:endParaRPr>
          </a:p>
          <a:p>
            <a:pPr marL="396875" lvl="2" indent="0">
              <a:lnSpc>
                <a:spcPct val="100000"/>
              </a:lnSpc>
              <a:buNone/>
            </a:pPr>
            <a:r>
              <a:rPr lang="en-US" sz="1800" b="1" i="1" u="sng" dirty="0">
                <a:latin typeface="Calibri" panose="020F0502020204030204" pitchFamily="34" charset="0"/>
                <a:cs typeface="Calibri" panose="020F0502020204030204" pitchFamily="34" charset="0"/>
              </a:rPr>
              <a:t>Transfer to Other Funds </a:t>
            </a:r>
            <a:r>
              <a:rPr lang="en-US" sz="1800" i="1" u="sng" dirty="0">
                <a:latin typeface="Calibri" panose="020F0502020204030204" pitchFamily="34" charset="0"/>
                <a:cs typeface="Calibri" panose="020F0502020204030204" pitchFamily="34" charset="0"/>
              </a:rPr>
              <a:t>(6-32)</a:t>
            </a:r>
            <a:r>
              <a:rPr lang="en-US" sz="1800" dirty="0">
                <a:latin typeface="Calibri" panose="020F0502020204030204" pitchFamily="34" charset="0"/>
                <a:cs typeface="Calibri" panose="020F0502020204030204" pitchFamily="34" charset="0"/>
              </a:rPr>
              <a:t>:</a:t>
            </a:r>
          </a:p>
          <a:p>
            <a:pPr marL="396875" lvl="2" indent="0">
              <a:lnSpc>
                <a:spcPct val="100000"/>
              </a:lnSpc>
              <a:buNone/>
            </a:pPr>
            <a:endParaRPr lang="en-US" sz="1800" dirty="0">
              <a:latin typeface="Calibri" panose="020F0502020204030204" pitchFamily="34" charset="0"/>
              <a:cs typeface="Calibri" panose="020F0502020204030204" pitchFamily="34" charset="0"/>
            </a:endParaRPr>
          </a:p>
          <a:p>
            <a:pPr marL="288925" marR="457200" indent="-288925" algn="just">
              <a:spcBef>
                <a:spcPts val="200"/>
              </a:spcBef>
              <a:spcAft>
                <a:spcPts val="0"/>
              </a:spcAft>
              <a:buFont typeface="Courier New" panose="02070309020205020404" pitchFamily="49" charset="0"/>
              <a:buChar char="o"/>
              <a:tabLst>
                <a:tab pos="571500" algn="l"/>
              </a:tabLst>
            </a:pPr>
            <a:r>
              <a:rPr lang="en-US" sz="1400" dirty="0">
                <a:ea typeface="Times New Roman" panose="02020603050405020304" pitchFamily="18" charset="0"/>
                <a:cs typeface="Calibri" panose="020F0502020204030204" pitchFamily="34" charset="0"/>
              </a:rPr>
              <a:t>The Transfer to the General Fund of $2,850,084 is to reimburse the General Fund for support services and a 4% Payment In Lieu of Taxes (PILOT).</a:t>
            </a:r>
          </a:p>
          <a:p>
            <a:pPr marL="288925" marR="457200" indent="-288925" algn="just">
              <a:spcBef>
                <a:spcPts val="200"/>
              </a:spcBef>
              <a:spcAft>
                <a:spcPts val="0"/>
              </a:spcAft>
              <a:buFont typeface="Courier New" panose="02070309020205020404" pitchFamily="49" charset="0"/>
              <a:buChar char="o"/>
              <a:tabLst>
                <a:tab pos="571500" algn="l"/>
              </a:tabLst>
            </a:pPr>
            <a:endParaRPr lang="en-US" sz="1400" dirty="0">
              <a:ea typeface="Times New Roman" panose="02020603050405020304" pitchFamily="18" charset="0"/>
              <a:cs typeface="Calibri" panose="020F0502020204030204" pitchFamily="34" charset="0"/>
            </a:endParaRPr>
          </a:p>
          <a:p>
            <a:pPr marL="288925" marR="457200" indent="-288925" algn="just">
              <a:spcBef>
                <a:spcPts val="200"/>
              </a:spcBef>
              <a:spcAft>
                <a:spcPts val="0"/>
              </a:spcAft>
              <a:buClr>
                <a:srgbClr val="E48312"/>
              </a:buClr>
              <a:buFont typeface="Courier New" panose="02070309020205020404" pitchFamily="49" charset="0"/>
              <a:buChar char="o"/>
              <a:tabLst>
                <a:tab pos="571500" algn="l"/>
              </a:tabLst>
            </a:pPr>
            <a:r>
              <a:rPr lang="en-US" sz="1400" dirty="0">
                <a:solidFill>
                  <a:srgbClr val="000000">
                    <a:lumMod val="75000"/>
                    <a:lumOff val="25000"/>
                  </a:srgbClr>
                </a:solidFill>
                <a:ea typeface="Times New Roman" panose="02020603050405020304" pitchFamily="18" charset="0"/>
                <a:cs typeface="Calibri" panose="020F0502020204030204" pitchFamily="34" charset="0"/>
              </a:rPr>
              <a:t>The Transfer to Water/Wastewater CIP Projects for funding the following projects:</a:t>
            </a:r>
            <a:r>
              <a:rPr lang="en-US" sz="1400" dirty="0">
                <a:ea typeface="Times New Roman" panose="02020603050405020304" pitchFamily="18" charset="0"/>
                <a:cs typeface="Calibri" panose="020F0502020204030204" pitchFamily="34" charset="0"/>
              </a:rPr>
              <a:t> </a:t>
            </a:r>
          </a:p>
          <a:p>
            <a:pPr marL="288925" marR="457200" indent="-288925" algn="just">
              <a:spcBef>
                <a:spcPts val="200"/>
              </a:spcBef>
              <a:spcAft>
                <a:spcPts val="0"/>
              </a:spcAft>
              <a:buClr>
                <a:srgbClr val="E48312"/>
              </a:buClr>
              <a:buFont typeface="Courier New" panose="02070309020205020404" pitchFamily="49" charset="0"/>
              <a:buChar char="o"/>
              <a:tabLst>
                <a:tab pos="571500" algn="l"/>
              </a:tabLst>
            </a:pP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Clarifier Rehab Phase II – Plant 1A				$1,500,000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Water Meter Register Replacement – Phase II			$400,000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Avenue G Waterline &amp; Fire Hydrant Improvements			$250,000</a:t>
            </a:r>
          </a:p>
          <a:p>
            <a:pPr marL="742950" marR="457200" lvl="1" indent="-285750" algn="just">
              <a:spcAft>
                <a:spcPts val="0"/>
              </a:spcAft>
              <a:tabLst>
                <a:tab pos="571500" algn="l"/>
              </a:tabLst>
            </a:pPr>
            <a:r>
              <a:rPr lang="en-US" sz="1400" dirty="0">
                <a:cs typeface="Calibri" panose="020F0502020204030204" pitchFamily="34" charset="0"/>
              </a:rPr>
              <a:t>Wastewater Treatment Plant 2 – Aeration Basins Assessment		$250,000</a:t>
            </a:r>
          </a:p>
          <a:p>
            <a:pPr marL="742950" marR="457200" lvl="1" indent="-285750" algn="just">
              <a:spcAft>
                <a:spcPts val="0"/>
              </a:spcAft>
              <a:tabLst>
                <a:tab pos="571500" algn="l"/>
              </a:tabLst>
            </a:pPr>
            <a:r>
              <a:rPr lang="en-US" sz="1400" dirty="0">
                <a:cs typeface="Calibri" panose="020F0502020204030204" pitchFamily="34" charset="0"/>
              </a:rPr>
              <a:t>Wastewater Treatment Plant 2 – Collection System Line Rehab		$500,000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Water Plant Analyzers				      	</a:t>
            </a:r>
            <a:r>
              <a:rPr lang="en-US" sz="1400" u="sng" dirty="0">
                <a:ea typeface="Times New Roman" panose="02020603050405020304" pitchFamily="18" charset="0"/>
                <a:cs typeface="Calibri" panose="020F0502020204030204" pitchFamily="34" charset="0"/>
              </a:rPr>
              <a:t>$300,000</a:t>
            </a:r>
            <a:endParaRPr lang="en-US" sz="1400" dirty="0"/>
          </a:p>
          <a:p>
            <a:pPr marL="594360" marR="457200" indent="0" algn="just">
              <a:spcBef>
                <a:spcPts val="200"/>
              </a:spcBef>
              <a:spcAft>
                <a:spcPts val="0"/>
              </a:spcAft>
              <a:buNone/>
              <a:tabLst>
                <a:tab pos="571500" algn="l"/>
              </a:tabLst>
            </a:pPr>
            <a:r>
              <a:rPr lang="en-US" sz="1400" dirty="0">
                <a:ea typeface="Times New Roman" panose="02020603050405020304" pitchFamily="18" charset="0"/>
                <a:cs typeface="Calibri" panose="020F0502020204030204" pitchFamily="34" charset="0"/>
              </a:rPr>
              <a:t>							$3,200,000</a:t>
            </a:r>
            <a:endParaRPr lang="en-US" sz="1400" dirty="0">
              <a:latin typeface="Calibri" panose="020F0502020204030204" pitchFamily="34" charset="0"/>
              <a:cs typeface="Calibri" panose="020F0502020204030204" pitchFamily="34" charset="0"/>
            </a:endParaRPr>
          </a:p>
          <a:p>
            <a:pPr marL="579755" lvl="3"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2F30097-6B6D-E3D9-D243-5E885EBEB565}"/>
              </a:ext>
            </a:extLst>
          </p:cNvPr>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42</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235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5502" y="609601"/>
            <a:ext cx="9144000" cy="993557"/>
          </a:xfrm>
        </p:spPr>
        <p:txBody>
          <a:bodyPr>
            <a:normAutofit fontScale="90000"/>
          </a:bodyPr>
          <a:lstStyle/>
          <a:p>
            <a:pPr algn="ctr"/>
            <a:r>
              <a:rPr lang="en-US" sz="4000" dirty="0">
                <a:latin typeface="Calibri" panose="020F0502020204030204" pitchFamily="34" charset="0"/>
                <a:cs typeface="Calibri" panose="020F0502020204030204" pitchFamily="34" charset="0"/>
              </a:rPr>
              <a:t>Water/Wastewater (W/WW) Restricted Funds</a:t>
            </a:r>
            <a:br>
              <a:rPr lang="en-US"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(Vasut)</a:t>
            </a:r>
          </a:p>
        </p:txBody>
      </p:sp>
      <p:sp>
        <p:nvSpPr>
          <p:cNvPr id="8" name="Content Placeholder 2">
            <a:extLst>
              <a:ext uri="{FF2B5EF4-FFF2-40B4-BE49-F238E27FC236}">
                <a16:creationId xmlns:a16="http://schemas.microsoft.com/office/drawing/2014/main" id="{F96743E3-25F2-4ACB-9CA9-63E04EB56992}"/>
              </a:ext>
            </a:extLst>
          </p:cNvPr>
          <p:cNvSpPr>
            <a:spLocks noGrp="1"/>
          </p:cNvSpPr>
          <p:nvPr>
            <p:ph idx="1"/>
          </p:nvPr>
        </p:nvSpPr>
        <p:spPr>
          <a:xfrm>
            <a:off x="1752600" y="2438400"/>
            <a:ext cx="8915400" cy="2418582"/>
          </a:xfrm>
        </p:spPr>
        <p:txBody>
          <a:bodyPr>
            <a:noAutofit/>
          </a:bodyPr>
          <a:lstStyle/>
          <a:p>
            <a:pPr marL="396875" lvl="2" indent="0">
              <a:lnSpc>
                <a:spcPct val="100000"/>
              </a:lnSpc>
              <a:buNone/>
            </a:pPr>
            <a:r>
              <a:rPr lang="en-US" sz="1800" u="sng" dirty="0">
                <a:latin typeface="Calibri" panose="020F0502020204030204" pitchFamily="34" charset="0"/>
                <a:cs typeface="Calibri" panose="020F0502020204030204" pitchFamily="34" charset="0"/>
              </a:rPr>
              <a:t>Funds (Page Number)</a:t>
            </a:r>
          </a:p>
          <a:p>
            <a:pPr marL="630238" lvl="2" indent="-233363">
              <a:lnSpc>
                <a:spcPct val="100000"/>
              </a:lnSpc>
            </a:pPr>
            <a:r>
              <a:rPr lang="en-US" sz="1800" dirty="0">
                <a:latin typeface="Calibri" panose="020F0502020204030204" pitchFamily="34" charset="0"/>
                <a:cs typeface="Calibri" panose="020F0502020204030204" pitchFamily="34" charset="0"/>
              </a:rPr>
              <a:t>Capital Improvement Fund 512 (6-34)</a:t>
            </a:r>
          </a:p>
          <a:p>
            <a:pPr marL="630238" lvl="2" indent="-233363">
              <a:lnSpc>
                <a:spcPct val="100000"/>
              </a:lnSpc>
            </a:pPr>
            <a:r>
              <a:rPr lang="en-US" sz="1800" dirty="0">
                <a:latin typeface="Calibri" panose="020F0502020204030204" pitchFamily="34" charset="0"/>
                <a:cs typeface="Calibri" panose="020F0502020204030204" pitchFamily="34" charset="0"/>
              </a:rPr>
              <a:t>Subsidence Fund 514 (6-35)</a:t>
            </a:r>
          </a:p>
          <a:p>
            <a:pPr marL="630238" lvl="2" indent="-233363">
              <a:lnSpc>
                <a:spcPct val="100000"/>
              </a:lnSpc>
            </a:pPr>
            <a:r>
              <a:rPr lang="en-US" sz="1800" dirty="0">
                <a:latin typeface="Calibri" panose="020F0502020204030204" pitchFamily="34" charset="0"/>
                <a:cs typeface="Calibri" panose="020F0502020204030204" pitchFamily="34" charset="0"/>
              </a:rPr>
              <a:t>Water/WW Supplemental Fund 515 (6-36)</a:t>
            </a:r>
          </a:p>
          <a:p>
            <a:pPr marL="630238" lvl="2" indent="-233363">
              <a:lnSpc>
                <a:spcPct val="100000"/>
              </a:lnSpc>
            </a:pPr>
            <a:r>
              <a:rPr lang="en-US" sz="1800" dirty="0">
                <a:latin typeface="Calibri" panose="020F0502020204030204" pitchFamily="34" charset="0"/>
                <a:cs typeface="Calibri" panose="020F0502020204030204" pitchFamily="34" charset="0"/>
              </a:rPr>
              <a:t>Water Impact Fee Fund 517 (6-37)</a:t>
            </a:r>
          </a:p>
          <a:p>
            <a:pPr marL="630238" lvl="2" indent="-233363">
              <a:lnSpc>
                <a:spcPct val="100000"/>
              </a:lnSpc>
            </a:pPr>
            <a:r>
              <a:rPr lang="en-US" sz="1800" dirty="0">
                <a:latin typeface="Calibri" panose="020F0502020204030204" pitchFamily="34" charset="0"/>
                <a:cs typeface="Calibri" panose="020F0502020204030204" pitchFamily="34" charset="0"/>
              </a:rPr>
              <a:t>Wastewater Impact Fee Fund 518 (6-38)</a:t>
            </a:r>
          </a:p>
          <a:p>
            <a:pPr marL="630238" lvl="2" indent="-233363">
              <a:lnSpc>
                <a:spcPct val="100000"/>
              </a:lnSpc>
            </a:pPr>
            <a:endParaRPr lang="en-US" sz="1800" dirty="0">
              <a:latin typeface="Calibri" panose="020F0502020204030204" pitchFamily="34" charset="0"/>
              <a:cs typeface="Calibri" panose="020F0502020204030204" pitchFamily="34" charset="0"/>
            </a:endParaRPr>
          </a:p>
          <a:p>
            <a:pPr marL="396875" lvl="2"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187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4957208-E95B-057E-3EFB-7B8D5EC88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7E1D1-22A3-AB91-63A2-E6259985125C}"/>
              </a:ext>
            </a:extLst>
          </p:cNvPr>
          <p:cNvSpPr>
            <a:spLocks noGrp="1"/>
          </p:cNvSpPr>
          <p:nvPr>
            <p:ph type="title"/>
          </p:nvPr>
        </p:nvSpPr>
        <p:spPr>
          <a:xfrm>
            <a:off x="1535502" y="609601"/>
            <a:ext cx="9144000" cy="993557"/>
          </a:xfrm>
        </p:spPr>
        <p:txBody>
          <a:bodyPr>
            <a:normAutofit/>
          </a:bodyPr>
          <a:lstStyle/>
          <a:p>
            <a:pPr algn="ctr"/>
            <a:r>
              <a:rPr lang="en-US" sz="4000" dirty="0">
                <a:latin typeface="Calibri" panose="020F0502020204030204" pitchFamily="34" charset="0"/>
                <a:cs typeface="Calibri" panose="020F0502020204030204" pitchFamily="34" charset="0"/>
              </a:rPr>
              <a:t>Capital Improvement Fund (6-34)</a:t>
            </a:r>
            <a:br>
              <a:rPr lang="en-US"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(Vasut)</a:t>
            </a:r>
          </a:p>
        </p:txBody>
      </p:sp>
      <p:sp>
        <p:nvSpPr>
          <p:cNvPr id="8" name="Content Placeholder 2">
            <a:extLst>
              <a:ext uri="{FF2B5EF4-FFF2-40B4-BE49-F238E27FC236}">
                <a16:creationId xmlns:a16="http://schemas.microsoft.com/office/drawing/2014/main" id="{C5D3E678-845A-A182-D1BF-2B100175F8A0}"/>
              </a:ext>
            </a:extLst>
          </p:cNvPr>
          <p:cNvSpPr>
            <a:spLocks noGrp="1"/>
          </p:cNvSpPr>
          <p:nvPr>
            <p:ph idx="1"/>
          </p:nvPr>
        </p:nvSpPr>
        <p:spPr>
          <a:xfrm>
            <a:off x="1524000" y="2438400"/>
            <a:ext cx="9144000" cy="2418582"/>
          </a:xfrm>
        </p:spPr>
        <p:txBody>
          <a:bodyPr>
            <a:noAutofit/>
          </a:bodyPr>
          <a:lstStyle/>
          <a:p>
            <a:pPr marL="630238" lvl="2" indent="-233363">
              <a:lnSpc>
                <a:spcPct val="100000"/>
              </a:lnSpc>
            </a:pPr>
            <a:r>
              <a:rPr lang="en-US" sz="1800" dirty="0">
                <a:latin typeface="Calibri" panose="020F0502020204030204" pitchFamily="34" charset="0"/>
                <a:cs typeface="Calibri" panose="020F0502020204030204" pitchFamily="34" charset="0"/>
              </a:rPr>
              <a:t>Capital Improvement Fund 512 (6-34)</a:t>
            </a:r>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Clarifier Rehab Phase II – Plant 1A				$1,500,000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Water Meter Register Replacement – Phase II			$400,000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Avenue G Waterline &amp; Fire Hydrant Improvements			$250,000</a:t>
            </a:r>
          </a:p>
          <a:p>
            <a:pPr marL="742950" marR="457200" lvl="1" indent="-285750" algn="just">
              <a:spcAft>
                <a:spcPts val="0"/>
              </a:spcAft>
              <a:tabLst>
                <a:tab pos="571500" algn="l"/>
              </a:tabLst>
            </a:pPr>
            <a:r>
              <a:rPr lang="en-US" sz="1400" dirty="0">
                <a:cs typeface="Calibri" panose="020F0502020204030204" pitchFamily="34" charset="0"/>
              </a:rPr>
              <a:t>Wastewater Treatment Plant 2 – Aeration Basins Assessment		$250,000</a:t>
            </a:r>
          </a:p>
          <a:p>
            <a:pPr marL="742950" marR="457200" lvl="1" indent="-285750" algn="just">
              <a:spcAft>
                <a:spcPts val="0"/>
              </a:spcAft>
              <a:tabLst>
                <a:tab pos="571500" algn="l"/>
              </a:tabLst>
            </a:pPr>
            <a:r>
              <a:rPr lang="en-US" sz="1400" dirty="0">
                <a:cs typeface="Calibri" panose="020F0502020204030204" pitchFamily="34" charset="0"/>
              </a:rPr>
              <a:t>Wastewater Treatment Plant 2 – Collection System Line Rehab		$500,000</a:t>
            </a:r>
          </a:p>
          <a:p>
            <a:pPr marL="742950" marR="457200" lvl="1" indent="-285750" algn="just">
              <a:spcAft>
                <a:spcPts val="0"/>
              </a:spcAft>
              <a:tabLst>
                <a:tab pos="571500" algn="l"/>
              </a:tabLst>
            </a:pPr>
            <a:r>
              <a:rPr lang="en-US" sz="1400" dirty="0">
                <a:cs typeface="Calibri" panose="020F0502020204030204" pitchFamily="34" charset="0"/>
              </a:rPr>
              <a:t>Water Plant #4 Recoat Project*				$400,000</a:t>
            </a:r>
            <a:endParaRPr lang="en-US" sz="1400" dirty="0"/>
          </a:p>
          <a:p>
            <a:pPr marL="742950" marR="457200" lvl="1" indent="-285750" algn="just">
              <a:spcAft>
                <a:spcPts val="0"/>
              </a:spcAft>
              <a:tabLst>
                <a:tab pos="571500" algn="l"/>
              </a:tabLst>
            </a:pPr>
            <a:r>
              <a:rPr lang="en-US" sz="1400" dirty="0">
                <a:ea typeface="Times New Roman" panose="02020603050405020304" pitchFamily="18" charset="0"/>
                <a:cs typeface="Calibri" panose="020F0502020204030204" pitchFamily="34" charset="0"/>
              </a:rPr>
              <a:t>Water Plant Analyzers				      	</a:t>
            </a:r>
            <a:r>
              <a:rPr lang="en-US" sz="1400" u="sng" dirty="0">
                <a:ea typeface="Times New Roman" panose="02020603050405020304" pitchFamily="18" charset="0"/>
                <a:cs typeface="Calibri" panose="020F0502020204030204" pitchFamily="34" charset="0"/>
              </a:rPr>
              <a:t>$300,000</a:t>
            </a:r>
            <a:endParaRPr lang="en-US" sz="1400" dirty="0"/>
          </a:p>
          <a:p>
            <a:pPr marL="594360" marR="457200" indent="0" algn="just">
              <a:spcBef>
                <a:spcPts val="200"/>
              </a:spcBef>
              <a:spcAft>
                <a:spcPts val="0"/>
              </a:spcAft>
              <a:buNone/>
              <a:tabLst>
                <a:tab pos="571500" algn="l"/>
              </a:tabLst>
            </a:pPr>
            <a:r>
              <a:rPr lang="en-US" sz="1400" dirty="0">
                <a:ea typeface="Times New Roman" panose="02020603050405020304" pitchFamily="18" charset="0"/>
                <a:cs typeface="Calibri" panose="020F0502020204030204" pitchFamily="34" charset="0"/>
              </a:rPr>
              <a:t>							$3,600,000</a:t>
            </a:r>
            <a:endParaRPr lang="en-US" sz="1400" dirty="0">
              <a:latin typeface="Calibri" panose="020F0502020204030204" pitchFamily="34" charset="0"/>
              <a:cs typeface="Calibri" panose="020F0502020204030204" pitchFamily="34" charset="0"/>
            </a:endParaRPr>
          </a:p>
          <a:p>
            <a:pPr marL="813118" lvl="3" indent="-233363">
              <a:lnSpc>
                <a:spcPct val="100000"/>
              </a:lnSpc>
            </a:pPr>
            <a:endParaRPr lang="en-US" sz="1800" dirty="0">
              <a:latin typeface="Calibri" panose="020F0502020204030204" pitchFamily="34" charset="0"/>
              <a:cs typeface="Calibri" panose="020F0502020204030204" pitchFamily="34" charset="0"/>
            </a:endParaRPr>
          </a:p>
          <a:p>
            <a:pPr marL="579755" lvl="3" indent="0">
              <a:lnSpc>
                <a:spcPct val="100000"/>
              </a:lnSpc>
              <a:buNone/>
            </a:pPr>
            <a:r>
              <a:rPr lang="en-US" dirty="0">
                <a:latin typeface="Calibri" panose="020F0502020204030204" pitchFamily="34" charset="0"/>
                <a:cs typeface="Calibri" panose="020F0502020204030204" pitchFamily="34" charset="0"/>
              </a:rPr>
              <a:t>*Funding from fund balance in FY2026 </a:t>
            </a:r>
          </a:p>
          <a:p>
            <a:pPr marL="579755" lvl="3" indent="0">
              <a:lnSpc>
                <a:spcPct val="100000"/>
              </a:lnSpc>
              <a:buNone/>
            </a:pPr>
            <a:endParaRPr lang="en-US" dirty="0">
              <a:latin typeface="Calibri" panose="020F0502020204030204" pitchFamily="34" charset="0"/>
              <a:cs typeface="Calibri" panose="020F0502020204030204" pitchFamily="34" charset="0"/>
            </a:endParaRPr>
          </a:p>
          <a:p>
            <a:pPr marL="396875" lvl="2" indent="0">
              <a:lnSpc>
                <a:spcPct val="100000"/>
              </a:lnSpc>
              <a:buNone/>
            </a:pPr>
            <a:r>
              <a:rPr lang="en-US" sz="1800" dirty="0">
                <a:latin typeface="Calibri" panose="020F0502020204030204" pitchFamily="34" charset="0"/>
                <a:cs typeface="Calibri" panose="020F0502020204030204" pitchFamily="34" charset="0"/>
              </a:rPr>
              <a:t>Proposing to Fund $220,000 for Stella Rd Waterline Upgrade from fund balance as part of budget adjustment in FY2025 </a:t>
            </a:r>
          </a:p>
          <a:p>
            <a:pPr marL="396875" lvl="2" indent="0">
              <a:lnSpc>
                <a:spcPct val="100000"/>
              </a:lnSpc>
              <a:buNone/>
            </a:pPr>
            <a:endParaRPr lang="en-US" sz="18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0806297-3FC7-569D-AD3B-B5A2437D438E}"/>
              </a:ext>
            </a:extLst>
          </p:cNvPr>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44</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5843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846" y="1524000"/>
            <a:ext cx="7404653" cy="4038600"/>
          </a:xfrm>
        </p:spPr>
        <p:txBody>
          <a:bodyPr>
            <a:normAutofit/>
          </a:bodyPr>
          <a:lstStyle/>
          <a:p>
            <a:pPr algn="ctr">
              <a:buNone/>
            </a:pP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Solid Waste Fund</a:t>
            </a:r>
          </a:p>
          <a:p>
            <a:pPr algn="ctr">
              <a:buNone/>
            </a:pPr>
            <a:r>
              <a:rPr lang="en-US" sz="2400" dirty="0">
                <a:latin typeface="Calibri" panose="020F0502020204030204" pitchFamily="34" charset="0"/>
                <a:cs typeface="Calibri" panose="020F0502020204030204" pitchFamily="34" charset="0"/>
              </a:rPr>
              <a:t>(Vasut) 6-39</a:t>
            </a:r>
          </a:p>
        </p:txBody>
      </p:sp>
      <p:sp>
        <p:nvSpPr>
          <p:cNvPr id="4" name="Slide Number Placeholder 3"/>
          <p:cNvSpPr>
            <a:spLocks noGrp="1"/>
          </p:cNvSpPr>
          <p:nvPr>
            <p:ph type="sldNum" sz="quarter" idx="12"/>
          </p:nvPr>
        </p:nvSpPr>
        <p:spPr/>
        <p:txBody>
          <a:bodyPr/>
          <a:lstStyle/>
          <a:p>
            <a:fld id="{DB7D0D33-2F6D-4452-8D14-59042419CB3F}" type="slidenum">
              <a:rPr lang="en-US" smtClean="0"/>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37684"/>
            <a:ext cx="9144000" cy="1450757"/>
          </a:xfrm>
        </p:spPr>
        <p:txBody>
          <a:bodyPr/>
          <a:lstStyle/>
          <a:p>
            <a:pPr algn="ctr"/>
            <a:r>
              <a:rPr lang="en-US" dirty="0">
                <a:latin typeface="Calibri" panose="020F0502020204030204" pitchFamily="34" charset="0"/>
                <a:cs typeface="Calibri" panose="020F0502020204030204" pitchFamily="34" charset="0"/>
              </a:rPr>
              <a:t>Solid Waste Revenues &amp; Expenses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46</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1856156430"/>
              </p:ext>
            </p:extLst>
          </p:nvPr>
        </p:nvGraphicFramePr>
        <p:xfrm>
          <a:off x="1642456" y="1828800"/>
          <a:ext cx="8644544" cy="4191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DBE869D-A381-43B4-A358-8EB8FDCAADF5}"/>
              </a:ext>
            </a:extLst>
          </p:cNvPr>
          <p:cNvSpPr txBox="1"/>
          <p:nvPr/>
        </p:nvSpPr>
        <p:spPr>
          <a:xfrm>
            <a:off x="1642457" y="6019801"/>
            <a:ext cx="5387309" cy="307777"/>
          </a:xfrm>
          <a:prstGeom prst="rect">
            <a:avLst/>
          </a:prstGeom>
          <a:noFill/>
        </p:spPr>
        <p:txBody>
          <a:bodyPr wrap="none" rtlCol="0">
            <a:spAutoFit/>
          </a:bodyPr>
          <a:lstStyle/>
          <a:p>
            <a:r>
              <a:rPr lang="en-US" sz="1400" dirty="0"/>
              <a:t>Includes 1.34% Consumer Price Index (CPI) increase to solid waste rates</a:t>
            </a:r>
          </a:p>
        </p:txBody>
      </p:sp>
    </p:spTree>
    <p:extLst>
      <p:ext uri="{BB962C8B-B14F-4D97-AF65-F5344CB8AC3E}">
        <p14:creationId xmlns:p14="http://schemas.microsoft.com/office/powerpoint/2010/main" val="2588180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846" y="1524000"/>
            <a:ext cx="7404653" cy="4038600"/>
          </a:xfrm>
        </p:spPr>
        <p:txBody>
          <a:bodyPr>
            <a:normAutofit/>
          </a:bodyPr>
          <a:lstStyle/>
          <a:p>
            <a:pPr algn="ctr">
              <a:buNone/>
            </a:pPr>
            <a:endParaRPr lang="en-US" dirty="0">
              <a:latin typeface="Calibri" panose="020F0502020204030204" pitchFamily="34" charset="0"/>
              <a:cs typeface="Calibri" panose="020F0502020204030204" pitchFamily="34" charset="0"/>
            </a:endParaRPr>
          </a:p>
          <a:p>
            <a:pPr algn="ctr">
              <a:buNone/>
            </a:pPr>
            <a:endParaRPr lang="en-US"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Civic Center Fund</a:t>
            </a:r>
          </a:p>
          <a:p>
            <a:pPr algn="ctr">
              <a:buNone/>
            </a:pPr>
            <a:r>
              <a:rPr lang="en-US" sz="6000" dirty="0">
                <a:latin typeface="Calibri" panose="020F0502020204030204" pitchFamily="34" charset="0"/>
                <a:cs typeface="Calibri" panose="020F0502020204030204" pitchFamily="34" charset="0"/>
              </a:rPr>
              <a:t>6-42</a:t>
            </a:r>
          </a:p>
        </p:txBody>
      </p:sp>
      <p:sp>
        <p:nvSpPr>
          <p:cNvPr id="4" name="Slide Number Placeholder 3"/>
          <p:cNvSpPr>
            <a:spLocks noGrp="1"/>
          </p:cNvSpPr>
          <p:nvPr>
            <p:ph type="sldNum" sz="quarter" idx="12"/>
          </p:nvPr>
        </p:nvSpPr>
        <p:spPr/>
        <p:txBody>
          <a:bodyPr/>
          <a:lstStyle/>
          <a:p>
            <a:fld id="{DB7D0D33-2F6D-4452-8D14-59042419CB3F}" type="slidenum">
              <a:rPr lang="en-US" smtClean="0"/>
              <a:pPr/>
              <a:t>47</a:t>
            </a:fld>
            <a:endParaRPr lang="en-US" dirty="0"/>
          </a:p>
        </p:txBody>
      </p:sp>
    </p:spTree>
    <p:extLst>
      <p:ext uri="{BB962C8B-B14F-4D97-AF65-F5344CB8AC3E}">
        <p14:creationId xmlns:p14="http://schemas.microsoft.com/office/powerpoint/2010/main" val="211406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119F1F-FBF8-4A79-ACEB-261D51971825}"/>
              </a:ext>
            </a:extLst>
          </p:cNvPr>
          <p:cNvSpPr/>
          <p:nvPr/>
        </p:nvSpPr>
        <p:spPr>
          <a:xfrm>
            <a:off x="1524000" y="1757960"/>
            <a:ext cx="9144000" cy="4214376"/>
          </a:xfrm>
          <a:prstGeom prst="rect">
            <a:avLst/>
          </a:prstGeom>
          <a:solidFill>
            <a:schemeClr val="accent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300" kern="0" dirty="0">
              <a:solidFill>
                <a:srgbClr val="4E8C40"/>
              </a:solidFill>
              <a:latin typeface="Calibri"/>
            </a:endParaRPr>
          </a:p>
        </p:txBody>
      </p:sp>
      <p:sp>
        <p:nvSpPr>
          <p:cNvPr id="2" name="Title 1"/>
          <p:cNvSpPr>
            <a:spLocks noGrp="1"/>
          </p:cNvSpPr>
          <p:nvPr>
            <p:ph type="title"/>
          </p:nvPr>
        </p:nvSpPr>
        <p:spPr>
          <a:xfrm>
            <a:off x="0" y="795803"/>
            <a:ext cx="12192000" cy="812419"/>
          </a:xfrm>
        </p:spPr>
        <p:txBody>
          <a:bodyPr/>
          <a:lstStyle/>
          <a:p>
            <a:pPr algn="ctr"/>
            <a:r>
              <a:rPr lang="en-US" dirty="0">
                <a:latin typeface="Calibri" panose="020F0502020204030204" pitchFamily="34" charset="0"/>
                <a:cs typeface="Calibri" panose="020F0502020204030204" pitchFamily="34" charset="0"/>
              </a:rPr>
              <a:t>Civic Center Revenues &amp; Expenses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48</a:t>
            </a:fld>
            <a:endParaRPr lang="en-US" dirty="0">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001E4157-0A12-4A5D-AF43-165468900026}"/>
              </a:ext>
            </a:extLst>
          </p:cNvPr>
          <p:cNvGraphicFramePr>
            <a:graphicFrameLocks/>
          </p:cNvGraphicFramePr>
          <p:nvPr>
            <p:extLst>
              <p:ext uri="{D42A27DB-BD31-4B8C-83A1-F6EECF244321}">
                <p14:modId xmlns:p14="http://schemas.microsoft.com/office/powerpoint/2010/main" val="2452144360"/>
              </p:ext>
            </p:extLst>
          </p:nvPr>
        </p:nvGraphicFramePr>
        <p:xfrm>
          <a:off x="1219200" y="1757960"/>
          <a:ext cx="9993283" cy="4214376"/>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717424F8-7B9E-A901-F217-B10501E8779A}"/>
              </a:ext>
            </a:extLst>
          </p:cNvPr>
          <p:cNvCxnSpPr>
            <a:cxnSpLocks/>
          </p:cNvCxnSpPr>
          <p:nvPr/>
        </p:nvCxnSpPr>
        <p:spPr>
          <a:xfrm>
            <a:off x="6324600" y="1757960"/>
            <a:ext cx="0" cy="3271240"/>
          </a:xfrm>
          <a:prstGeom prst="line">
            <a:avLst/>
          </a:prstGeom>
          <a:ln w="571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FA074C2-2EE5-9ACA-FBDE-949F0872CE6F}"/>
              </a:ext>
            </a:extLst>
          </p:cNvPr>
          <p:cNvSpPr txBox="1"/>
          <p:nvPr/>
        </p:nvSpPr>
        <p:spPr>
          <a:xfrm>
            <a:off x="3733800" y="1757960"/>
            <a:ext cx="1086131" cy="369332"/>
          </a:xfrm>
          <a:prstGeom prst="rect">
            <a:avLst/>
          </a:prstGeom>
          <a:noFill/>
        </p:spPr>
        <p:txBody>
          <a:bodyPr wrap="none" rtlCol="0">
            <a:spAutoFit/>
          </a:bodyPr>
          <a:lstStyle/>
          <a:p>
            <a:r>
              <a:rPr lang="en-US" dirty="0">
                <a:solidFill>
                  <a:schemeClr val="bg1"/>
                </a:solidFill>
              </a:rPr>
              <a:t>Revenues</a:t>
            </a:r>
          </a:p>
        </p:txBody>
      </p:sp>
      <p:sp>
        <p:nvSpPr>
          <p:cNvPr id="6" name="TextBox 5">
            <a:extLst>
              <a:ext uri="{FF2B5EF4-FFF2-40B4-BE49-F238E27FC236}">
                <a16:creationId xmlns:a16="http://schemas.microsoft.com/office/drawing/2014/main" id="{1685D7AE-8C4E-2B87-951B-E9449BD75A5E}"/>
              </a:ext>
            </a:extLst>
          </p:cNvPr>
          <p:cNvSpPr txBox="1"/>
          <p:nvPr/>
        </p:nvSpPr>
        <p:spPr>
          <a:xfrm>
            <a:off x="8153400" y="1783839"/>
            <a:ext cx="1050288" cy="369332"/>
          </a:xfrm>
          <a:prstGeom prst="rect">
            <a:avLst/>
          </a:prstGeom>
          <a:noFill/>
        </p:spPr>
        <p:txBody>
          <a:bodyPr wrap="none" rtlCol="0">
            <a:spAutoFit/>
          </a:bodyPr>
          <a:lstStyle/>
          <a:p>
            <a:r>
              <a:rPr lang="en-US" dirty="0">
                <a:solidFill>
                  <a:schemeClr val="bg1"/>
                </a:solidFill>
              </a:rPr>
              <a:t>Expenses</a:t>
            </a:r>
          </a:p>
        </p:txBody>
      </p:sp>
    </p:spTree>
    <p:extLst>
      <p:ext uri="{BB962C8B-B14F-4D97-AF65-F5344CB8AC3E}">
        <p14:creationId xmlns:p14="http://schemas.microsoft.com/office/powerpoint/2010/main" val="1436195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284" y="1600200"/>
            <a:ext cx="7404653" cy="4038600"/>
          </a:xfrm>
        </p:spPr>
        <p:txBody>
          <a:bodyPr>
            <a:normAutofit fontScale="92500" lnSpcReduction="10000"/>
          </a:bodyPr>
          <a:lstStyle/>
          <a:p>
            <a:pPr algn="ctr">
              <a:buNone/>
            </a:pPr>
            <a:endParaRPr lang="en-US" sz="6000" dirty="0">
              <a:latin typeface="Calibri" panose="020F0502020204030204" pitchFamily="34" charset="0"/>
              <a:cs typeface="Calibri" panose="020F0502020204030204" pitchFamily="34" charset="0"/>
            </a:endParaRPr>
          </a:p>
          <a:p>
            <a:pPr algn="ctr">
              <a:buNone/>
            </a:pPr>
            <a:r>
              <a:rPr lang="en-US" sz="6000" dirty="0">
                <a:latin typeface="Calibri" panose="020F0502020204030204" pitchFamily="34" charset="0"/>
                <a:cs typeface="Calibri" panose="020F0502020204030204" pitchFamily="34" charset="0"/>
              </a:rPr>
              <a:t>Internal Service Funds</a:t>
            </a:r>
          </a:p>
          <a:p>
            <a:pPr algn="ctr">
              <a:buNone/>
            </a:pPr>
            <a:r>
              <a:rPr lang="en-US" sz="6000" dirty="0">
                <a:latin typeface="Calibri" panose="020F0502020204030204" pitchFamily="34" charset="0"/>
                <a:cs typeface="Calibri" panose="020F0502020204030204" pitchFamily="34" charset="0"/>
              </a:rPr>
              <a:t>7-1</a:t>
            </a:r>
          </a:p>
          <a:p>
            <a:pPr algn="ctr">
              <a:buNone/>
            </a:pPr>
            <a:endParaRPr lang="en-US" sz="2400" dirty="0">
              <a:latin typeface="Calibri" panose="020F0502020204030204" pitchFamily="34" charset="0"/>
              <a:cs typeface="Calibri" panose="020F0502020204030204" pitchFamily="34" charset="0"/>
            </a:endParaRPr>
          </a:p>
          <a:p>
            <a:pPr algn="just">
              <a:buNone/>
            </a:pPr>
            <a:r>
              <a:rPr lang="en-US" sz="1800" dirty="0">
                <a:latin typeface="Calibri" panose="020F0502020204030204" pitchFamily="34" charset="0"/>
                <a:cs typeface="Calibri" panose="020F0502020204030204" pitchFamily="34" charset="0"/>
              </a:rPr>
              <a:t>	Are used to account for activities in which one ore more departments of the City provide various services to other departments of the City, whereby, the intent of the fund is to recover the cost of providing those services from internal user charges.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49</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5DBA9F7A-FABF-BE8B-1DBD-03DC35CC07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0E0796-9104-9ECF-FA2A-8AD295C54661}"/>
              </a:ext>
            </a:extLst>
          </p:cNvPr>
          <p:cNvSpPr>
            <a:spLocks noGrp="1"/>
          </p:cNvSpPr>
          <p:nvPr>
            <p:ph type="title"/>
          </p:nvPr>
        </p:nvSpPr>
        <p:spPr>
          <a:xfrm>
            <a:off x="2324099" y="3068721"/>
            <a:ext cx="7467600" cy="534838"/>
          </a:xfrm>
        </p:spPr>
        <p:txBody>
          <a:bodyPr>
            <a:normAutofit fontScale="90000"/>
          </a:bodyPr>
          <a:lstStyle/>
          <a:p>
            <a:r>
              <a:rPr lang="en-US" sz="2600" dirty="0">
                <a:latin typeface="Calibri" panose="020F0502020204030204" pitchFamily="34" charset="0"/>
                <a:ea typeface="+mn-ea"/>
                <a:cs typeface="Calibri" panose="020F0502020204030204" pitchFamily="34" charset="0"/>
              </a:rPr>
              <a:t>Based on last week’s discussion regarding the tax rate and at the direction of the majority of city council, the following changes have been made:</a:t>
            </a:r>
            <a:br>
              <a:rPr lang="en-US" sz="5400" dirty="0">
                <a:latin typeface="Calibri" panose="020F0502020204030204" pitchFamily="34" charset="0"/>
                <a:ea typeface="+mn-ea"/>
                <a:cs typeface="Calibri" panose="020F0502020204030204" pitchFamily="34" charset="0"/>
              </a:rPr>
            </a:br>
            <a:endParaRPr lang="en-US" sz="5400" dirty="0">
              <a:latin typeface="Calibri" panose="020F0502020204030204" pitchFamily="34" charset="0"/>
              <a:ea typeface="+mn-ea"/>
              <a:cs typeface="Calibri" panose="020F0502020204030204" pitchFamily="34" charset="0"/>
            </a:endParaRPr>
          </a:p>
        </p:txBody>
      </p:sp>
      <p:sp>
        <p:nvSpPr>
          <p:cNvPr id="3" name="Slide Number Placeholder 2">
            <a:extLst>
              <a:ext uri="{FF2B5EF4-FFF2-40B4-BE49-F238E27FC236}">
                <a16:creationId xmlns:a16="http://schemas.microsoft.com/office/drawing/2014/main" id="{D406BA1E-D6CC-60E0-CEA4-18F595863F0B}"/>
              </a:ext>
            </a:extLst>
          </p:cNvPr>
          <p:cNvSpPr>
            <a:spLocks noGrp="1"/>
          </p:cNvSpPr>
          <p:nvPr>
            <p:ph type="sldNum" sz="quarter" idx="12"/>
          </p:nvPr>
        </p:nvSpPr>
        <p:spPr/>
        <p:txBody>
          <a:bodyPr/>
          <a:lstStyle/>
          <a:p>
            <a:fld id="{DB7D0D33-2F6D-4452-8D14-59042419CB3F}" type="slidenum">
              <a:rPr lang="en-US" smtClean="0"/>
              <a:pPr/>
              <a:t>5</a:t>
            </a:fld>
            <a:endParaRPr lang="en-US" dirty="0"/>
          </a:p>
        </p:txBody>
      </p:sp>
      <p:sp>
        <p:nvSpPr>
          <p:cNvPr id="5" name="Title 3">
            <a:extLst>
              <a:ext uri="{FF2B5EF4-FFF2-40B4-BE49-F238E27FC236}">
                <a16:creationId xmlns:a16="http://schemas.microsoft.com/office/drawing/2014/main" id="{5760C234-A9D5-3210-E921-EE66DC552B23}"/>
              </a:ext>
            </a:extLst>
          </p:cNvPr>
          <p:cNvSpPr txBox="1">
            <a:spLocks/>
          </p:cNvSpPr>
          <p:nvPr/>
        </p:nvSpPr>
        <p:spPr>
          <a:xfrm>
            <a:off x="2350698" y="762000"/>
            <a:ext cx="7467600" cy="83820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dirty="0">
                <a:latin typeface="Calibri" panose="020F0502020204030204" pitchFamily="34" charset="0"/>
                <a:ea typeface="+mn-ea"/>
                <a:cs typeface="Calibri" panose="020F0502020204030204" pitchFamily="34" charset="0"/>
              </a:rPr>
              <a:t>General Fund Changes</a:t>
            </a:r>
          </a:p>
        </p:txBody>
      </p:sp>
      <p:graphicFrame>
        <p:nvGraphicFramePr>
          <p:cNvPr id="6" name="Table 5">
            <a:extLst>
              <a:ext uri="{FF2B5EF4-FFF2-40B4-BE49-F238E27FC236}">
                <a16:creationId xmlns:a16="http://schemas.microsoft.com/office/drawing/2014/main" id="{F892FD02-D80E-A314-CD62-D0C85295CCF1}"/>
              </a:ext>
            </a:extLst>
          </p:cNvPr>
          <p:cNvGraphicFramePr>
            <a:graphicFrameLocks noGrp="1"/>
          </p:cNvGraphicFramePr>
          <p:nvPr>
            <p:extLst>
              <p:ext uri="{D42A27DB-BD31-4B8C-83A1-F6EECF244321}">
                <p14:modId xmlns:p14="http://schemas.microsoft.com/office/powerpoint/2010/main" val="1974846369"/>
              </p:ext>
            </p:extLst>
          </p:nvPr>
        </p:nvGraphicFramePr>
        <p:xfrm>
          <a:off x="2400301" y="3429000"/>
          <a:ext cx="7391399" cy="1579880"/>
        </p:xfrm>
        <a:graphic>
          <a:graphicData uri="http://schemas.openxmlformats.org/drawingml/2006/table">
            <a:tbl>
              <a:tblPr firstRow="1" bandRow="1">
                <a:tableStyleId>{93296810-A885-4BE3-A3E7-6D5BEEA58F35}</a:tableStyleId>
              </a:tblPr>
              <a:tblGrid>
                <a:gridCol w="7391399">
                  <a:extLst>
                    <a:ext uri="{9D8B030D-6E8A-4147-A177-3AD203B41FA5}">
                      <a16:colId xmlns:a16="http://schemas.microsoft.com/office/drawing/2014/main" val="2382125199"/>
                    </a:ext>
                  </a:extLst>
                </a:gridCol>
              </a:tblGrid>
              <a:tr h="370840">
                <a:tc>
                  <a:txBody>
                    <a:bodyPr/>
                    <a:lstStyle/>
                    <a:p>
                      <a:r>
                        <a:rPr lang="en-US" dirty="0"/>
                        <a:t>Changes</a:t>
                      </a:r>
                    </a:p>
                  </a:txBody>
                  <a:tcPr/>
                </a:tc>
                <a:extLst>
                  <a:ext uri="{0D108BD9-81ED-4DB2-BD59-A6C34878D82A}">
                    <a16:rowId xmlns:a16="http://schemas.microsoft.com/office/drawing/2014/main" val="917387996"/>
                  </a:ext>
                </a:extLst>
              </a:tr>
              <a:tr h="467360">
                <a:tc>
                  <a:txBody>
                    <a:bodyPr/>
                    <a:lstStyle/>
                    <a:p>
                      <a:r>
                        <a:rPr lang="en-US" dirty="0"/>
                        <a:t>Reduced proposed property tax rate from $0.33 to $0.30</a:t>
                      </a:r>
                    </a:p>
                  </a:txBody>
                  <a:tcPr/>
                </a:tc>
                <a:extLst>
                  <a:ext uri="{0D108BD9-81ED-4DB2-BD59-A6C34878D82A}">
                    <a16:rowId xmlns:a16="http://schemas.microsoft.com/office/drawing/2014/main" val="2396616916"/>
                  </a:ext>
                </a:extLst>
              </a:tr>
              <a:tr h="370840">
                <a:tc>
                  <a:txBody>
                    <a:bodyPr/>
                    <a:lstStyle/>
                    <a:p>
                      <a:r>
                        <a:rPr lang="en-US" dirty="0"/>
                        <a:t>Reduced property tax revenues by $1,476,950</a:t>
                      </a:r>
                    </a:p>
                  </a:txBody>
                  <a:tcPr/>
                </a:tc>
                <a:extLst>
                  <a:ext uri="{0D108BD9-81ED-4DB2-BD59-A6C34878D82A}">
                    <a16:rowId xmlns:a16="http://schemas.microsoft.com/office/drawing/2014/main" val="2456056015"/>
                  </a:ext>
                </a:extLst>
              </a:tr>
              <a:tr h="370840">
                <a:tc>
                  <a:txBody>
                    <a:bodyPr/>
                    <a:lstStyle/>
                    <a:p>
                      <a:r>
                        <a:rPr lang="en-US" dirty="0"/>
                        <a:t>Shifted the reduction in revenues to the use of fund balance by $1,476,950</a:t>
                      </a:r>
                    </a:p>
                  </a:txBody>
                  <a:tcPr/>
                </a:tc>
                <a:extLst>
                  <a:ext uri="{0D108BD9-81ED-4DB2-BD59-A6C34878D82A}">
                    <a16:rowId xmlns:a16="http://schemas.microsoft.com/office/drawing/2014/main" val="1804676053"/>
                  </a:ext>
                </a:extLst>
              </a:tr>
            </a:tbl>
          </a:graphicData>
        </a:graphic>
      </p:graphicFrame>
    </p:spTree>
    <p:extLst>
      <p:ext uri="{BB962C8B-B14F-4D97-AF65-F5344CB8AC3E}">
        <p14:creationId xmlns:p14="http://schemas.microsoft.com/office/powerpoint/2010/main" val="22843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Internal Service Funds</a:t>
            </a:r>
          </a:p>
        </p:txBody>
      </p:sp>
      <p:sp>
        <p:nvSpPr>
          <p:cNvPr id="3" name="Content Placeholder 2"/>
          <p:cNvSpPr>
            <a:spLocks noGrp="1"/>
          </p:cNvSpPr>
          <p:nvPr>
            <p:ph idx="1"/>
          </p:nvPr>
        </p:nvSpPr>
        <p:spPr>
          <a:xfrm>
            <a:off x="1790701" y="1828801"/>
            <a:ext cx="8610599" cy="4892039"/>
          </a:xfrm>
        </p:spPr>
        <p:txBody>
          <a:bodyPr>
            <a:normAutofit/>
          </a:bodyPr>
          <a:lstStyle/>
          <a:p>
            <a:r>
              <a:rPr lang="en-US" dirty="0">
                <a:latin typeface="Calibri" panose="020F0502020204030204" pitchFamily="34" charset="0"/>
                <a:cs typeface="Calibri" panose="020F0502020204030204" pitchFamily="34" charset="0"/>
              </a:rPr>
              <a:t>601 Insurance Fund (Barnes)			7-2</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Health insurance premium rates are increasing by 20.7%. The budget also includes a 5% shift to the employer cost for dependent coverage. Insurance fund </a:t>
            </a:r>
            <a:r>
              <a:rPr lang="en-US" dirty="0" err="1">
                <a:latin typeface="Calibri" panose="020F0502020204030204" pitchFamily="34" charset="0"/>
                <a:cs typeface="Calibri" panose="020F0502020204030204" pitchFamily="34" charset="0"/>
              </a:rPr>
              <a:t>fund</a:t>
            </a:r>
            <a:r>
              <a:rPr lang="en-US" dirty="0">
                <a:latin typeface="Calibri" panose="020F0502020204030204" pitchFamily="34" charset="0"/>
                <a:cs typeface="Calibri" panose="020F0502020204030204" pitchFamily="34" charset="0"/>
              </a:rPr>
              <a:t> balance being used to offset increase to employees' premiums.</a:t>
            </a:r>
          </a:p>
          <a:p>
            <a:r>
              <a:rPr lang="en-US" dirty="0">
                <a:latin typeface="Calibri" panose="020F0502020204030204" pitchFamily="34" charset="0"/>
                <a:cs typeface="Calibri" panose="020F0502020204030204" pitchFamily="34" charset="0"/>
              </a:rPr>
              <a:t>602 Fleet Replacement Fund (Martinez)	 	7-5	</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4 vehicles, 1 backhoe and 1 dump truck (FY2026 list) are being ordered to be replaced in FY2025 with Budget Adjustment 25-04. </a:t>
            </a:r>
          </a:p>
          <a:p>
            <a:r>
              <a:rPr lang="en-US" dirty="0">
                <a:latin typeface="Calibri" panose="020F0502020204030204" pitchFamily="34" charset="0"/>
                <a:cs typeface="Calibri" panose="020F0502020204030204" pitchFamily="34" charset="0"/>
              </a:rPr>
              <a:t>603 Technology Fund (Besson)			7-8</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Increase to PC Maintenance &amp; Repair to account for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and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phases of 3 phases of the police department’s computer replacement for patrol units. </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Computer software maintenance increased due to an increase in software products and services</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Machinery &amp; Equipment includes funding to address the replacement and upgrade to the Backup Storage repository.</a:t>
            </a:r>
          </a:p>
          <a:p>
            <a:pPr lvl="2"/>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50</a:t>
            </a:fld>
            <a:endParaRPr lang="en-US" dirty="0">
              <a:latin typeface="Calibri" panose="020F0502020204030204" pitchFamily="34" charset="0"/>
              <a:cs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ctr">
              <a:buNone/>
            </a:pPr>
            <a:r>
              <a:rPr lang="en-US" sz="4800" dirty="0">
                <a:latin typeface="Calibri" panose="020F0502020204030204" pitchFamily="34" charset="0"/>
                <a:cs typeface="Calibri" panose="020F0502020204030204" pitchFamily="34" charset="0"/>
              </a:rPr>
              <a:t>Rosenberg Development Corporation (RDC) and </a:t>
            </a:r>
          </a:p>
          <a:p>
            <a:pPr algn="ctr">
              <a:buNone/>
            </a:pPr>
            <a:r>
              <a:rPr lang="en-US" sz="4800" dirty="0">
                <a:latin typeface="Calibri" panose="020F0502020204030204" pitchFamily="34" charset="0"/>
                <a:cs typeface="Calibri" panose="020F0502020204030204" pitchFamily="34" charset="0"/>
              </a:rPr>
              <a:t>RDC Projects Fund</a:t>
            </a:r>
          </a:p>
          <a:p>
            <a:pPr algn="ctr">
              <a:buNone/>
            </a:pPr>
            <a:r>
              <a:rPr lang="en-US" sz="4800" dirty="0">
                <a:latin typeface="Calibri" panose="020F0502020204030204" pitchFamily="34" charset="0"/>
                <a:cs typeface="Calibri" panose="020F0502020204030204" pitchFamily="34" charset="0"/>
              </a:rPr>
              <a:t>(8-2)</a:t>
            </a:r>
          </a:p>
          <a:p>
            <a:pPr algn="ctr">
              <a:buNone/>
            </a:pPr>
            <a:endParaRPr lang="en-US" sz="4800" dirty="0">
              <a:latin typeface="Calibri" panose="020F0502020204030204" pitchFamily="34" charset="0"/>
              <a:cs typeface="Calibri" panose="020F0502020204030204" pitchFamily="34" charset="0"/>
            </a:endParaRPr>
          </a:p>
          <a:p>
            <a:pPr algn="just">
              <a:buNone/>
            </a:pPr>
            <a:r>
              <a:rPr lang="en-US" sz="1800" dirty="0">
                <a:latin typeface="Calibri" panose="020F0502020204030204" pitchFamily="34" charset="0"/>
                <a:cs typeface="Calibri" panose="020F0502020204030204" pitchFamily="34" charset="0"/>
              </a:rPr>
              <a:t>	Are legally separate organizations for which the elected officials of the primary government are financially accountable.</a:t>
            </a:r>
          </a:p>
          <a:p>
            <a:pPr algn="ctr">
              <a:buNone/>
            </a:pPr>
            <a:endParaRPr lang="en-US" sz="4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51</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779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399" y="304801"/>
            <a:ext cx="8839200" cy="1450757"/>
          </a:xfrm>
        </p:spPr>
        <p:txBody>
          <a:bodyPr/>
          <a:lstStyle/>
          <a:p>
            <a:pPr algn="ctr"/>
            <a:r>
              <a:rPr lang="en-US" dirty="0">
                <a:latin typeface="Calibri" panose="020F0502020204030204" pitchFamily="34" charset="0"/>
                <a:cs typeface="Calibri" panose="020F0502020204030204" pitchFamily="34" charset="0"/>
              </a:rPr>
              <a:t>Rosenberg Development Corp Fund </a:t>
            </a:r>
            <a:r>
              <a:rPr lang="en-US" sz="2400" dirty="0">
                <a:latin typeface="Calibri" panose="020F0502020204030204" pitchFamily="34" charset="0"/>
                <a:cs typeface="Calibri" panose="020F0502020204030204" pitchFamily="34" charset="0"/>
              </a:rPr>
              <a:t>(Esch) (8-2)</a:t>
            </a:r>
          </a:p>
        </p:txBody>
      </p:sp>
      <p:sp>
        <p:nvSpPr>
          <p:cNvPr id="3" name="Content Placeholder 2"/>
          <p:cNvSpPr>
            <a:spLocks noGrp="1"/>
          </p:cNvSpPr>
          <p:nvPr>
            <p:ph idx="1"/>
          </p:nvPr>
        </p:nvSpPr>
        <p:spPr>
          <a:xfrm>
            <a:off x="2393674" y="2133600"/>
            <a:ext cx="7404653" cy="3505200"/>
          </a:xfrm>
        </p:spPr>
        <p:txBody>
          <a:bodyPr>
            <a:normAutofit/>
          </a:bodyPr>
          <a:lstStyle/>
          <a:p>
            <a:pPr marL="34290" indent="0">
              <a:buNone/>
            </a:pPr>
            <a:r>
              <a:rPr lang="en-US" dirty="0">
                <a:latin typeface="Calibri" panose="020F0502020204030204" pitchFamily="34" charset="0"/>
                <a:cs typeface="Calibri" panose="020F0502020204030204" pitchFamily="34" charset="0"/>
              </a:rPr>
              <a:t>RDC Budget was approved by the RDC Board on July 9, 2025</a:t>
            </a:r>
          </a:p>
          <a:p>
            <a:pPr marL="37719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Administrative Services to the City includes updated Administrative Services Agreement which includes City Support Service Fees and a 5% Capital Project Management Fee for city staff administering RDC capital projects</a:t>
            </a:r>
          </a:p>
          <a:p>
            <a:pPr marL="37719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Included $25,000 for partnership with West Fort Bend Management District and $50,000 for a new local merchant support program</a:t>
            </a:r>
          </a:p>
          <a:p>
            <a:pPr marL="377190" indent="-342900">
              <a:buFont typeface="Arial" panose="020B0604020202020204" pitchFamily="34" charset="0"/>
              <a:buChar char="•"/>
            </a:pPr>
            <a:r>
              <a:rPr lang="en-US" dirty="0">
                <a:latin typeface="Calibri" panose="020F0502020204030204" pitchFamily="34" charset="0"/>
                <a:cs typeface="Calibri" panose="020F0502020204030204" pitchFamily="34" charset="0"/>
              </a:rPr>
              <a:t>Funded $5,500,000 in annual obligations and RDC projects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52</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434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1"/>
            <a:ext cx="8839200" cy="1143000"/>
          </a:xfrm>
        </p:spPr>
        <p:txBody>
          <a:bodyPr>
            <a:normAutofit/>
          </a:bodyPr>
          <a:lstStyle/>
          <a:p>
            <a:pPr algn="ctr"/>
            <a:r>
              <a:rPr lang="en-US" dirty="0">
                <a:latin typeface="Calibri" panose="020F0502020204030204" pitchFamily="34" charset="0"/>
                <a:cs typeface="Calibri" panose="020F0502020204030204" pitchFamily="34" charset="0"/>
              </a:rPr>
              <a:t>RDC Projects Fund (8-5)</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53</a:t>
            </a:fld>
            <a:endParaRPr lang="en-US" dirty="0">
              <a:latin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4ABAAA7B-CBFC-4424-B131-CAADBF2C98E2}"/>
              </a:ext>
            </a:extLst>
          </p:cNvPr>
          <p:cNvGraphicFramePr>
            <a:graphicFrameLocks noGrp="1"/>
          </p:cNvGraphicFramePr>
          <p:nvPr>
            <p:extLst>
              <p:ext uri="{D42A27DB-BD31-4B8C-83A1-F6EECF244321}">
                <p14:modId xmlns:p14="http://schemas.microsoft.com/office/powerpoint/2010/main" val="977230464"/>
              </p:ext>
            </p:extLst>
          </p:nvPr>
        </p:nvGraphicFramePr>
        <p:xfrm>
          <a:off x="1066800" y="2057400"/>
          <a:ext cx="4343402" cy="3067520"/>
        </p:xfrm>
        <a:graphic>
          <a:graphicData uri="http://schemas.openxmlformats.org/drawingml/2006/table">
            <a:tbl>
              <a:tblPr firstRow="1" bandRow="1">
                <a:tableStyleId>{93296810-A885-4BE3-A3E7-6D5BEEA58F35}</a:tableStyleId>
              </a:tblPr>
              <a:tblGrid>
                <a:gridCol w="3164323">
                  <a:extLst>
                    <a:ext uri="{9D8B030D-6E8A-4147-A177-3AD203B41FA5}">
                      <a16:colId xmlns:a16="http://schemas.microsoft.com/office/drawing/2014/main" val="1800602300"/>
                    </a:ext>
                  </a:extLst>
                </a:gridCol>
                <a:gridCol w="1179079">
                  <a:extLst>
                    <a:ext uri="{9D8B030D-6E8A-4147-A177-3AD203B41FA5}">
                      <a16:colId xmlns:a16="http://schemas.microsoft.com/office/drawing/2014/main" val="782115283"/>
                    </a:ext>
                  </a:extLst>
                </a:gridCol>
              </a:tblGrid>
              <a:tr h="685298">
                <a:tc>
                  <a:txBody>
                    <a:bodyPr/>
                    <a:lstStyle/>
                    <a:p>
                      <a:r>
                        <a:rPr lang="en-US" dirty="0"/>
                        <a:t>RDC Performance Agreement Obligations</a:t>
                      </a:r>
                    </a:p>
                  </a:txBody>
                  <a:tcPr/>
                </a:tc>
                <a:tc>
                  <a:txBody>
                    <a:bodyPr/>
                    <a:lstStyle/>
                    <a:p>
                      <a:pPr algn="r"/>
                      <a:r>
                        <a:rPr lang="en-US" dirty="0"/>
                        <a:t>Amount</a:t>
                      </a:r>
                    </a:p>
                  </a:txBody>
                  <a:tcPr/>
                </a:tc>
                <a:extLst>
                  <a:ext uri="{0D108BD9-81ED-4DB2-BD59-A6C34878D82A}">
                    <a16:rowId xmlns:a16="http://schemas.microsoft.com/office/drawing/2014/main" val="1433642603"/>
                  </a:ext>
                </a:extLst>
              </a:tr>
              <a:tr h="397037">
                <a:tc>
                  <a:txBody>
                    <a:bodyPr/>
                    <a:lstStyle/>
                    <a:p>
                      <a:r>
                        <a:rPr lang="en-US" dirty="0"/>
                        <a:t>Fort Bend Transit</a:t>
                      </a:r>
                    </a:p>
                  </a:txBody>
                  <a:tcPr/>
                </a:tc>
                <a:tc>
                  <a:txBody>
                    <a:bodyPr/>
                    <a:lstStyle/>
                    <a:p>
                      <a:pPr algn="r"/>
                      <a:r>
                        <a:rPr lang="en-US" dirty="0"/>
                        <a:t>$    75,000</a:t>
                      </a:r>
                    </a:p>
                  </a:txBody>
                  <a:tcPr/>
                </a:tc>
                <a:extLst>
                  <a:ext uri="{0D108BD9-81ED-4DB2-BD59-A6C34878D82A}">
                    <a16:rowId xmlns:a16="http://schemas.microsoft.com/office/drawing/2014/main" val="2533294616"/>
                  </a:ext>
                </a:extLst>
              </a:tr>
              <a:tr h="397037">
                <a:tc>
                  <a:txBody>
                    <a:bodyPr/>
                    <a:lstStyle/>
                    <a:p>
                      <a:r>
                        <a:rPr lang="en-US" dirty="0"/>
                        <a:t>Prospective Business Incentive</a:t>
                      </a:r>
                    </a:p>
                  </a:txBody>
                  <a:tcPr/>
                </a:tc>
                <a:tc>
                  <a:txBody>
                    <a:bodyPr/>
                    <a:lstStyle/>
                    <a:p>
                      <a:pPr algn="r"/>
                      <a:r>
                        <a:rPr lang="en-US" dirty="0"/>
                        <a:t>500,000</a:t>
                      </a:r>
                    </a:p>
                  </a:txBody>
                  <a:tcPr/>
                </a:tc>
                <a:extLst>
                  <a:ext uri="{0D108BD9-81ED-4DB2-BD59-A6C34878D82A}">
                    <a16:rowId xmlns:a16="http://schemas.microsoft.com/office/drawing/2014/main" val="2638349074"/>
                  </a:ext>
                </a:extLst>
              </a:tr>
              <a:tr h="397037">
                <a:tc>
                  <a:txBody>
                    <a:bodyPr/>
                    <a:lstStyle/>
                    <a:p>
                      <a:r>
                        <a:rPr lang="en-US" dirty="0"/>
                        <a:t>Dollar Tree</a:t>
                      </a:r>
                    </a:p>
                  </a:txBody>
                  <a:tcPr/>
                </a:tc>
                <a:tc>
                  <a:txBody>
                    <a:bodyPr/>
                    <a:lstStyle/>
                    <a:p>
                      <a:pPr algn="r"/>
                      <a:r>
                        <a:rPr lang="en-US" dirty="0"/>
                        <a:t>50,000</a:t>
                      </a:r>
                    </a:p>
                  </a:txBody>
                  <a:tcPr/>
                </a:tc>
                <a:extLst>
                  <a:ext uri="{0D108BD9-81ED-4DB2-BD59-A6C34878D82A}">
                    <a16:rowId xmlns:a16="http://schemas.microsoft.com/office/drawing/2014/main" val="416422795"/>
                  </a:ext>
                </a:extLst>
              </a:tr>
              <a:tr h="397037">
                <a:tc>
                  <a:txBody>
                    <a:bodyPr/>
                    <a:lstStyle/>
                    <a:p>
                      <a:r>
                        <a:rPr lang="en-US" dirty="0"/>
                        <a:t>Parks Improvements</a:t>
                      </a:r>
                    </a:p>
                  </a:txBody>
                  <a:tcPr/>
                </a:tc>
                <a:tc>
                  <a:txBody>
                    <a:bodyPr/>
                    <a:lstStyle/>
                    <a:p>
                      <a:pPr algn="r"/>
                      <a:r>
                        <a:rPr lang="en-US" dirty="0"/>
                        <a:t>50,000</a:t>
                      </a:r>
                    </a:p>
                  </a:txBody>
                  <a:tcPr/>
                </a:tc>
                <a:extLst>
                  <a:ext uri="{0D108BD9-81ED-4DB2-BD59-A6C34878D82A}">
                    <a16:rowId xmlns:a16="http://schemas.microsoft.com/office/drawing/2014/main" val="1496238616"/>
                  </a:ext>
                </a:extLst>
              </a:tr>
              <a:tr h="397037">
                <a:tc>
                  <a:txBody>
                    <a:bodyPr/>
                    <a:lstStyle/>
                    <a:p>
                      <a:r>
                        <a:rPr lang="en-US" dirty="0"/>
                        <a:t>Texas Master Naturalists</a:t>
                      </a:r>
                    </a:p>
                  </a:txBody>
                  <a:tcPr/>
                </a:tc>
                <a:tc>
                  <a:txBody>
                    <a:bodyPr/>
                    <a:lstStyle/>
                    <a:p>
                      <a:pPr algn="r"/>
                      <a:r>
                        <a:rPr lang="en-US" u="sng" dirty="0"/>
                        <a:t>50,000</a:t>
                      </a:r>
                    </a:p>
                  </a:txBody>
                  <a:tcPr/>
                </a:tc>
                <a:extLst>
                  <a:ext uri="{0D108BD9-81ED-4DB2-BD59-A6C34878D82A}">
                    <a16:rowId xmlns:a16="http://schemas.microsoft.com/office/drawing/2014/main" val="2895414623"/>
                  </a:ext>
                </a:extLst>
              </a:tr>
              <a:tr h="397037">
                <a:tc>
                  <a:txBody>
                    <a:bodyPr/>
                    <a:lstStyle/>
                    <a:p>
                      <a:pPr algn="r"/>
                      <a:r>
                        <a:rPr lang="en-US" dirty="0"/>
                        <a:t>Subtotal</a:t>
                      </a:r>
                    </a:p>
                  </a:txBody>
                  <a:tcPr/>
                </a:tc>
                <a:tc>
                  <a:txBody>
                    <a:bodyPr/>
                    <a:lstStyle/>
                    <a:p>
                      <a:pPr algn="r"/>
                      <a:r>
                        <a:rPr lang="en-US" dirty="0"/>
                        <a:t>725,000</a:t>
                      </a:r>
                    </a:p>
                  </a:txBody>
                  <a:tcPr/>
                </a:tc>
                <a:extLst>
                  <a:ext uri="{0D108BD9-81ED-4DB2-BD59-A6C34878D82A}">
                    <a16:rowId xmlns:a16="http://schemas.microsoft.com/office/drawing/2014/main" val="3995489879"/>
                  </a:ext>
                </a:extLst>
              </a:tr>
            </a:tbl>
          </a:graphicData>
        </a:graphic>
      </p:graphicFrame>
      <p:graphicFrame>
        <p:nvGraphicFramePr>
          <p:cNvPr id="8" name="Table 7">
            <a:extLst>
              <a:ext uri="{FF2B5EF4-FFF2-40B4-BE49-F238E27FC236}">
                <a16:creationId xmlns:a16="http://schemas.microsoft.com/office/drawing/2014/main" id="{460BDB61-9C71-4658-9D9F-EB7CBAC71B6D}"/>
              </a:ext>
            </a:extLst>
          </p:cNvPr>
          <p:cNvGraphicFramePr>
            <a:graphicFrameLocks noGrp="1"/>
          </p:cNvGraphicFramePr>
          <p:nvPr>
            <p:extLst>
              <p:ext uri="{D42A27DB-BD31-4B8C-83A1-F6EECF244321}">
                <p14:modId xmlns:p14="http://schemas.microsoft.com/office/powerpoint/2010/main" val="3919479034"/>
              </p:ext>
            </p:extLst>
          </p:nvPr>
        </p:nvGraphicFramePr>
        <p:xfrm>
          <a:off x="5816753" y="2061713"/>
          <a:ext cx="5395730" cy="3754421"/>
        </p:xfrm>
        <a:graphic>
          <a:graphicData uri="http://schemas.openxmlformats.org/drawingml/2006/table">
            <a:tbl>
              <a:tblPr firstRow="1" bandRow="1">
                <a:tableStyleId>{93296810-A885-4BE3-A3E7-6D5BEEA58F35}</a:tableStyleId>
              </a:tblPr>
              <a:tblGrid>
                <a:gridCol w="3919855">
                  <a:extLst>
                    <a:ext uri="{9D8B030D-6E8A-4147-A177-3AD203B41FA5}">
                      <a16:colId xmlns:a16="http://schemas.microsoft.com/office/drawing/2014/main" val="1800602300"/>
                    </a:ext>
                  </a:extLst>
                </a:gridCol>
                <a:gridCol w="1475875">
                  <a:extLst>
                    <a:ext uri="{9D8B030D-6E8A-4147-A177-3AD203B41FA5}">
                      <a16:colId xmlns:a16="http://schemas.microsoft.com/office/drawing/2014/main" val="782115283"/>
                    </a:ext>
                  </a:extLst>
                </a:gridCol>
              </a:tblGrid>
              <a:tr h="651947">
                <a:tc>
                  <a:txBody>
                    <a:bodyPr/>
                    <a:lstStyle/>
                    <a:p>
                      <a:r>
                        <a:rPr lang="en-US" dirty="0"/>
                        <a:t>RDC Projects</a:t>
                      </a:r>
                    </a:p>
                  </a:txBody>
                  <a:tcPr/>
                </a:tc>
                <a:tc>
                  <a:txBody>
                    <a:bodyPr/>
                    <a:lstStyle/>
                    <a:p>
                      <a:pPr algn="r"/>
                      <a:r>
                        <a:rPr lang="en-US" dirty="0"/>
                        <a:t>Amount</a:t>
                      </a:r>
                    </a:p>
                  </a:txBody>
                  <a:tcPr/>
                </a:tc>
                <a:extLst>
                  <a:ext uri="{0D108BD9-81ED-4DB2-BD59-A6C34878D82A}">
                    <a16:rowId xmlns:a16="http://schemas.microsoft.com/office/drawing/2014/main" val="1433642603"/>
                  </a:ext>
                </a:extLst>
              </a:tr>
              <a:tr h="369132">
                <a:tc>
                  <a:txBody>
                    <a:bodyPr/>
                    <a:lstStyle/>
                    <a:p>
                      <a:r>
                        <a:rPr lang="en-US" dirty="0"/>
                        <a:t>Site Readiness Program</a:t>
                      </a:r>
                    </a:p>
                  </a:txBody>
                  <a:tcPr/>
                </a:tc>
                <a:tc>
                  <a:txBody>
                    <a:bodyPr/>
                    <a:lstStyle/>
                    <a:p>
                      <a:pPr algn="r"/>
                      <a:r>
                        <a:rPr lang="en-US" dirty="0"/>
                        <a:t>$    500,000</a:t>
                      </a:r>
                    </a:p>
                  </a:txBody>
                  <a:tcPr/>
                </a:tc>
                <a:extLst>
                  <a:ext uri="{0D108BD9-81ED-4DB2-BD59-A6C34878D82A}">
                    <a16:rowId xmlns:a16="http://schemas.microsoft.com/office/drawing/2014/main" val="2533294616"/>
                  </a:ext>
                </a:extLst>
              </a:tr>
              <a:tr h="377714">
                <a:tc>
                  <a:txBody>
                    <a:bodyPr/>
                    <a:lstStyle/>
                    <a:p>
                      <a:r>
                        <a:rPr lang="en-US" sz="1800" dirty="0"/>
                        <a:t>I-69 Corridor Water &amp; Sewer Extensions</a:t>
                      </a:r>
                    </a:p>
                  </a:txBody>
                  <a:tcPr/>
                </a:tc>
                <a:tc>
                  <a:txBody>
                    <a:bodyPr/>
                    <a:lstStyle/>
                    <a:p>
                      <a:pPr algn="r"/>
                      <a:r>
                        <a:rPr lang="en-US" dirty="0"/>
                        <a:t>1,000,000</a:t>
                      </a:r>
                    </a:p>
                  </a:txBody>
                  <a:tcPr/>
                </a:tc>
                <a:extLst>
                  <a:ext uri="{0D108BD9-81ED-4DB2-BD59-A6C34878D82A}">
                    <a16:rowId xmlns:a16="http://schemas.microsoft.com/office/drawing/2014/main" val="2638349074"/>
                  </a:ext>
                </a:extLst>
              </a:tr>
              <a:tr h="377714">
                <a:tc>
                  <a:txBody>
                    <a:bodyPr/>
                    <a:lstStyle/>
                    <a:p>
                      <a:r>
                        <a:rPr lang="en-US" dirty="0"/>
                        <a:t>New Sidewalks</a:t>
                      </a:r>
                    </a:p>
                  </a:txBody>
                  <a:tcPr/>
                </a:tc>
                <a:tc>
                  <a:txBody>
                    <a:bodyPr/>
                    <a:lstStyle/>
                    <a:p>
                      <a:pPr algn="r"/>
                      <a:r>
                        <a:rPr lang="en-US" dirty="0"/>
                        <a:t>150,000</a:t>
                      </a:r>
                    </a:p>
                  </a:txBody>
                  <a:tcPr/>
                </a:tc>
                <a:extLst>
                  <a:ext uri="{0D108BD9-81ED-4DB2-BD59-A6C34878D82A}">
                    <a16:rowId xmlns:a16="http://schemas.microsoft.com/office/drawing/2014/main" val="416422795"/>
                  </a:ext>
                </a:extLst>
              </a:tr>
              <a:tr h="387572">
                <a:tc>
                  <a:txBody>
                    <a:bodyPr/>
                    <a:lstStyle/>
                    <a:p>
                      <a:r>
                        <a:rPr lang="en-US" sz="1700" dirty="0"/>
                        <a:t>Sunset Park Ballfield LED Lighting</a:t>
                      </a:r>
                    </a:p>
                  </a:txBody>
                  <a:tcPr/>
                </a:tc>
                <a:tc>
                  <a:txBody>
                    <a:bodyPr/>
                    <a:lstStyle/>
                    <a:p>
                      <a:pPr algn="r"/>
                      <a:r>
                        <a:rPr lang="en-US" dirty="0"/>
                        <a:t>225,000</a:t>
                      </a:r>
                    </a:p>
                  </a:txBody>
                  <a:tcPr/>
                </a:tc>
                <a:extLst>
                  <a:ext uri="{0D108BD9-81ED-4DB2-BD59-A6C34878D82A}">
                    <a16:rowId xmlns:a16="http://schemas.microsoft.com/office/drawing/2014/main" val="1496238616"/>
                  </a:ext>
                </a:extLst>
              </a:tr>
              <a:tr h="457200">
                <a:tc>
                  <a:txBody>
                    <a:bodyPr/>
                    <a:lstStyle/>
                    <a:p>
                      <a:r>
                        <a:rPr lang="en-US" dirty="0"/>
                        <a:t>SCRSC – FM 2218 Entrance</a:t>
                      </a:r>
                    </a:p>
                  </a:txBody>
                  <a:tcPr/>
                </a:tc>
                <a:tc>
                  <a:txBody>
                    <a:bodyPr/>
                    <a:lstStyle/>
                    <a:p>
                      <a:pPr algn="r"/>
                      <a:r>
                        <a:rPr lang="en-US" u="none" dirty="0"/>
                        <a:t>400,000</a:t>
                      </a:r>
                    </a:p>
                  </a:txBody>
                  <a:tcPr/>
                </a:tc>
                <a:extLst>
                  <a:ext uri="{0D108BD9-81ED-4DB2-BD59-A6C34878D82A}">
                    <a16:rowId xmlns:a16="http://schemas.microsoft.com/office/drawing/2014/main" val="2895414623"/>
                  </a:ext>
                </a:extLst>
              </a:tr>
              <a:tr h="377714">
                <a:tc>
                  <a:txBody>
                    <a:bodyPr/>
                    <a:lstStyle/>
                    <a:p>
                      <a:r>
                        <a:rPr lang="en-US" dirty="0"/>
                        <a:t>SCRSC – Baseball Field Phase II</a:t>
                      </a:r>
                    </a:p>
                  </a:txBody>
                  <a:tcPr/>
                </a:tc>
                <a:tc>
                  <a:txBody>
                    <a:bodyPr/>
                    <a:lstStyle/>
                    <a:p>
                      <a:pPr algn="r"/>
                      <a:r>
                        <a:rPr lang="en-US" dirty="0"/>
                        <a:t>1,500,000</a:t>
                      </a:r>
                    </a:p>
                  </a:txBody>
                  <a:tcPr/>
                </a:tc>
                <a:extLst>
                  <a:ext uri="{0D108BD9-81ED-4DB2-BD59-A6C34878D82A}">
                    <a16:rowId xmlns:a16="http://schemas.microsoft.com/office/drawing/2014/main" val="3817886781"/>
                  </a:ext>
                </a:extLst>
              </a:tr>
              <a:tr h="377714">
                <a:tc>
                  <a:txBody>
                    <a:bodyPr/>
                    <a:lstStyle/>
                    <a:p>
                      <a:r>
                        <a:rPr lang="en-US" dirty="0"/>
                        <a:t>US 90A Corridor Revitalization</a:t>
                      </a:r>
                    </a:p>
                  </a:txBody>
                  <a:tcPr/>
                </a:tc>
                <a:tc>
                  <a:txBody>
                    <a:bodyPr/>
                    <a:lstStyle/>
                    <a:p>
                      <a:pPr algn="r"/>
                      <a:r>
                        <a:rPr lang="en-US" u="sng" dirty="0"/>
                        <a:t>1,000,000</a:t>
                      </a:r>
                    </a:p>
                  </a:txBody>
                  <a:tcPr/>
                </a:tc>
                <a:extLst>
                  <a:ext uri="{0D108BD9-81ED-4DB2-BD59-A6C34878D82A}">
                    <a16:rowId xmlns:a16="http://schemas.microsoft.com/office/drawing/2014/main" val="3385656675"/>
                  </a:ext>
                </a:extLst>
              </a:tr>
              <a:tr h="377714">
                <a:tc>
                  <a:txBody>
                    <a:bodyPr/>
                    <a:lstStyle/>
                    <a:p>
                      <a:pPr algn="r"/>
                      <a:r>
                        <a:rPr lang="en-US" dirty="0"/>
                        <a:t>Subtotal</a:t>
                      </a:r>
                    </a:p>
                  </a:txBody>
                  <a:tcPr/>
                </a:tc>
                <a:tc>
                  <a:txBody>
                    <a:bodyPr/>
                    <a:lstStyle/>
                    <a:p>
                      <a:pPr algn="r"/>
                      <a:r>
                        <a:rPr lang="en-US" dirty="0"/>
                        <a:t>4,775,000</a:t>
                      </a:r>
                    </a:p>
                  </a:txBody>
                  <a:tcPr/>
                </a:tc>
                <a:extLst>
                  <a:ext uri="{0D108BD9-81ED-4DB2-BD59-A6C34878D82A}">
                    <a16:rowId xmlns:a16="http://schemas.microsoft.com/office/drawing/2014/main" val="624157238"/>
                  </a:ext>
                </a:extLst>
              </a:tr>
            </a:tbl>
          </a:graphicData>
        </a:graphic>
      </p:graphicFrame>
    </p:spTree>
    <p:extLst>
      <p:ext uri="{BB962C8B-B14F-4D97-AF65-F5344CB8AC3E}">
        <p14:creationId xmlns:p14="http://schemas.microsoft.com/office/powerpoint/2010/main" val="1776632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799643"/>
            <a:ext cx="9144000" cy="604176"/>
          </a:xfrm>
        </p:spPr>
        <p:txBody>
          <a:bodyPr>
            <a:normAutofit fontScale="90000"/>
          </a:bodyPr>
          <a:lstStyle/>
          <a:p>
            <a:pPr algn="ctr"/>
            <a:r>
              <a:rPr lang="en-US" dirty="0">
                <a:latin typeface="Calibri" panose="020F0502020204030204" pitchFamily="34" charset="0"/>
                <a:cs typeface="Calibri" panose="020F0502020204030204" pitchFamily="34" charset="0"/>
              </a:rPr>
              <a:t>Proposed Changes FY2025 General Fund</a:t>
            </a:r>
          </a:p>
        </p:txBody>
      </p:sp>
      <p:sp>
        <p:nvSpPr>
          <p:cNvPr id="3" name="Content Placeholder 2"/>
          <p:cNvSpPr>
            <a:spLocks noGrp="1"/>
          </p:cNvSpPr>
          <p:nvPr>
            <p:ph idx="1"/>
          </p:nvPr>
        </p:nvSpPr>
        <p:spPr>
          <a:xfrm>
            <a:off x="440964" y="2286000"/>
            <a:ext cx="5217824" cy="2649431"/>
          </a:xfrm>
        </p:spPr>
        <p:txBody>
          <a:bodyPr>
            <a:noAutofit/>
          </a:bodyPr>
          <a:lstStyle/>
          <a:p>
            <a:pPr marL="46435" indent="0"/>
            <a:r>
              <a:rPr lang="en-US" sz="1400" dirty="0">
                <a:latin typeface="Calibri" panose="020F0502020204030204" pitchFamily="34" charset="0"/>
                <a:cs typeface="Calibri" panose="020F0502020204030204" pitchFamily="34" charset="0"/>
              </a:rPr>
              <a:t>FY2025 Budgeted Sales Tax Revenues	$20,100,000</a:t>
            </a:r>
          </a:p>
          <a:p>
            <a:pPr marL="46435" indent="0"/>
            <a:r>
              <a:rPr lang="en-US" sz="1400" u="sng" dirty="0">
                <a:latin typeface="Calibri" panose="020F0502020204030204" pitchFamily="34" charset="0"/>
                <a:cs typeface="Calibri" panose="020F0502020204030204" pitchFamily="34" charset="0"/>
              </a:rPr>
              <a:t>FY2025 Estimated Sales Tax Revenues	$21,600,000</a:t>
            </a:r>
          </a:p>
          <a:p>
            <a:pPr marL="46435" indent="0"/>
            <a:r>
              <a:rPr lang="en-US" sz="1400" dirty="0">
                <a:latin typeface="Calibri" panose="020F0502020204030204" pitchFamily="34" charset="0"/>
                <a:cs typeface="Calibri" panose="020F0502020204030204" pitchFamily="34" charset="0"/>
              </a:rPr>
              <a:t>Additional Revenues			$1,500,000</a:t>
            </a:r>
          </a:p>
          <a:p>
            <a:pPr marL="46435" indent="0"/>
            <a:endParaRPr lang="en-US" sz="1400" dirty="0">
              <a:latin typeface="Calibri" panose="020F0502020204030204" pitchFamily="34" charset="0"/>
              <a:cs typeface="Calibri" panose="020F0502020204030204" pitchFamily="34" charset="0"/>
            </a:endParaRPr>
          </a:p>
          <a:p>
            <a:pPr marL="46435" indent="0"/>
            <a:r>
              <a:rPr lang="en-US" sz="1400" dirty="0">
                <a:latin typeface="Calibri" panose="020F0502020204030204" pitchFamily="34" charset="0"/>
                <a:cs typeface="Calibri" panose="020F0502020204030204" pitchFamily="34" charset="0"/>
              </a:rPr>
              <a:t>Allocated for PD Increases in FY25		$   (300,500)</a:t>
            </a:r>
          </a:p>
          <a:p>
            <a:pPr marL="46435" indent="0"/>
            <a:r>
              <a:rPr lang="en-US" sz="1400" dirty="0">
                <a:latin typeface="Calibri" panose="020F0502020204030204" pitchFamily="34" charset="0"/>
                <a:cs typeface="Calibri" panose="020F0502020204030204" pitchFamily="34" charset="0"/>
              </a:rPr>
              <a:t>Proposed Budget Adjustment		</a:t>
            </a:r>
            <a:r>
              <a:rPr lang="en-US" sz="1400" u="sng" dirty="0">
                <a:latin typeface="Calibri" panose="020F0502020204030204" pitchFamily="34" charset="0"/>
                <a:cs typeface="Calibri" panose="020F0502020204030204" pitchFamily="34" charset="0"/>
              </a:rPr>
              <a:t>$   (285,400)</a:t>
            </a:r>
          </a:p>
          <a:p>
            <a:pPr marL="46435" indent="0"/>
            <a:r>
              <a:rPr lang="en-US" sz="1400" dirty="0">
                <a:latin typeface="Calibri" panose="020F0502020204030204" pitchFamily="34" charset="0"/>
                <a:cs typeface="Calibri" panose="020F0502020204030204" pitchFamily="34" charset="0"/>
              </a:rPr>
              <a:t>Estimated Remaining Balance		$    914,100</a:t>
            </a:r>
          </a:p>
        </p:txBody>
      </p:sp>
      <p:sp>
        <p:nvSpPr>
          <p:cNvPr id="9" name="Slide Number Placeholder 3">
            <a:extLst>
              <a:ext uri="{FF2B5EF4-FFF2-40B4-BE49-F238E27FC236}">
                <a16:creationId xmlns:a16="http://schemas.microsoft.com/office/drawing/2014/main" id="{5ECAC3FD-6AAC-4CEE-86DD-A9CEBD794C85}"/>
              </a:ext>
            </a:extLst>
          </p:cNvPr>
          <p:cNvSpPr>
            <a:spLocks noGrp="1"/>
          </p:cNvSpPr>
          <p:nvPr>
            <p:ph type="sldNum" sz="quarter" idx="12"/>
          </p:nvPr>
        </p:nvSpPr>
        <p:spPr>
          <a:xfrm>
            <a:off x="8949345" y="6459787"/>
            <a:ext cx="984019" cy="365125"/>
          </a:xfrm>
        </p:spPr>
        <p:txBody>
          <a:bodyPr/>
          <a:lstStyle/>
          <a:p>
            <a:pPr>
              <a:defRPr/>
            </a:pPr>
            <a:fld id="{DB7D0D33-2F6D-4452-8D14-59042419CB3F}" type="slidenum">
              <a:rPr lang="en-US" sz="1050">
                <a:latin typeface="Calibri" panose="020F0502020204030204" pitchFamily="34" charset="0"/>
                <a:cs typeface="Calibri" panose="020F0502020204030204" pitchFamily="34" charset="0"/>
              </a:rPr>
              <a:pPr>
                <a:defRPr/>
              </a:pPr>
              <a:t>54</a:t>
            </a:fld>
            <a:endParaRPr lang="en-US" sz="105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3B070865-E638-4CE0-827A-FD6F527843F8}"/>
              </a:ext>
            </a:extLst>
          </p:cNvPr>
          <p:cNvSpPr/>
          <p:nvPr/>
        </p:nvSpPr>
        <p:spPr>
          <a:xfrm>
            <a:off x="5715000" y="2229806"/>
            <a:ext cx="3605303" cy="593496"/>
          </a:xfrm>
          <a:prstGeom prst="rect">
            <a:avLst/>
          </a:prstGeom>
        </p:spPr>
        <p:txBody>
          <a:bodyPr wrap="square">
            <a:spAutoFit/>
          </a:bodyPr>
          <a:lstStyle/>
          <a:p>
            <a:pPr defTabSz="685800">
              <a:lnSpc>
                <a:spcPct val="90000"/>
              </a:lnSpc>
              <a:spcBef>
                <a:spcPts val="900"/>
              </a:spcBef>
              <a:spcAft>
                <a:spcPts val="150"/>
              </a:spcAft>
              <a:buClr>
                <a:srgbClr val="E48312"/>
              </a:buClr>
              <a:buSzPct val="100000"/>
              <a:defRPr/>
            </a:pPr>
            <a:r>
              <a:rPr lang="en-US" sz="1400" b="1" dirty="0">
                <a:solidFill>
                  <a:srgbClr val="000000">
                    <a:lumMod val="75000"/>
                    <a:lumOff val="25000"/>
                  </a:srgbClr>
                </a:solidFill>
                <a:latin typeface="Calibri" panose="020F0502020204030204" pitchFamily="34" charset="0"/>
                <a:cs typeface="Calibri" panose="020F0502020204030204" pitchFamily="34" charset="0"/>
              </a:rPr>
              <a:t>Transfer to General Supplemental Fund:</a:t>
            </a:r>
          </a:p>
          <a:p>
            <a:pPr marL="68580" indent="-68580" defTabSz="685800">
              <a:lnSpc>
                <a:spcPct val="90000"/>
              </a:lnSpc>
              <a:spcBef>
                <a:spcPts val="900"/>
              </a:spcBef>
              <a:spcAft>
                <a:spcPts val="150"/>
              </a:spcAft>
              <a:buClr>
                <a:srgbClr val="E48312"/>
              </a:buClr>
              <a:buSzPct val="100000"/>
              <a:buFont typeface="Calibri" panose="020F0502020204030204" pitchFamily="34" charset="0"/>
              <a:buChar char=" "/>
              <a:defRPr/>
            </a:pPr>
            <a:endParaRPr lang="en-US" sz="1200" b="1" dirty="0">
              <a:solidFill>
                <a:srgbClr val="000000"/>
              </a:solidFill>
              <a:latin typeface="Calibri" panose="020F0502020204030204"/>
            </a:endParaRPr>
          </a:p>
        </p:txBody>
      </p:sp>
      <p:graphicFrame>
        <p:nvGraphicFramePr>
          <p:cNvPr id="11" name="Table 10">
            <a:extLst>
              <a:ext uri="{FF2B5EF4-FFF2-40B4-BE49-F238E27FC236}">
                <a16:creationId xmlns:a16="http://schemas.microsoft.com/office/drawing/2014/main" id="{47D8B66B-62C5-49B2-A4FC-939F843F41CC}"/>
              </a:ext>
            </a:extLst>
          </p:cNvPr>
          <p:cNvGraphicFramePr>
            <a:graphicFrameLocks noGrp="1"/>
          </p:cNvGraphicFramePr>
          <p:nvPr>
            <p:extLst>
              <p:ext uri="{D42A27DB-BD31-4B8C-83A1-F6EECF244321}">
                <p14:modId xmlns:p14="http://schemas.microsoft.com/office/powerpoint/2010/main" val="2573249109"/>
              </p:ext>
            </p:extLst>
          </p:nvPr>
        </p:nvGraphicFramePr>
        <p:xfrm>
          <a:off x="5791200" y="2566615"/>
          <a:ext cx="5638800" cy="3059436"/>
        </p:xfrm>
        <a:graphic>
          <a:graphicData uri="http://schemas.openxmlformats.org/drawingml/2006/table">
            <a:tbl>
              <a:tblPr firstRow="1" firstCol="1" bandRow="1"/>
              <a:tblGrid>
                <a:gridCol w="4220047">
                  <a:extLst>
                    <a:ext uri="{9D8B030D-6E8A-4147-A177-3AD203B41FA5}">
                      <a16:colId xmlns:a16="http://schemas.microsoft.com/office/drawing/2014/main" val="529467569"/>
                    </a:ext>
                  </a:extLst>
                </a:gridCol>
                <a:gridCol w="1418753">
                  <a:extLst>
                    <a:ext uri="{9D8B030D-6E8A-4147-A177-3AD203B41FA5}">
                      <a16:colId xmlns:a16="http://schemas.microsoft.com/office/drawing/2014/main" val="2879360712"/>
                    </a:ext>
                  </a:extLst>
                </a:gridCol>
              </a:tblGrid>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Main Building AC – Animal Control</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                 25,000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21703266"/>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Snap On Scanner – Fleet</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13,500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9935925"/>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AC Machine – Fleet </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7,500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81033450"/>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Fire Station 2 Card Reader Access – Fire </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8,000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91796701"/>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16’ Landscape Trailer – Parks </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6,000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01775740"/>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Citywide Wireless Access Point Replacement – IT</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6,000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8674000"/>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Storage Building Furnishings – Animal Control</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3,000</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61675402"/>
                  </a:ext>
                </a:extLst>
              </a:tr>
              <a:tr h="186486">
                <a:tc>
                  <a:txBody>
                    <a:bodyPr/>
                    <a:lstStyle/>
                    <a:p>
                      <a:pPr marL="0" marR="0" algn="just">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John Deere Gator w/spray tank – Public Works</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u="none"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21,400</a:t>
                      </a:r>
                      <a:endParaRPr lang="en-US" sz="1400" u="non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47797644"/>
                  </a:ext>
                </a:extLst>
              </a:tr>
              <a:tr h="223613">
                <a:tc>
                  <a:txBody>
                    <a:bodyPr/>
                    <a:lstStyle/>
                    <a:p>
                      <a:pPr marL="0" marR="0" algn="l">
                        <a:lnSpc>
                          <a:spcPct val="130000"/>
                        </a:lnSpc>
                        <a:spcBef>
                          <a:spcPts val="0"/>
                        </a:spcBef>
                        <a:spcAft>
                          <a:spcPts val="0"/>
                        </a:spcAft>
                      </a:pPr>
                      <a:r>
                        <a:rPr lang="en-US" sz="1400" dirty="0">
                          <a:solidFill>
                            <a:srgbClr val="595959"/>
                          </a:solidFill>
                          <a:effectLst/>
                          <a:latin typeface="Calibri" panose="020F0502020204030204" pitchFamily="34" charset="0"/>
                          <a:ea typeface="Times New Roman" panose="02020603050405020304" pitchFamily="18" charset="0"/>
                          <a:cs typeface="Calibri" panose="020F0502020204030204" pitchFamily="34" charset="0"/>
                        </a:rPr>
                        <a:t>Flatbed Truck – Public Works</a:t>
                      </a:r>
                      <a:endPar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u="non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77,000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3659768"/>
                  </a:ext>
                </a:extLst>
              </a:tr>
              <a:tr h="179028">
                <a:tc>
                  <a:txBody>
                    <a:bodyPr/>
                    <a:lstStyle/>
                    <a:p>
                      <a:pPr marL="0" marR="0" algn="l">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EMS Captain Vehicle – Fire </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80,000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8952253"/>
                  </a:ext>
                </a:extLst>
              </a:tr>
              <a:tr h="207285">
                <a:tc>
                  <a:txBody>
                    <a:bodyPr/>
                    <a:lstStyle/>
                    <a:p>
                      <a:pPr marL="0" marR="0" algn="l">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Building Inspector Vehicle – Code Compliance</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38,000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69286873"/>
                  </a:ext>
                </a:extLst>
              </a:tr>
              <a:tr h="129502">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lnSpc>
                          <a:spcPct val="130000"/>
                        </a:lnSpc>
                        <a:spcBef>
                          <a:spcPts val="0"/>
                        </a:spcBef>
                        <a:spcAft>
                          <a:spcPts val="0"/>
                        </a:spcAft>
                      </a:pPr>
                      <a:r>
                        <a:rPr lang="en-US"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285,400</a:t>
                      </a: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90728502"/>
                  </a:ext>
                </a:extLst>
              </a:tr>
            </a:tbl>
          </a:graphicData>
        </a:graphic>
      </p:graphicFrame>
    </p:spTree>
    <p:extLst>
      <p:ext uri="{BB962C8B-B14F-4D97-AF65-F5344CB8AC3E}">
        <p14:creationId xmlns:p14="http://schemas.microsoft.com/office/powerpoint/2010/main" val="186961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1"/>
            <a:ext cx="8061960" cy="1450757"/>
          </a:xfrm>
        </p:spPr>
        <p:txBody>
          <a:bodyPr/>
          <a:lstStyle/>
          <a:p>
            <a:r>
              <a:rPr lang="en-US" dirty="0">
                <a:latin typeface="Calibri" panose="020F0502020204030204" pitchFamily="34" charset="0"/>
                <a:cs typeface="Calibri" panose="020F0502020204030204" pitchFamily="34" charset="0"/>
              </a:rPr>
              <a:t>Reminders on upcoming dates…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55</a:t>
            </a:fld>
            <a:endParaRPr lang="en-US" dirty="0">
              <a:latin typeface="Calibri" panose="020F0502020204030204" pitchFamily="34" charset="0"/>
              <a:cs typeface="Calibri" panose="020F0502020204030204" pitchFamily="34" charset="0"/>
            </a:endParaRPr>
          </a:p>
        </p:txBody>
      </p:sp>
      <p:graphicFrame>
        <p:nvGraphicFramePr>
          <p:cNvPr id="5" name="Content Placeholder 2" descr="rounded rectangle timeline SmartArt">
            <a:extLst>
              <a:ext uri="{FF2B5EF4-FFF2-40B4-BE49-F238E27FC236}">
                <a16:creationId xmlns:a16="http://schemas.microsoft.com/office/drawing/2014/main" id="{5FDC140B-E65C-4E34-A725-8E07C60FB113}"/>
              </a:ext>
            </a:extLst>
          </p:cNvPr>
          <p:cNvGraphicFramePr>
            <a:graphicFrameLocks/>
          </p:cNvGraphicFramePr>
          <p:nvPr>
            <p:extLst>
              <p:ext uri="{D42A27DB-BD31-4B8C-83A1-F6EECF244321}">
                <p14:modId xmlns:p14="http://schemas.microsoft.com/office/powerpoint/2010/main" val="2260223338"/>
              </p:ext>
            </p:extLst>
          </p:nvPr>
        </p:nvGraphicFramePr>
        <p:xfrm>
          <a:off x="1524000" y="1219201"/>
          <a:ext cx="9144001" cy="560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09800" y="2438400"/>
            <a:ext cx="7467600" cy="2057400"/>
          </a:xfrm>
        </p:spPr>
        <p:txBody>
          <a:bodyPr>
            <a:normAutofit/>
          </a:bodyPr>
          <a:lstStyle/>
          <a:p>
            <a:pPr algn="ctr"/>
            <a:r>
              <a:rPr lang="en-US" sz="5400" dirty="0">
                <a:latin typeface="Calibri" panose="020F0502020204030204" pitchFamily="34" charset="0"/>
                <a:ea typeface="+mn-ea"/>
                <a:cs typeface="Calibri" panose="020F0502020204030204" pitchFamily="34" charset="0"/>
              </a:rPr>
              <a:t>General Fund</a:t>
            </a:r>
            <a:br>
              <a:rPr lang="en-US" sz="5400" dirty="0">
                <a:latin typeface="Calibri" panose="020F0502020204030204" pitchFamily="34" charset="0"/>
                <a:ea typeface="+mn-ea"/>
                <a:cs typeface="Calibri" panose="020F0502020204030204" pitchFamily="34" charset="0"/>
              </a:rPr>
            </a:br>
            <a:r>
              <a:rPr lang="en-US" sz="5400" dirty="0">
                <a:latin typeface="Calibri" panose="020F0502020204030204" pitchFamily="34" charset="0"/>
                <a:ea typeface="+mn-ea"/>
                <a:cs typeface="Calibri" panose="020F0502020204030204" pitchFamily="34" charset="0"/>
              </a:rPr>
              <a:t>Revenues</a:t>
            </a:r>
          </a:p>
        </p:txBody>
      </p:sp>
      <p:sp>
        <p:nvSpPr>
          <p:cNvPr id="3" name="Slide Number Placeholder 2"/>
          <p:cNvSpPr>
            <a:spLocks noGrp="1"/>
          </p:cNvSpPr>
          <p:nvPr>
            <p:ph type="sldNum" sz="quarter" idx="12"/>
          </p:nvPr>
        </p:nvSpPr>
        <p:spPr/>
        <p:txBody>
          <a:bodyPr/>
          <a:lstStyle/>
          <a:p>
            <a:fld id="{DB7D0D33-2F6D-4452-8D14-59042419CB3F}" type="slidenum">
              <a:rPr lang="en-US" smtClean="0"/>
              <a:pPr/>
              <a:t>6</a:t>
            </a:fld>
            <a:endParaRPr lang="en-US" dirty="0"/>
          </a:p>
        </p:txBody>
      </p:sp>
    </p:spTree>
    <p:extLst>
      <p:ext uri="{BB962C8B-B14F-4D97-AF65-F5344CB8AC3E}">
        <p14:creationId xmlns:p14="http://schemas.microsoft.com/office/powerpoint/2010/main" val="372380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949345" y="6459787"/>
            <a:ext cx="984019" cy="365125"/>
          </a:xfrm>
        </p:spPr>
        <p:txBody>
          <a:bodyPr/>
          <a:lstStyle/>
          <a:p>
            <a:fld id="{DB7D0D33-2F6D-4452-8D14-59042419CB3F}" type="slidenum">
              <a:rPr lang="en-US" sz="1000">
                <a:latin typeface="Calibri" panose="020F0502020204030204" pitchFamily="34" charset="0"/>
                <a:cs typeface="Calibri" panose="020F0502020204030204" pitchFamily="34" charset="0"/>
              </a:rPr>
              <a:pPr/>
              <a:t>7</a:t>
            </a:fld>
            <a:endParaRPr lang="en-US" sz="1000" dirty="0">
              <a:latin typeface="Calibri" panose="020F0502020204030204" pitchFamily="34" charset="0"/>
              <a:cs typeface="Calibri" panose="020F0502020204030204" pitchFamily="34" charset="0"/>
            </a:endParaRPr>
          </a:p>
        </p:txBody>
      </p:sp>
      <p:sp>
        <p:nvSpPr>
          <p:cNvPr id="92" name="Rectangle 91">
            <a:extLst>
              <a:ext uri="{FF2B5EF4-FFF2-40B4-BE49-F238E27FC236}">
                <a16:creationId xmlns:a16="http://schemas.microsoft.com/office/drawing/2014/main" id="{AC8F6FB5-CA40-44F8-B956-10608E8BB04B}"/>
              </a:ext>
            </a:extLst>
          </p:cNvPr>
          <p:cNvSpPr/>
          <p:nvPr/>
        </p:nvSpPr>
        <p:spPr>
          <a:xfrm>
            <a:off x="1524000" y="1947936"/>
            <a:ext cx="9132234" cy="4214376"/>
          </a:xfrm>
          <a:prstGeom prst="rect">
            <a:avLst/>
          </a:prstGeom>
          <a:solidFill>
            <a:schemeClr val="accent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300" kern="0" dirty="0">
              <a:solidFill>
                <a:srgbClr val="4E8C40"/>
              </a:solidFill>
              <a:latin typeface="Calibri"/>
            </a:endParaRPr>
          </a:p>
        </p:txBody>
      </p:sp>
      <p:sp>
        <p:nvSpPr>
          <p:cNvPr id="93" name="Title 3">
            <a:extLst>
              <a:ext uri="{FF2B5EF4-FFF2-40B4-BE49-F238E27FC236}">
                <a16:creationId xmlns:a16="http://schemas.microsoft.com/office/drawing/2014/main" id="{8AEE8ED4-FFCE-46A1-A970-E5281F8EB5D6}"/>
              </a:ext>
            </a:extLst>
          </p:cNvPr>
          <p:cNvSpPr txBox="1">
            <a:spLocks/>
          </p:cNvSpPr>
          <p:nvPr/>
        </p:nvSpPr>
        <p:spPr>
          <a:xfrm>
            <a:off x="1527344" y="164816"/>
            <a:ext cx="9156324" cy="749584"/>
          </a:xfrm>
          <a:prstGeom prst="rect">
            <a:avLst/>
          </a:prstGeom>
          <a:no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a:defRPr/>
            </a:pPr>
            <a:r>
              <a:rPr lang="en-US" sz="3600" dirty="0">
                <a:solidFill>
                  <a:schemeClr val="accent1"/>
                </a:solidFill>
                <a:latin typeface="+mn-lt"/>
              </a:rPr>
              <a:t>FY2026 GENERAL FUND REVENUE ~ $42.2M</a:t>
            </a:r>
          </a:p>
        </p:txBody>
      </p:sp>
      <p:pic>
        <p:nvPicPr>
          <p:cNvPr id="94" name="Graphic 4" descr="House">
            <a:extLst>
              <a:ext uri="{FF2B5EF4-FFF2-40B4-BE49-F238E27FC236}">
                <a16:creationId xmlns:a16="http://schemas.microsoft.com/office/drawing/2014/main" id="{2159698B-26C2-4706-852C-6E9135FDDE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2035" y="2388116"/>
            <a:ext cx="1102668" cy="1102668"/>
          </a:xfrm>
          <a:prstGeom prst="rect">
            <a:avLst/>
          </a:prstGeom>
        </p:spPr>
      </p:pic>
      <p:pic>
        <p:nvPicPr>
          <p:cNvPr id="95" name="Graphic 7" descr="Statistics with solid fill">
            <a:extLst>
              <a:ext uri="{FF2B5EF4-FFF2-40B4-BE49-F238E27FC236}">
                <a16:creationId xmlns:a16="http://schemas.microsoft.com/office/drawing/2014/main" id="{D4581934-C8C4-4161-B3D4-D0E82F0D2EFA}"/>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96375" y="2909574"/>
            <a:ext cx="0" cy="0"/>
          </a:xfrm>
          <a:prstGeom prst="rect">
            <a:avLst/>
          </a:prstGeom>
        </p:spPr>
      </p:pic>
      <p:pic>
        <p:nvPicPr>
          <p:cNvPr id="96" name="Graphic 9" descr="Telephone">
            <a:extLst>
              <a:ext uri="{FF2B5EF4-FFF2-40B4-BE49-F238E27FC236}">
                <a16:creationId xmlns:a16="http://schemas.microsoft.com/office/drawing/2014/main" id="{BCF9C5AC-CED5-44E1-B80F-C2461DC691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5819" y="2527276"/>
            <a:ext cx="963508" cy="963508"/>
          </a:xfrm>
          <a:prstGeom prst="rect">
            <a:avLst/>
          </a:prstGeom>
        </p:spPr>
      </p:pic>
      <p:pic>
        <p:nvPicPr>
          <p:cNvPr id="97" name="Graphic 11" descr="Gavel">
            <a:extLst>
              <a:ext uri="{FF2B5EF4-FFF2-40B4-BE49-F238E27FC236}">
                <a16:creationId xmlns:a16="http://schemas.microsoft.com/office/drawing/2014/main" id="{BA9B7785-887D-4107-A981-C986E350A6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1701" y="2630334"/>
            <a:ext cx="853511" cy="853511"/>
          </a:xfrm>
          <a:prstGeom prst="rect">
            <a:avLst/>
          </a:prstGeom>
        </p:spPr>
      </p:pic>
      <p:sp>
        <p:nvSpPr>
          <p:cNvPr id="98" name="TextBox 97">
            <a:extLst>
              <a:ext uri="{FF2B5EF4-FFF2-40B4-BE49-F238E27FC236}">
                <a16:creationId xmlns:a16="http://schemas.microsoft.com/office/drawing/2014/main" id="{CD00A65C-0CD8-4226-99B6-CF03EEEA25C8}"/>
              </a:ext>
            </a:extLst>
          </p:cNvPr>
          <p:cNvSpPr txBox="1"/>
          <p:nvPr/>
        </p:nvSpPr>
        <p:spPr>
          <a:xfrm>
            <a:off x="3113069" y="2068836"/>
            <a:ext cx="1954691" cy="292388"/>
          </a:xfrm>
          <a:prstGeom prst="rect">
            <a:avLst/>
          </a:prstGeom>
          <a:noFill/>
        </p:spPr>
        <p:txBody>
          <a:bodyPr wrap="square" rtlCol="0">
            <a:spAutoFit/>
          </a:bodyPr>
          <a:lstStyle/>
          <a:p>
            <a:pPr algn="ctr" defTabSz="914400">
              <a:defRPr/>
            </a:pPr>
            <a:r>
              <a:rPr lang="en-US" sz="1300" b="1" kern="0" dirty="0">
                <a:solidFill>
                  <a:srgbClr val="16202E"/>
                </a:solidFill>
              </a:rPr>
              <a:t>Property Tax</a:t>
            </a:r>
          </a:p>
        </p:txBody>
      </p:sp>
      <p:sp>
        <p:nvSpPr>
          <p:cNvPr id="99" name="TextBox 98">
            <a:extLst>
              <a:ext uri="{FF2B5EF4-FFF2-40B4-BE49-F238E27FC236}">
                <a16:creationId xmlns:a16="http://schemas.microsoft.com/office/drawing/2014/main" id="{B003A6BE-6C3B-48B0-B785-08C84414DC92}"/>
              </a:ext>
            </a:extLst>
          </p:cNvPr>
          <p:cNvSpPr txBox="1"/>
          <p:nvPr/>
        </p:nvSpPr>
        <p:spPr>
          <a:xfrm>
            <a:off x="1531446" y="2050820"/>
            <a:ext cx="1341880" cy="292388"/>
          </a:xfrm>
          <a:prstGeom prst="rect">
            <a:avLst/>
          </a:prstGeom>
          <a:noFill/>
        </p:spPr>
        <p:txBody>
          <a:bodyPr wrap="square" rtlCol="0">
            <a:spAutoFit/>
          </a:bodyPr>
          <a:lstStyle/>
          <a:p>
            <a:pPr algn="ctr" defTabSz="914400">
              <a:defRPr/>
            </a:pPr>
            <a:r>
              <a:rPr lang="en-US" sz="1300" b="1" kern="0" dirty="0">
                <a:solidFill>
                  <a:srgbClr val="16202E"/>
                </a:solidFill>
              </a:rPr>
              <a:t>Sales Tax</a:t>
            </a:r>
          </a:p>
        </p:txBody>
      </p:sp>
      <p:sp>
        <p:nvSpPr>
          <p:cNvPr id="100" name="TextBox 99">
            <a:extLst>
              <a:ext uri="{FF2B5EF4-FFF2-40B4-BE49-F238E27FC236}">
                <a16:creationId xmlns:a16="http://schemas.microsoft.com/office/drawing/2014/main" id="{21297E2B-C883-498F-ADA5-41FAA04A4E14}"/>
              </a:ext>
            </a:extLst>
          </p:cNvPr>
          <p:cNvSpPr txBox="1"/>
          <p:nvPr/>
        </p:nvSpPr>
        <p:spPr>
          <a:xfrm>
            <a:off x="5275810" y="1947937"/>
            <a:ext cx="1605285" cy="492443"/>
          </a:xfrm>
          <a:prstGeom prst="rect">
            <a:avLst/>
          </a:prstGeom>
          <a:noFill/>
        </p:spPr>
        <p:txBody>
          <a:bodyPr wrap="square" rtlCol="0">
            <a:spAutoFit/>
          </a:bodyPr>
          <a:lstStyle/>
          <a:p>
            <a:pPr algn="ctr" defTabSz="914400">
              <a:defRPr/>
            </a:pPr>
            <a:r>
              <a:rPr lang="en-US" sz="1300" b="1" kern="0" dirty="0">
                <a:solidFill>
                  <a:srgbClr val="16202E"/>
                </a:solidFill>
              </a:rPr>
              <a:t>Franchise Tax &amp; Mixed Beverage Tax</a:t>
            </a:r>
          </a:p>
        </p:txBody>
      </p:sp>
      <p:pic>
        <p:nvPicPr>
          <p:cNvPr id="101" name="Graphic 18" descr="Bitcoin">
            <a:extLst>
              <a:ext uri="{FF2B5EF4-FFF2-40B4-BE49-F238E27FC236}">
                <a16:creationId xmlns:a16="http://schemas.microsoft.com/office/drawing/2014/main" id="{0268983D-98B1-4149-B529-60171FBF90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0678" y="5006932"/>
            <a:ext cx="807369" cy="807369"/>
          </a:xfrm>
          <a:prstGeom prst="rect">
            <a:avLst/>
          </a:prstGeom>
        </p:spPr>
      </p:pic>
      <p:pic>
        <p:nvPicPr>
          <p:cNvPr id="102" name="Graphic 20" descr="Register">
            <a:extLst>
              <a:ext uri="{FF2B5EF4-FFF2-40B4-BE49-F238E27FC236}">
                <a16:creationId xmlns:a16="http://schemas.microsoft.com/office/drawing/2014/main" id="{8E8A5FB7-A5F2-4019-8ADA-6BCB734404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79217" y="2546089"/>
            <a:ext cx="925147" cy="925147"/>
          </a:xfrm>
          <a:prstGeom prst="rect">
            <a:avLst/>
          </a:prstGeom>
        </p:spPr>
      </p:pic>
      <p:sp>
        <p:nvSpPr>
          <p:cNvPr id="103" name="TextBox 102">
            <a:extLst>
              <a:ext uri="{FF2B5EF4-FFF2-40B4-BE49-F238E27FC236}">
                <a16:creationId xmlns:a16="http://schemas.microsoft.com/office/drawing/2014/main" id="{11137901-1B38-4597-9A65-4D1A85B38BD8}"/>
              </a:ext>
            </a:extLst>
          </p:cNvPr>
          <p:cNvSpPr txBox="1"/>
          <p:nvPr/>
        </p:nvSpPr>
        <p:spPr>
          <a:xfrm>
            <a:off x="5077546" y="4357997"/>
            <a:ext cx="1695178" cy="292388"/>
          </a:xfrm>
          <a:prstGeom prst="rect">
            <a:avLst/>
          </a:prstGeom>
          <a:noFill/>
        </p:spPr>
        <p:txBody>
          <a:bodyPr wrap="square" rtlCol="0">
            <a:spAutoFit/>
          </a:bodyPr>
          <a:lstStyle/>
          <a:p>
            <a:pPr algn="ctr" defTabSz="914400">
              <a:defRPr/>
            </a:pPr>
            <a:r>
              <a:rPr lang="en-US" sz="1300" b="1" kern="0" dirty="0">
                <a:solidFill>
                  <a:srgbClr val="16202E"/>
                </a:solidFill>
              </a:rPr>
              <a:t>Charges for Services</a:t>
            </a:r>
          </a:p>
        </p:txBody>
      </p:sp>
      <p:sp>
        <p:nvSpPr>
          <p:cNvPr id="104" name="TextBox 103">
            <a:extLst>
              <a:ext uri="{FF2B5EF4-FFF2-40B4-BE49-F238E27FC236}">
                <a16:creationId xmlns:a16="http://schemas.microsoft.com/office/drawing/2014/main" id="{99C8DC8D-0F52-46FB-8232-15BBBA60F346}"/>
              </a:ext>
            </a:extLst>
          </p:cNvPr>
          <p:cNvSpPr txBox="1"/>
          <p:nvPr/>
        </p:nvSpPr>
        <p:spPr>
          <a:xfrm>
            <a:off x="1550686" y="4367610"/>
            <a:ext cx="1575780" cy="292388"/>
          </a:xfrm>
          <a:prstGeom prst="rect">
            <a:avLst/>
          </a:prstGeom>
          <a:noFill/>
        </p:spPr>
        <p:txBody>
          <a:bodyPr wrap="square" rtlCol="0">
            <a:spAutoFit/>
          </a:bodyPr>
          <a:lstStyle/>
          <a:p>
            <a:pPr algn="ctr" defTabSz="914400">
              <a:defRPr/>
            </a:pPr>
            <a:r>
              <a:rPr lang="en-US" sz="1300" b="1" kern="0" dirty="0">
                <a:solidFill>
                  <a:srgbClr val="16202E"/>
                </a:solidFill>
              </a:rPr>
              <a:t>Licenses &amp; Permits</a:t>
            </a:r>
          </a:p>
        </p:txBody>
      </p:sp>
      <p:sp>
        <p:nvSpPr>
          <p:cNvPr id="105" name="TextBox 104">
            <a:extLst>
              <a:ext uri="{FF2B5EF4-FFF2-40B4-BE49-F238E27FC236}">
                <a16:creationId xmlns:a16="http://schemas.microsoft.com/office/drawing/2014/main" id="{0F535E47-3BED-4F5C-B103-15129922F204}"/>
              </a:ext>
            </a:extLst>
          </p:cNvPr>
          <p:cNvSpPr txBox="1"/>
          <p:nvPr/>
        </p:nvSpPr>
        <p:spPr>
          <a:xfrm>
            <a:off x="3349290" y="4363277"/>
            <a:ext cx="1520504" cy="292388"/>
          </a:xfrm>
          <a:prstGeom prst="rect">
            <a:avLst/>
          </a:prstGeom>
          <a:noFill/>
        </p:spPr>
        <p:txBody>
          <a:bodyPr wrap="square" rtlCol="0">
            <a:spAutoFit/>
          </a:bodyPr>
          <a:lstStyle/>
          <a:p>
            <a:pPr algn="ctr" defTabSz="914400">
              <a:defRPr/>
            </a:pPr>
            <a:r>
              <a:rPr lang="en-US" sz="1300" b="1" kern="0" dirty="0">
                <a:solidFill>
                  <a:srgbClr val="16202E"/>
                </a:solidFill>
              </a:rPr>
              <a:t>Intergovernmental</a:t>
            </a:r>
          </a:p>
        </p:txBody>
      </p:sp>
      <p:pic>
        <p:nvPicPr>
          <p:cNvPr id="106" name="Graphic 11" descr="Contract with solid fill">
            <a:extLst>
              <a:ext uri="{FF2B5EF4-FFF2-40B4-BE49-F238E27FC236}">
                <a16:creationId xmlns:a16="http://schemas.microsoft.com/office/drawing/2014/main" id="{953285C6-6C5F-4AC9-BCD8-29C9A75B51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57986" y="4912476"/>
            <a:ext cx="997860" cy="997860"/>
          </a:xfrm>
          <a:prstGeom prst="rect">
            <a:avLst/>
          </a:prstGeom>
        </p:spPr>
      </p:pic>
      <p:sp>
        <p:nvSpPr>
          <p:cNvPr id="107" name="TextBox 106">
            <a:extLst>
              <a:ext uri="{FF2B5EF4-FFF2-40B4-BE49-F238E27FC236}">
                <a16:creationId xmlns:a16="http://schemas.microsoft.com/office/drawing/2014/main" id="{A54EAE88-37BC-4C2C-AA86-3B9AD6C728FB}"/>
              </a:ext>
            </a:extLst>
          </p:cNvPr>
          <p:cNvSpPr txBox="1"/>
          <p:nvPr/>
        </p:nvSpPr>
        <p:spPr>
          <a:xfrm>
            <a:off x="7321806" y="2112748"/>
            <a:ext cx="990452" cy="292388"/>
          </a:xfrm>
          <a:prstGeom prst="rect">
            <a:avLst/>
          </a:prstGeom>
          <a:noFill/>
        </p:spPr>
        <p:txBody>
          <a:bodyPr wrap="square" rtlCol="0">
            <a:spAutoFit/>
          </a:bodyPr>
          <a:lstStyle/>
          <a:p>
            <a:pPr algn="ctr" defTabSz="914400">
              <a:defRPr/>
            </a:pPr>
            <a:r>
              <a:rPr lang="en-US" sz="1300" b="1" kern="0" dirty="0">
                <a:solidFill>
                  <a:srgbClr val="16202E"/>
                </a:solidFill>
              </a:rPr>
              <a:t>Fines</a:t>
            </a:r>
          </a:p>
        </p:txBody>
      </p:sp>
      <p:sp>
        <p:nvSpPr>
          <p:cNvPr id="108" name="TextBox 107">
            <a:extLst>
              <a:ext uri="{FF2B5EF4-FFF2-40B4-BE49-F238E27FC236}">
                <a16:creationId xmlns:a16="http://schemas.microsoft.com/office/drawing/2014/main" id="{37C1D3FC-D174-4F38-85C8-B816AFF18CB0}"/>
              </a:ext>
            </a:extLst>
          </p:cNvPr>
          <p:cNvSpPr txBox="1"/>
          <p:nvPr/>
        </p:nvSpPr>
        <p:spPr>
          <a:xfrm>
            <a:off x="4309297" y="2789379"/>
            <a:ext cx="1004916" cy="369332"/>
          </a:xfrm>
          <a:prstGeom prst="rect">
            <a:avLst/>
          </a:prstGeom>
          <a:noFill/>
        </p:spPr>
        <p:txBody>
          <a:bodyPr wrap="square" rtlCol="0">
            <a:spAutoFit/>
          </a:bodyPr>
          <a:lstStyle/>
          <a:p>
            <a:pPr defTabSz="914400">
              <a:defRPr/>
            </a:pPr>
            <a:r>
              <a:rPr lang="en-US" b="1" u="sng" kern="0" dirty="0">
                <a:solidFill>
                  <a:srgbClr val="FFFFFF"/>
                </a:solidFill>
              </a:rPr>
              <a:t>$10.3M </a:t>
            </a:r>
          </a:p>
        </p:txBody>
      </p:sp>
      <p:sp>
        <p:nvSpPr>
          <p:cNvPr id="109" name="TextBox 108">
            <a:extLst>
              <a:ext uri="{FF2B5EF4-FFF2-40B4-BE49-F238E27FC236}">
                <a16:creationId xmlns:a16="http://schemas.microsoft.com/office/drawing/2014/main" id="{72C11AA0-286F-4283-A000-6892B6B721E2}"/>
              </a:ext>
            </a:extLst>
          </p:cNvPr>
          <p:cNvSpPr txBox="1"/>
          <p:nvPr/>
        </p:nvSpPr>
        <p:spPr>
          <a:xfrm>
            <a:off x="2344074" y="2789379"/>
            <a:ext cx="1089399" cy="369332"/>
          </a:xfrm>
          <a:prstGeom prst="rect">
            <a:avLst/>
          </a:prstGeom>
          <a:noFill/>
        </p:spPr>
        <p:txBody>
          <a:bodyPr wrap="square" rtlCol="0">
            <a:spAutoFit/>
          </a:bodyPr>
          <a:lstStyle/>
          <a:p>
            <a:pPr defTabSz="914400">
              <a:defRPr/>
            </a:pPr>
            <a:r>
              <a:rPr lang="en-US" b="1" u="sng" kern="0" dirty="0">
                <a:solidFill>
                  <a:srgbClr val="FFFFFF"/>
                </a:solidFill>
              </a:rPr>
              <a:t>$21.25M</a:t>
            </a:r>
          </a:p>
        </p:txBody>
      </p:sp>
      <p:sp>
        <p:nvSpPr>
          <p:cNvPr id="110" name="TextBox 109">
            <a:extLst>
              <a:ext uri="{FF2B5EF4-FFF2-40B4-BE49-F238E27FC236}">
                <a16:creationId xmlns:a16="http://schemas.microsoft.com/office/drawing/2014/main" id="{CC8A80E9-0680-4F48-84DA-7B8C700216C3}"/>
              </a:ext>
            </a:extLst>
          </p:cNvPr>
          <p:cNvSpPr txBox="1"/>
          <p:nvPr/>
        </p:nvSpPr>
        <p:spPr>
          <a:xfrm>
            <a:off x="6283198" y="2805023"/>
            <a:ext cx="825459" cy="369332"/>
          </a:xfrm>
          <a:prstGeom prst="rect">
            <a:avLst/>
          </a:prstGeom>
          <a:noFill/>
        </p:spPr>
        <p:txBody>
          <a:bodyPr wrap="square" rtlCol="0">
            <a:spAutoFit/>
          </a:bodyPr>
          <a:lstStyle/>
          <a:p>
            <a:pPr defTabSz="914400">
              <a:defRPr/>
            </a:pPr>
            <a:r>
              <a:rPr lang="en-US" b="1" u="sng" kern="0" dirty="0">
                <a:solidFill>
                  <a:srgbClr val="FFFFFF"/>
                </a:solidFill>
              </a:rPr>
              <a:t>$2.3M</a:t>
            </a:r>
          </a:p>
        </p:txBody>
      </p:sp>
      <p:sp>
        <p:nvSpPr>
          <p:cNvPr id="111" name="TextBox 110">
            <a:extLst>
              <a:ext uri="{FF2B5EF4-FFF2-40B4-BE49-F238E27FC236}">
                <a16:creationId xmlns:a16="http://schemas.microsoft.com/office/drawing/2014/main" id="{8E508D9A-0A1D-4A2D-84D2-11F7AFB277E3}"/>
              </a:ext>
            </a:extLst>
          </p:cNvPr>
          <p:cNvSpPr txBox="1"/>
          <p:nvPr/>
        </p:nvSpPr>
        <p:spPr>
          <a:xfrm>
            <a:off x="8006233" y="2823642"/>
            <a:ext cx="853511" cy="369332"/>
          </a:xfrm>
          <a:prstGeom prst="rect">
            <a:avLst/>
          </a:prstGeom>
          <a:noFill/>
        </p:spPr>
        <p:txBody>
          <a:bodyPr wrap="square" rtlCol="0">
            <a:spAutoFit/>
          </a:bodyPr>
          <a:lstStyle/>
          <a:p>
            <a:pPr defTabSz="914400">
              <a:defRPr/>
            </a:pPr>
            <a:r>
              <a:rPr lang="en-US" b="1" u="sng" kern="0" dirty="0">
                <a:solidFill>
                  <a:srgbClr val="FFFFFF"/>
                </a:solidFill>
              </a:rPr>
              <a:t>$1M</a:t>
            </a:r>
            <a:endParaRPr lang="en-US" sz="1100" kern="0" dirty="0">
              <a:solidFill>
                <a:srgbClr val="FFFFFF"/>
              </a:solidFill>
            </a:endParaRPr>
          </a:p>
        </p:txBody>
      </p:sp>
      <p:sp>
        <p:nvSpPr>
          <p:cNvPr id="112" name="TextBox 111">
            <a:extLst>
              <a:ext uri="{FF2B5EF4-FFF2-40B4-BE49-F238E27FC236}">
                <a16:creationId xmlns:a16="http://schemas.microsoft.com/office/drawing/2014/main" id="{0DAFBAEA-55B4-4F19-99AD-D88871AEC5D4}"/>
              </a:ext>
            </a:extLst>
          </p:cNvPr>
          <p:cNvSpPr txBox="1"/>
          <p:nvPr/>
        </p:nvSpPr>
        <p:spPr>
          <a:xfrm>
            <a:off x="2590800" y="5106526"/>
            <a:ext cx="962742" cy="369332"/>
          </a:xfrm>
          <a:prstGeom prst="rect">
            <a:avLst/>
          </a:prstGeom>
          <a:noFill/>
        </p:spPr>
        <p:txBody>
          <a:bodyPr wrap="square" rtlCol="0">
            <a:spAutoFit/>
          </a:bodyPr>
          <a:lstStyle/>
          <a:p>
            <a:pPr defTabSz="914400">
              <a:defRPr/>
            </a:pPr>
            <a:r>
              <a:rPr lang="en-US" b="1" u="sng" kern="0" dirty="0">
                <a:solidFill>
                  <a:srgbClr val="FFFFFF"/>
                </a:solidFill>
              </a:rPr>
              <a:t>$1.25M </a:t>
            </a:r>
          </a:p>
        </p:txBody>
      </p:sp>
      <p:pic>
        <p:nvPicPr>
          <p:cNvPr id="113" name="Graphic 11" descr="Handshake outline">
            <a:extLst>
              <a:ext uri="{FF2B5EF4-FFF2-40B4-BE49-F238E27FC236}">
                <a16:creationId xmlns:a16="http://schemas.microsoft.com/office/drawing/2014/main" id="{8F441806-45FF-49F7-A1DC-833B4777160B}"/>
              </a:ext>
            </a:extLst>
          </p:cNvPr>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3580759" y="4912477"/>
            <a:ext cx="884067" cy="884067"/>
          </a:xfrm>
          <a:prstGeom prst="rect">
            <a:avLst/>
          </a:prstGeom>
        </p:spPr>
      </p:pic>
      <p:sp>
        <p:nvSpPr>
          <p:cNvPr id="114" name="TextBox 113">
            <a:extLst>
              <a:ext uri="{FF2B5EF4-FFF2-40B4-BE49-F238E27FC236}">
                <a16:creationId xmlns:a16="http://schemas.microsoft.com/office/drawing/2014/main" id="{9EF6FCD4-2704-412D-942D-94ECBF2E76BF}"/>
              </a:ext>
            </a:extLst>
          </p:cNvPr>
          <p:cNvSpPr txBox="1"/>
          <p:nvPr/>
        </p:nvSpPr>
        <p:spPr>
          <a:xfrm>
            <a:off x="4425251" y="5154454"/>
            <a:ext cx="830289" cy="369332"/>
          </a:xfrm>
          <a:prstGeom prst="rect">
            <a:avLst/>
          </a:prstGeom>
          <a:noFill/>
        </p:spPr>
        <p:txBody>
          <a:bodyPr wrap="square" rtlCol="0">
            <a:spAutoFit/>
          </a:bodyPr>
          <a:lstStyle/>
          <a:p>
            <a:pPr defTabSz="914400">
              <a:defRPr/>
            </a:pPr>
            <a:r>
              <a:rPr lang="en-US" b="1" u="sng" kern="0" dirty="0">
                <a:solidFill>
                  <a:srgbClr val="FFFFFF"/>
                </a:solidFill>
              </a:rPr>
              <a:t>$</a:t>
            </a:r>
            <a:r>
              <a:rPr lang="en-US" b="1" u="sng" kern="0" dirty="0">
                <a:solidFill>
                  <a:schemeClr val="bg1"/>
                </a:solidFill>
              </a:rPr>
              <a:t>795K</a:t>
            </a:r>
            <a:endParaRPr lang="en-US" sz="1100" kern="0" dirty="0">
              <a:solidFill>
                <a:schemeClr val="bg1"/>
              </a:solidFill>
            </a:endParaRPr>
          </a:p>
        </p:txBody>
      </p:sp>
      <p:pic>
        <p:nvPicPr>
          <p:cNvPr id="115" name="Graphic 11" descr="Construction worker">
            <a:extLst>
              <a:ext uri="{FF2B5EF4-FFF2-40B4-BE49-F238E27FC236}">
                <a16:creationId xmlns:a16="http://schemas.microsoft.com/office/drawing/2014/main" id="{6849A1F9-28D3-49BF-9466-7090BE2AEFC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421699" y="4968584"/>
            <a:ext cx="884067" cy="884067"/>
          </a:xfrm>
          <a:prstGeom prst="rect">
            <a:avLst/>
          </a:prstGeom>
        </p:spPr>
      </p:pic>
      <p:sp>
        <p:nvSpPr>
          <p:cNvPr id="116" name="TextBox 115">
            <a:extLst>
              <a:ext uri="{FF2B5EF4-FFF2-40B4-BE49-F238E27FC236}">
                <a16:creationId xmlns:a16="http://schemas.microsoft.com/office/drawing/2014/main" id="{81DB76FE-CD1F-492B-8C56-066E8A2EC8C2}"/>
              </a:ext>
            </a:extLst>
          </p:cNvPr>
          <p:cNvSpPr txBox="1"/>
          <p:nvPr/>
        </p:nvSpPr>
        <p:spPr>
          <a:xfrm>
            <a:off x="6283198" y="5174772"/>
            <a:ext cx="858955" cy="369332"/>
          </a:xfrm>
          <a:prstGeom prst="rect">
            <a:avLst/>
          </a:prstGeom>
          <a:noFill/>
        </p:spPr>
        <p:txBody>
          <a:bodyPr wrap="square" rtlCol="0">
            <a:spAutoFit/>
          </a:bodyPr>
          <a:lstStyle/>
          <a:p>
            <a:pPr defTabSz="914400">
              <a:defRPr/>
            </a:pPr>
            <a:r>
              <a:rPr lang="en-US" b="1" u="sng" kern="0" dirty="0">
                <a:solidFill>
                  <a:srgbClr val="FFFFFF"/>
                </a:solidFill>
              </a:rPr>
              <a:t>$1.6M </a:t>
            </a:r>
            <a:endParaRPr lang="en-US" sz="1100" kern="0" dirty="0">
              <a:solidFill>
                <a:srgbClr val="FFFFFF"/>
              </a:solidFill>
            </a:endParaRPr>
          </a:p>
        </p:txBody>
      </p:sp>
      <p:sp>
        <p:nvSpPr>
          <p:cNvPr id="117" name="TextBox 116">
            <a:extLst>
              <a:ext uri="{FF2B5EF4-FFF2-40B4-BE49-F238E27FC236}">
                <a16:creationId xmlns:a16="http://schemas.microsoft.com/office/drawing/2014/main" id="{5A063765-3B08-41DE-BEFD-40893ADE656C}"/>
              </a:ext>
            </a:extLst>
          </p:cNvPr>
          <p:cNvSpPr txBox="1"/>
          <p:nvPr/>
        </p:nvSpPr>
        <p:spPr>
          <a:xfrm>
            <a:off x="7925127" y="5154454"/>
            <a:ext cx="929247" cy="369332"/>
          </a:xfrm>
          <a:prstGeom prst="rect">
            <a:avLst/>
          </a:prstGeom>
          <a:noFill/>
        </p:spPr>
        <p:txBody>
          <a:bodyPr wrap="square" rtlCol="0">
            <a:spAutoFit/>
          </a:bodyPr>
          <a:lstStyle/>
          <a:p>
            <a:pPr defTabSz="914400">
              <a:defRPr/>
            </a:pPr>
            <a:r>
              <a:rPr lang="en-US" b="1" u="sng" kern="0" dirty="0">
                <a:solidFill>
                  <a:srgbClr val="FFFFFF"/>
                </a:solidFill>
              </a:rPr>
              <a:t>$1.14M </a:t>
            </a:r>
          </a:p>
        </p:txBody>
      </p:sp>
      <p:sp>
        <p:nvSpPr>
          <p:cNvPr id="118" name="TextBox 117">
            <a:extLst>
              <a:ext uri="{FF2B5EF4-FFF2-40B4-BE49-F238E27FC236}">
                <a16:creationId xmlns:a16="http://schemas.microsoft.com/office/drawing/2014/main" id="{CA88CD8F-8FEA-41E1-A563-CB30AF0CA969}"/>
              </a:ext>
            </a:extLst>
          </p:cNvPr>
          <p:cNvSpPr txBox="1"/>
          <p:nvPr/>
        </p:nvSpPr>
        <p:spPr>
          <a:xfrm>
            <a:off x="6814690" y="4274894"/>
            <a:ext cx="1831817" cy="492443"/>
          </a:xfrm>
          <a:prstGeom prst="rect">
            <a:avLst/>
          </a:prstGeom>
          <a:noFill/>
        </p:spPr>
        <p:txBody>
          <a:bodyPr wrap="square" rtlCol="0">
            <a:spAutoFit/>
          </a:bodyPr>
          <a:lstStyle/>
          <a:p>
            <a:pPr algn="ctr" defTabSz="914400">
              <a:defRPr/>
            </a:pPr>
            <a:r>
              <a:rPr lang="en-US" sz="1300" b="1" kern="0" dirty="0">
                <a:solidFill>
                  <a:srgbClr val="16202E"/>
                </a:solidFill>
              </a:rPr>
              <a:t>Investment Interest &amp; Miscellaneous</a:t>
            </a:r>
          </a:p>
        </p:txBody>
      </p:sp>
      <p:pic>
        <p:nvPicPr>
          <p:cNvPr id="119" name="Graphic 9" descr="Tax with solid fill">
            <a:extLst>
              <a:ext uri="{FF2B5EF4-FFF2-40B4-BE49-F238E27FC236}">
                <a16:creationId xmlns:a16="http://schemas.microsoft.com/office/drawing/2014/main" id="{661FD02C-39AA-4858-B920-0AEC9019134F}"/>
              </a:ext>
            </a:extLst>
          </p:cNvPr>
          <p:cNvPicPr>
            <a:picLocks noChangeAspect="1"/>
          </p:cNvPicPr>
          <p:nvPr/>
        </p:nvPicPr>
        <p:blipFill>
          <a:blip r:embed="rId21"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09831" y="1623884"/>
            <a:ext cx="0" cy="0"/>
          </a:xfrm>
          <a:prstGeom prst="rect">
            <a:avLst/>
          </a:prstGeom>
        </p:spPr>
      </p:pic>
      <p:pic>
        <p:nvPicPr>
          <p:cNvPr id="120" name="Graphic 11" descr="Judge female with solid fill">
            <a:extLst>
              <a:ext uri="{FF2B5EF4-FFF2-40B4-BE49-F238E27FC236}">
                <a16:creationId xmlns:a16="http://schemas.microsoft.com/office/drawing/2014/main" id="{500BB8DD-7A1C-485E-8117-3F4B235FC367}"/>
              </a:ext>
            </a:extLst>
          </p:cNvPr>
          <p:cNvPicPr>
            <a:picLocks noChangeAspect="1"/>
          </p:cNvPicPr>
          <p:nvPr/>
        </p:nvPicPr>
        <p:blipFill>
          <a:blip r:embed="rId23" cstate="print">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9609874" y="1638217"/>
            <a:ext cx="0" cy="0"/>
          </a:xfrm>
          <a:prstGeom prst="rect">
            <a:avLst/>
          </a:prstGeom>
        </p:spPr>
      </p:pic>
      <p:pic>
        <p:nvPicPr>
          <p:cNvPr id="121" name="Graphic 18" descr="Cell Tower outline">
            <a:extLst>
              <a:ext uri="{FF2B5EF4-FFF2-40B4-BE49-F238E27FC236}">
                <a16:creationId xmlns:a16="http://schemas.microsoft.com/office/drawing/2014/main" id="{2A2BA302-AC16-45F6-BB23-EF167E83BF49}"/>
              </a:ext>
            </a:extLst>
          </p:cNvPr>
          <p:cNvPicPr>
            <a:picLocks noChangeAspect="1"/>
          </p:cNvPicPr>
          <p:nvPr/>
        </p:nvPicPr>
        <p:blipFill>
          <a:blip r:embed="rId25">
            <a:lum bright="70000" contras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9071134" y="3665211"/>
            <a:ext cx="0" cy="0"/>
          </a:xfrm>
          <a:prstGeom prst="rect">
            <a:avLst/>
          </a:prstGeom>
        </p:spPr>
      </p:pic>
      <p:pic>
        <p:nvPicPr>
          <p:cNvPr id="122" name="Graphic 20" descr="Label with solid fill">
            <a:extLst>
              <a:ext uri="{FF2B5EF4-FFF2-40B4-BE49-F238E27FC236}">
                <a16:creationId xmlns:a16="http://schemas.microsoft.com/office/drawing/2014/main" id="{C5D7FA96-8B4F-493F-A44F-17B1A7299595}"/>
              </a:ext>
            </a:extLst>
          </p:cNvPr>
          <p:cNvPicPr>
            <a:picLocks noChangeAspect="1"/>
          </p:cNvPicPr>
          <p:nvPr/>
        </p:nvPicPr>
        <p:blipFill>
          <a:blip r:embed="rId27">
            <a:lum bright="70000" contrast="-70000"/>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863193" y="1053462"/>
            <a:ext cx="0" cy="0"/>
          </a:xfrm>
          <a:prstGeom prst="rect">
            <a:avLst/>
          </a:prstGeom>
        </p:spPr>
      </p:pic>
      <p:pic>
        <p:nvPicPr>
          <p:cNvPr id="123" name="Graphic 11" descr="Contract with solid fill">
            <a:extLst>
              <a:ext uri="{FF2B5EF4-FFF2-40B4-BE49-F238E27FC236}">
                <a16:creationId xmlns:a16="http://schemas.microsoft.com/office/drawing/2014/main" id="{D8A20711-921C-478C-9E92-7039A1C4E401}"/>
              </a:ext>
            </a:extLst>
          </p:cNvPr>
          <p:cNvPicPr>
            <a:picLocks noChangeAspect="1"/>
          </p:cNvPicPr>
          <p:nvPr/>
        </p:nvPicPr>
        <p:blipFill>
          <a:blip r:embed="rId29">
            <a:lum bright="70000" contrast="-70000"/>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1645217" y="3787690"/>
            <a:ext cx="0" cy="0"/>
          </a:xfrm>
          <a:prstGeom prst="rect">
            <a:avLst/>
          </a:prstGeom>
        </p:spPr>
      </p:pic>
      <p:pic>
        <p:nvPicPr>
          <p:cNvPr id="124" name="Graphic 11" descr="Handshake outline">
            <a:extLst>
              <a:ext uri="{FF2B5EF4-FFF2-40B4-BE49-F238E27FC236}">
                <a16:creationId xmlns:a16="http://schemas.microsoft.com/office/drawing/2014/main" id="{7EAFB5C0-68D8-4C3B-8BC7-B46A86977E35}"/>
              </a:ext>
            </a:extLst>
          </p:cNvPr>
          <p:cNvPicPr>
            <a:picLocks noChangeAspect="1"/>
          </p:cNvPicPr>
          <p:nvPr/>
        </p:nvPicPr>
        <p:blipFill>
          <a:blip r:embed="rId17">
            <a:lum bright="70000" contras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052902" y="3787690"/>
            <a:ext cx="0" cy="0"/>
          </a:xfrm>
          <a:prstGeom prst="rect">
            <a:avLst/>
          </a:prstGeom>
        </p:spPr>
      </p:pic>
      <p:pic>
        <p:nvPicPr>
          <p:cNvPr id="125" name="Graphic 11" descr="Customer review outline">
            <a:extLst>
              <a:ext uri="{FF2B5EF4-FFF2-40B4-BE49-F238E27FC236}">
                <a16:creationId xmlns:a16="http://schemas.microsoft.com/office/drawing/2014/main" id="{21F56E0B-0F02-477C-84C7-51350C62736E}"/>
              </a:ext>
            </a:extLst>
          </p:cNvPr>
          <p:cNvPicPr>
            <a:picLocks noChangeAspect="1"/>
          </p:cNvPicPr>
          <p:nvPr/>
        </p:nvPicPr>
        <p:blipFill>
          <a:blip r:embed="rId31">
            <a:lum bright="70000" contrast="-70000"/>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6643467" y="3774883"/>
            <a:ext cx="0" cy="0"/>
          </a:xfrm>
          <a:prstGeom prst="rect">
            <a:avLst/>
          </a:prstGeom>
        </p:spPr>
      </p:pic>
      <p:sp>
        <p:nvSpPr>
          <p:cNvPr id="126" name="TextBox 125">
            <a:extLst>
              <a:ext uri="{FF2B5EF4-FFF2-40B4-BE49-F238E27FC236}">
                <a16:creationId xmlns:a16="http://schemas.microsoft.com/office/drawing/2014/main" id="{D75AA2BD-22D8-438D-9241-3DE2DD62927D}"/>
              </a:ext>
            </a:extLst>
          </p:cNvPr>
          <p:cNvSpPr txBox="1"/>
          <p:nvPr/>
        </p:nvSpPr>
        <p:spPr>
          <a:xfrm>
            <a:off x="8694246" y="1947937"/>
            <a:ext cx="1592754" cy="492443"/>
          </a:xfrm>
          <a:prstGeom prst="rect">
            <a:avLst/>
          </a:prstGeom>
          <a:noFill/>
        </p:spPr>
        <p:txBody>
          <a:bodyPr wrap="square" rtlCol="0">
            <a:spAutoFit/>
          </a:bodyPr>
          <a:lstStyle/>
          <a:p>
            <a:pPr algn="ctr" defTabSz="914400">
              <a:defRPr/>
            </a:pPr>
            <a:r>
              <a:rPr lang="en-US" sz="1300" b="1" kern="0" dirty="0">
                <a:solidFill>
                  <a:srgbClr val="16202E"/>
                </a:solidFill>
              </a:rPr>
              <a:t>Interfund</a:t>
            </a:r>
          </a:p>
          <a:p>
            <a:pPr algn="ctr" defTabSz="914400">
              <a:defRPr/>
            </a:pPr>
            <a:r>
              <a:rPr lang="en-US" sz="1300" b="1" kern="0" dirty="0">
                <a:solidFill>
                  <a:srgbClr val="16202E"/>
                </a:solidFill>
              </a:rPr>
              <a:t>Transfers</a:t>
            </a:r>
          </a:p>
        </p:txBody>
      </p:sp>
      <p:pic>
        <p:nvPicPr>
          <p:cNvPr id="127" name="Graphic 11" descr="Transfer1 outline">
            <a:extLst>
              <a:ext uri="{FF2B5EF4-FFF2-40B4-BE49-F238E27FC236}">
                <a16:creationId xmlns:a16="http://schemas.microsoft.com/office/drawing/2014/main" id="{AADF1027-9569-4901-8F5B-451C06E6540F}"/>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8914755" y="2405136"/>
            <a:ext cx="893590" cy="1188720"/>
          </a:xfrm>
          <a:prstGeom prst="rect">
            <a:avLst/>
          </a:prstGeom>
        </p:spPr>
      </p:pic>
      <p:sp>
        <p:nvSpPr>
          <p:cNvPr id="128" name="TextBox 127">
            <a:extLst>
              <a:ext uri="{FF2B5EF4-FFF2-40B4-BE49-F238E27FC236}">
                <a16:creationId xmlns:a16="http://schemas.microsoft.com/office/drawing/2014/main" id="{F7884E20-EE82-4460-96D8-281C57D2222B}"/>
              </a:ext>
            </a:extLst>
          </p:cNvPr>
          <p:cNvSpPr txBox="1"/>
          <p:nvPr/>
        </p:nvSpPr>
        <p:spPr>
          <a:xfrm>
            <a:off x="9846994" y="2801105"/>
            <a:ext cx="857360" cy="369332"/>
          </a:xfrm>
          <a:prstGeom prst="rect">
            <a:avLst/>
          </a:prstGeom>
          <a:noFill/>
        </p:spPr>
        <p:txBody>
          <a:bodyPr wrap="square" rtlCol="0">
            <a:spAutoFit/>
          </a:bodyPr>
          <a:lstStyle/>
          <a:p>
            <a:pPr defTabSz="914400">
              <a:defRPr/>
            </a:pPr>
            <a:r>
              <a:rPr lang="en-US" b="1" u="sng" kern="0" dirty="0">
                <a:solidFill>
                  <a:srgbClr val="FFFFFF"/>
                </a:solidFill>
              </a:rPr>
              <a:t>$3.9M </a:t>
            </a:r>
          </a:p>
        </p:txBody>
      </p:sp>
      <p:cxnSp>
        <p:nvCxnSpPr>
          <p:cNvPr id="129" name="Straight Connector 128">
            <a:extLst>
              <a:ext uri="{FF2B5EF4-FFF2-40B4-BE49-F238E27FC236}">
                <a16:creationId xmlns:a16="http://schemas.microsoft.com/office/drawing/2014/main" id="{BF8CFDBE-D9D6-469A-97A4-0AC8F1791AC6}"/>
              </a:ext>
            </a:extLst>
          </p:cNvPr>
          <p:cNvCxnSpPr>
            <a:cxnSpLocks/>
            <a:stCxn id="92" idx="1"/>
          </p:cNvCxnSpPr>
          <p:nvPr/>
        </p:nvCxnSpPr>
        <p:spPr>
          <a:xfrm>
            <a:off x="1524000" y="4055124"/>
            <a:ext cx="9150162" cy="26412"/>
          </a:xfrm>
          <a:prstGeom prst="line">
            <a:avLst/>
          </a:prstGeom>
          <a:noFill/>
          <a:ln w="76200" cap="flat" cmpd="sng" algn="ctr">
            <a:solidFill>
              <a:srgbClr val="A5A5A5"/>
            </a:solidFill>
            <a:prstDash val="solid"/>
            <a:miter lim="800000"/>
          </a:ln>
          <a:effectLst/>
        </p:spPr>
      </p:cxnSp>
      <p:sp>
        <p:nvSpPr>
          <p:cNvPr id="130" name="TextBox 129">
            <a:extLst>
              <a:ext uri="{FF2B5EF4-FFF2-40B4-BE49-F238E27FC236}">
                <a16:creationId xmlns:a16="http://schemas.microsoft.com/office/drawing/2014/main" id="{29875F1A-E73D-45EE-A09D-3DCDAA617E28}"/>
              </a:ext>
            </a:extLst>
          </p:cNvPr>
          <p:cNvSpPr txBox="1"/>
          <p:nvPr/>
        </p:nvSpPr>
        <p:spPr>
          <a:xfrm>
            <a:off x="9650398" y="5088324"/>
            <a:ext cx="1118450" cy="707886"/>
          </a:xfrm>
          <a:prstGeom prst="rect">
            <a:avLst/>
          </a:prstGeom>
          <a:noFill/>
        </p:spPr>
        <p:txBody>
          <a:bodyPr wrap="square" rtlCol="0">
            <a:spAutoFit/>
          </a:bodyPr>
          <a:lstStyle/>
          <a:p>
            <a:pPr algn="ctr" defTabSz="914400">
              <a:defRPr/>
            </a:pPr>
            <a:r>
              <a:rPr lang="en-US" b="1" u="sng" kern="0" dirty="0">
                <a:solidFill>
                  <a:srgbClr val="FFFFFF"/>
                </a:solidFill>
              </a:rPr>
              <a:t>$0.00</a:t>
            </a:r>
          </a:p>
          <a:p>
            <a:pPr algn="ctr" defTabSz="914400">
              <a:defRPr/>
            </a:pPr>
            <a:r>
              <a:rPr lang="en-US" sz="1100" b="1" u="sng" kern="0" dirty="0">
                <a:solidFill>
                  <a:srgbClr val="FFFFFF"/>
                </a:solidFill>
              </a:rPr>
              <a:t>Balanced Budget </a:t>
            </a:r>
          </a:p>
        </p:txBody>
      </p:sp>
      <p:pic>
        <p:nvPicPr>
          <p:cNvPr id="131" name="Graphic 130" descr="Slippery Road outline">
            <a:extLst>
              <a:ext uri="{FF2B5EF4-FFF2-40B4-BE49-F238E27FC236}">
                <a16:creationId xmlns:a16="http://schemas.microsoft.com/office/drawing/2014/main" id="{41342C7B-4DF1-4B90-B0C3-6137490ECF3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104213" y="5026638"/>
            <a:ext cx="680052" cy="680052"/>
          </a:xfrm>
          <a:prstGeom prst="rect">
            <a:avLst/>
          </a:prstGeom>
        </p:spPr>
      </p:pic>
      <p:sp>
        <p:nvSpPr>
          <p:cNvPr id="132" name="TextBox 131">
            <a:extLst>
              <a:ext uri="{FF2B5EF4-FFF2-40B4-BE49-F238E27FC236}">
                <a16:creationId xmlns:a16="http://schemas.microsoft.com/office/drawing/2014/main" id="{E47BCEFC-15D6-442C-955A-A10C0B55E984}"/>
              </a:ext>
            </a:extLst>
          </p:cNvPr>
          <p:cNvSpPr txBox="1"/>
          <p:nvPr/>
        </p:nvSpPr>
        <p:spPr>
          <a:xfrm>
            <a:off x="8847365" y="4253352"/>
            <a:ext cx="1246537" cy="492443"/>
          </a:xfrm>
          <a:prstGeom prst="rect">
            <a:avLst/>
          </a:prstGeom>
          <a:noFill/>
        </p:spPr>
        <p:txBody>
          <a:bodyPr wrap="square" rtlCol="0">
            <a:spAutoFit/>
          </a:bodyPr>
          <a:lstStyle/>
          <a:p>
            <a:pPr algn="ctr" defTabSz="914400">
              <a:defRPr/>
            </a:pPr>
            <a:r>
              <a:rPr lang="en-US" sz="1300" b="1" kern="0" dirty="0">
                <a:solidFill>
                  <a:srgbClr val="16202E"/>
                </a:solidFill>
              </a:rPr>
              <a:t>Use of </a:t>
            </a:r>
          </a:p>
          <a:p>
            <a:pPr algn="ctr" defTabSz="914400">
              <a:defRPr/>
            </a:pPr>
            <a:r>
              <a:rPr lang="en-US" sz="1300" b="1" kern="0" dirty="0">
                <a:solidFill>
                  <a:srgbClr val="16202E"/>
                </a:solidFill>
              </a:rPr>
              <a:t>Fund Balance </a:t>
            </a:r>
          </a:p>
        </p:txBody>
      </p:sp>
      <p:sp>
        <p:nvSpPr>
          <p:cNvPr id="44" name="Title 3">
            <a:extLst>
              <a:ext uri="{FF2B5EF4-FFF2-40B4-BE49-F238E27FC236}">
                <a16:creationId xmlns:a16="http://schemas.microsoft.com/office/drawing/2014/main" id="{16E53303-BCEC-477D-A2DF-63FA93EF87D4}"/>
              </a:ext>
            </a:extLst>
          </p:cNvPr>
          <p:cNvSpPr txBox="1">
            <a:spLocks/>
          </p:cNvSpPr>
          <p:nvPr/>
        </p:nvSpPr>
        <p:spPr>
          <a:xfrm>
            <a:off x="1491549" y="686343"/>
            <a:ext cx="9138888" cy="749584"/>
          </a:xfrm>
          <a:prstGeom prst="rect">
            <a:avLst/>
          </a:prstGeom>
          <a:noFill/>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a:defRPr/>
            </a:pPr>
            <a:r>
              <a:rPr lang="en-US" sz="2700" dirty="0">
                <a:solidFill>
                  <a:schemeClr val="accent1"/>
                </a:solidFill>
                <a:latin typeface="+mn-lt"/>
              </a:rPr>
              <a:t>Page 2-7</a:t>
            </a:r>
          </a:p>
        </p:txBody>
      </p:sp>
      <p:sp>
        <p:nvSpPr>
          <p:cNvPr id="45" name="TextBox 44">
            <a:extLst>
              <a:ext uri="{FF2B5EF4-FFF2-40B4-BE49-F238E27FC236}">
                <a16:creationId xmlns:a16="http://schemas.microsoft.com/office/drawing/2014/main" id="{F32154EB-E8A7-4431-BF33-239F6800E09E}"/>
              </a:ext>
            </a:extLst>
          </p:cNvPr>
          <p:cNvSpPr txBox="1"/>
          <p:nvPr/>
        </p:nvSpPr>
        <p:spPr>
          <a:xfrm>
            <a:off x="3278253" y="3454856"/>
            <a:ext cx="2360565" cy="646331"/>
          </a:xfrm>
          <a:prstGeom prst="rect">
            <a:avLst/>
          </a:prstGeom>
          <a:noFill/>
        </p:spPr>
        <p:txBody>
          <a:bodyPr wrap="square" rtlCol="0">
            <a:spAutoFit/>
          </a:bodyPr>
          <a:lstStyle/>
          <a:p>
            <a:pPr algn="ctr" defTabSz="914400">
              <a:defRPr/>
            </a:pPr>
            <a:r>
              <a:rPr lang="en-US" b="1" kern="0" dirty="0">
                <a:solidFill>
                  <a:srgbClr val="BD582C"/>
                </a:solidFill>
              </a:rPr>
              <a:t>Decreased by $1.476M to $8.9M</a:t>
            </a:r>
          </a:p>
        </p:txBody>
      </p:sp>
      <p:cxnSp>
        <p:nvCxnSpPr>
          <p:cNvPr id="3" name="Straight Connector 2">
            <a:extLst>
              <a:ext uri="{FF2B5EF4-FFF2-40B4-BE49-F238E27FC236}">
                <a16:creationId xmlns:a16="http://schemas.microsoft.com/office/drawing/2014/main" id="{17753CC1-6335-485F-89DD-1572324EDFAE}"/>
              </a:ext>
            </a:extLst>
          </p:cNvPr>
          <p:cNvCxnSpPr/>
          <p:nvPr/>
        </p:nvCxnSpPr>
        <p:spPr>
          <a:xfrm>
            <a:off x="4309297" y="2565015"/>
            <a:ext cx="863312" cy="886586"/>
          </a:xfrm>
          <a:prstGeom prst="line">
            <a:avLst/>
          </a:prstGeom>
          <a:ln w="57150">
            <a:prstDash val="solid"/>
          </a:ln>
        </p:spPr>
        <p:style>
          <a:lnRef idx="1">
            <a:schemeClr val="accent2"/>
          </a:lnRef>
          <a:fillRef idx="0">
            <a:schemeClr val="accent2"/>
          </a:fillRef>
          <a:effectRef idx="0">
            <a:schemeClr val="accent2"/>
          </a:effectRef>
          <a:fontRef idx="minor">
            <a:schemeClr val="tx1"/>
          </a:fontRef>
        </p:style>
      </p:cxnSp>
      <p:cxnSp>
        <p:nvCxnSpPr>
          <p:cNvPr id="2" name="Straight Connector 1">
            <a:extLst>
              <a:ext uri="{FF2B5EF4-FFF2-40B4-BE49-F238E27FC236}">
                <a16:creationId xmlns:a16="http://schemas.microsoft.com/office/drawing/2014/main" id="{398FEBEB-96AA-D27C-D984-F3DAC1D4A59C}"/>
              </a:ext>
            </a:extLst>
          </p:cNvPr>
          <p:cNvCxnSpPr/>
          <p:nvPr/>
        </p:nvCxnSpPr>
        <p:spPr>
          <a:xfrm>
            <a:off x="9670702" y="4903442"/>
            <a:ext cx="863312" cy="886586"/>
          </a:xfrm>
          <a:prstGeom prst="line">
            <a:avLst/>
          </a:prstGeom>
          <a:ln w="57150">
            <a:prstDash val="solid"/>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C4DB4D13-E17C-3B06-7B6E-AA1A8E66FC0C}"/>
              </a:ext>
            </a:extLst>
          </p:cNvPr>
          <p:cNvSpPr txBox="1"/>
          <p:nvPr/>
        </p:nvSpPr>
        <p:spPr>
          <a:xfrm>
            <a:off x="9168363" y="5802868"/>
            <a:ext cx="1341553" cy="369332"/>
          </a:xfrm>
          <a:prstGeom prst="rect">
            <a:avLst/>
          </a:prstGeom>
          <a:noFill/>
        </p:spPr>
        <p:txBody>
          <a:bodyPr wrap="square" rtlCol="0">
            <a:spAutoFit/>
          </a:bodyPr>
          <a:lstStyle/>
          <a:p>
            <a:pPr algn="ctr" defTabSz="914400">
              <a:defRPr/>
            </a:pPr>
            <a:r>
              <a:rPr lang="en-US" b="1" kern="0" dirty="0">
                <a:solidFill>
                  <a:srgbClr val="BD582C"/>
                </a:solidFill>
              </a:rPr>
              <a:t>$1.476M</a:t>
            </a:r>
          </a:p>
        </p:txBody>
      </p:sp>
    </p:spTree>
    <p:extLst>
      <p:ext uri="{BB962C8B-B14F-4D97-AF65-F5344CB8AC3E}">
        <p14:creationId xmlns:p14="http://schemas.microsoft.com/office/powerpoint/2010/main" val="281445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900825"/>
            <a:ext cx="9144000" cy="594361"/>
          </a:xfrm>
        </p:spPr>
        <p:txBody>
          <a:bodyPr>
            <a:normAutofit/>
          </a:bodyPr>
          <a:lstStyle/>
          <a:p>
            <a:pPr algn="ctr"/>
            <a:r>
              <a:rPr lang="en-US" sz="3600" dirty="0">
                <a:latin typeface="Calibri" panose="020F0502020204030204" pitchFamily="34" charset="0"/>
                <a:cs typeface="Calibri" panose="020F0502020204030204" pitchFamily="34" charset="0"/>
              </a:rPr>
              <a:t>General Fund Revenues</a:t>
            </a:r>
          </a:p>
        </p:txBody>
      </p:sp>
      <p:sp>
        <p:nvSpPr>
          <p:cNvPr id="5" name="Slide Number Placeholder 4"/>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8</a:t>
            </a:fld>
            <a:endParaRPr lang="en-US" dirty="0">
              <a:latin typeface="Calibri" panose="020F0502020204030204" pitchFamily="34" charset="0"/>
              <a:cs typeface="Calibri" panose="020F0502020204030204" pitchFamily="34" charset="0"/>
            </a:endParaRPr>
          </a:p>
        </p:txBody>
      </p:sp>
      <p:graphicFrame>
        <p:nvGraphicFramePr>
          <p:cNvPr id="6" name="Chart 5">
            <a:extLst>
              <a:ext uri="{FF2B5EF4-FFF2-40B4-BE49-F238E27FC236}">
                <a16:creationId xmlns:a16="http://schemas.microsoft.com/office/drawing/2014/main" id="{FD54A954-DC82-405E-A02D-E0A23B562456}"/>
              </a:ext>
              <a:ext uri="{147F2762-F138-4A5C-976F-8EAC2B608ADB}">
                <a16:predDERef xmlns:a16="http://schemas.microsoft.com/office/drawing/2014/main" pred="{A61EE5F3-C5B7-40BD-8003-DA648CF2895A}"/>
              </a:ext>
            </a:extLst>
          </p:cNvPr>
          <p:cNvGraphicFramePr>
            <a:graphicFrameLocks/>
          </p:cNvGraphicFramePr>
          <p:nvPr>
            <p:extLst>
              <p:ext uri="{D42A27DB-BD31-4B8C-83A1-F6EECF244321}">
                <p14:modId xmlns:p14="http://schemas.microsoft.com/office/powerpoint/2010/main" val="48908236"/>
              </p:ext>
            </p:extLst>
          </p:nvPr>
        </p:nvGraphicFramePr>
        <p:xfrm>
          <a:off x="2301240" y="1691640"/>
          <a:ext cx="7543800" cy="448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290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609601"/>
            <a:ext cx="7543800" cy="822961"/>
          </a:xfrm>
        </p:spPr>
        <p:txBody>
          <a:bodyPr>
            <a:normAutofit/>
          </a:bodyPr>
          <a:lstStyle/>
          <a:p>
            <a:pPr algn="ctr"/>
            <a:r>
              <a:rPr lang="en-US" sz="3600" dirty="0">
                <a:latin typeface="Calibri" panose="020F0502020204030204" pitchFamily="34" charset="0"/>
                <a:cs typeface="Calibri" panose="020F0502020204030204" pitchFamily="34" charset="0"/>
              </a:rPr>
              <a:t>General Fund Sales Tax Revenues</a:t>
            </a:r>
          </a:p>
        </p:txBody>
      </p:sp>
      <p:sp>
        <p:nvSpPr>
          <p:cNvPr id="4" name="Slide Number Placeholder 3"/>
          <p:cNvSpPr>
            <a:spLocks noGrp="1"/>
          </p:cNvSpPr>
          <p:nvPr>
            <p:ph type="sldNum" sz="quarter" idx="12"/>
          </p:nvPr>
        </p:nvSpPr>
        <p:spPr/>
        <p:txBody>
          <a:bodyPr/>
          <a:lstStyle/>
          <a:p>
            <a:fld id="{DB7D0D33-2F6D-4452-8D14-59042419CB3F}" type="slidenum">
              <a:rPr lang="en-US" smtClean="0">
                <a:latin typeface="Calibri" panose="020F0502020204030204" pitchFamily="34" charset="0"/>
                <a:cs typeface="Calibri" panose="020F0502020204030204" pitchFamily="34" charset="0"/>
              </a:rPr>
              <a:pPr/>
              <a:t>9</a:t>
            </a:fld>
            <a:endParaRPr lang="en-US" dirty="0">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1623767525"/>
              </p:ext>
            </p:extLst>
          </p:nvPr>
        </p:nvGraphicFramePr>
        <p:xfrm>
          <a:off x="1676400" y="1752600"/>
          <a:ext cx="88392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902276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TM02836342[[fn=Ion]]</Template>
  <TotalTime>20066</TotalTime>
  <Words>3434</Words>
  <Application>Microsoft Office PowerPoint</Application>
  <PresentationFormat>Widescreen</PresentationFormat>
  <Paragraphs>628</Paragraphs>
  <Slides>55</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Calibri</vt:lpstr>
      <vt:lpstr>Calibri Light</vt:lpstr>
      <vt:lpstr>Courier New</vt:lpstr>
      <vt:lpstr>Times New Roman</vt:lpstr>
      <vt:lpstr>Wingdings</vt:lpstr>
      <vt:lpstr>Retrospect</vt:lpstr>
      <vt:lpstr>1_Retrospect</vt:lpstr>
      <vt:lpstr>City Council  Budget Workshop </vt:lpstr>
      <vt:lpstr>KEY BUDGET DRIVERS – FY2026</vt:lpstr>
      <vt:lpstr>Fund  Categories</vt:lpstr>
      <vt:lpstr>Accounts for all revenues and expenditures applicable to the general operations of City government except for those required to be accounted for in another fund.   General Fund revenues are derived primarily from sales tax, property taxes, franchise taxes, fines and fees and intergovernmental revenues. </vt:lpstr>
      <vt:lpstr>Based on last week’s discussion regarding the tax rate and at the direction of the majority of city council, the following changes have been made: </vt:lpstr>
      <vt:lpstr>General Fund Revenues</vt:lpstr>
      <vt:lpstr>PowerPoint Presentation</vt:lpstr>
      <vt:lpstr>General Fund Revenues</vt:lpstr>
      <vt:lpstr>General Fund Sales Tax Revenues</vt:lpstr>
      <vt:lpstr>Property Tax Revenues </vt:lpstr>
      <vt:lpstr>PowerPoint Presentation</vt:lpstr>
      <vt:lpstr>PowerPoint Presentation</vt:lpstr>
      <vt:lpstr>General Fund Expenditures by Division</vt:lpstr>
      <vt:lpstr>General Fund Expenditures by Function</vt:lpstr>
      <vt:lpstr>PowerPoint Presentation</vt:lpstr>
      <vt:lpstr>PowerPoint Presentation</vt:lpstr>
      <vt:lpstr>PowerPoint Presentation</vt:lpstr>
      <vt:lpstr>Personnel/Operating Costs</vt:lpstr>
      <vt:lpstr>General Fund Changes</vt:lpstr>
      <vt:lpstr>General Fund – General Government</vt:lpstr>
      <vt:lpstr>General Fund – Community Development</vt:lpstr>
      <vt:lpstr>General Fund – Public Safety</vt:lpstr>
      <vt:lpstr>General Fund – Public Services</vt:lpstr>
      <vt:lpstr>PowerPoint Presentation</vt:lpstr>
      <vt:lpstr>Special Revenue Funds</vt:lpstr>
      <vt:lpstr>Hotel/Motel Fund (Fund 212) Changes (3-7)</vt:lpstr>
      <vt:lpstr>Law Enforcement Fund 215 Changes (3-16)</vt:lpstr>
      <vt:lpstr>PowerPoint Presentation</vt:lpstr>
      <vt:lpstr>Debt Service Fund (Garza)</vt:lpstr>
      <vt:lpstr>Debt Service Fund – Total Obligations </vt:lpstr>
      <vt:lpstr>PowerPoint Presentation</vt:lpstr>
      <vt:lpstr>Capital Project Funds (Vasut)</vt:lpstr>
      <vt:lpstr>Capital Project Funds</vt:lpstr>
      <vt:lpstr>PowerPoint Presentation</vt:lpstr>
      <vt:lpstr>PowerPoint Presentation</vt:lpstr>
      <vt:lpstr>PowerPoint Presentation</vt:lpstr>
      <vt:lpstr>Water/Wastewater Funds – Revenues (6-6)</vt:lpstr>
      <vt:lpstr>PowerPoint Presentation</vt:lpstr>
      <vt:lpstr>Water/Wastewater Expenses</vt:lpstr>
      <vt:lpstr>Water/Wastewater Fund</vt:lpstr>
      <vt:lpstr>Water/Wastewater Fund Changes</vt:lpstr>
      <vt:lpstr>Water/Wastewater Fund Changes</vt:lpstr>
      <vt:lpstr>Water/Wastewater (W/WW) Restricted Funds (Vasut)</vt:lpstr>
      <vt:lpstr>Capital Improvement Fund (6-34) (Vasut)</vt:lpstr>
      <vt:lpstr>PowerPoint Presentation</vt:lpstr>
      <vt:lpstr>Solid Waste Revenues &amp; Expenses</vt:lpstr>
      <vt:lpstr>PowerPoint Presentation</vt:lpstr>
      <vt:lpstr>Civic Center Revenues &amp; Expenses</vt:lpstr>
      <vt:lpstr>PowerPoint Presentation</vt:lpstr>
      <vt:lpstr>Internal Service Funds</vt:lpstr>
      <vt:lpstr>PowerPoint Presentation</vt:lpstr>
      <vt:lpstr>Rosenberg Development Corp Fund (Esch) (8-2)</vt:lpstr>
      <vt:lpstr>RDC Projects Fund (8-5)</vt:lpstr>
      <vt:lpstr>Proposed Changes FY2025 General Fund</vt:lpstr>
      <vt:lpstr>Reminders on upcoming 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Council Special Budget Workshop Tuesday, July 31, 2012</dc:title>
  <dc:creator>tiffanyy</dc:creator>
  <cp:lastModifiedBy>Garza, Luis</cp:lastModifiedBy>
  <cp:revision>548</cp:revision>
  <cp:lastPrinted>2025-08-11T21:22:06Z</cp:lastPrinted>
  <dcterms:created xsi:type="dcterms:W3CDTF">2012-07-31T15:11:57Z</dcterms:created>
  <dcterms:modified xsi:type="dcterms:W3CDTF">2025-08-12T14:10:17Z</dcterms:modified>
</cp:coreProperties>
</file>