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19"/>
  </p:notesMasterIdLst>
  <p:sldIdLst>
    <p:sldId id="257" r:id="rId2"/>
    <p:sldId id="258" r:id="rId3"/>
    <p:sldId id="277" r:id="rId4"/>
    <p:sldId id="284" r:id="rId5"/>
    <p:sldId id="259" r:id="rId6"/>
    <p:sldId id="262" r:id="rId7"/>
    <p:sldId id="282" r:id="rId8"/>
    <p:sldId id="283" r:id="rId9"/>
    <p:sldId id="263" r:id="rId10"/>
    <p:sldId id="266" r:id="rId11"/>
    <p:sldId id="267" r:id="rId12"/>
    <p:sldId id="285" r:id="rId13"/>
    <p:sldId id="276" r:id="rId14"/>
    <p:sldId id="273" r:id="rId15"/>
    <p:sldId id="280" r:id="rId16"/>
    <p:sldId id="286"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1" d="100"/>
          <a:sy n="111" d="100"/>
        </p:scale>
        <p:origin x="48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98266125825181"/>
          <c:y val="3.4727703235990531E-2"/>
          <c:w val="0.71445299451204958"/>
          <c:h val="0.87154453759578399"/>
        </c:manualLayout>
      </c:layout>
      <c:barChart>
        <c:barDir val="bar"/>
        <c:grouping val="clustered"/>
        <c:varyColors val="0"/>
        <c:ser>
          <c:idx val="0"/>
          <c:order val="0"/>
          <c:spPr>
            <a:solidFill>
              <a:schemeClr val="accent2"/>
            </a:solidFill>
            <a:ln w="9525" cap="flat" cmpd="sng" algn="ctr">
              <a:solidFill>
                <a:schemeClr val="lt1">
                  <a:alpha val="50000"/>
                </a:schemeClr>
              </a:solidFill>
              <a:round/>
            </a:ln>
            <a:effectLst/>
          </c:spPr>
          <c:invertIfNegative val="0"/>
          <c:dPt>
            <c:idx val="0"/>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1-24B2-4128-9213-5D08FE72C208}"/>
              </c:ext>
            </c:extLst>
          </c:dPt>
          <c:dPt>
            <c:idx val="1"/>
            <c:invertIfNegative val="0"/>
            <c:bubble3D val="0"/>
            <c:spPr>
              <a:solidFill>
                <a:schemeClr val="bg2">
                  <a:lumMod val="7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3-24B2-4128-9213-5D08FE72C208}"/>
              </c:ext>
            </c:extLst>
          </c:dPt>
          <c:dPt>
            <c:idx val="2"/>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5-24B2-4128-9213-5D08FE72C208}"/>
              </c:ext>
            </c:extLst>
          </c:dPt>
          <c:dPt>
            <c:idx val="3"/>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7-24B2-4128-9213-5D08FE72C208}"/>
              </c:ext>
            </c:extLst>
          </c:dPt>
          <c:dPt>
            <c:idx val="4"/>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9-24B2-4128-9213-5D08FE72C208}"/>
              </c:ext>
            </c:extLst>
          </c:dPt>
          <c:dLbls>
            <c:spPr>
              <a:solidFill>
                <a:schemeClr val="accent4">
                  <a:lumMod val="75000"/>
                </a:schemeClr>
              </a:solidFill>
              <a:ln>
                <a:noFill/>
              </a:ln>
              <a:effectLst/>
            </c:spPr>
            <c:txPr>
              <a:bodyPr rot="0" spcFirstLastPara="1" vertOverflow="ellipsis" vert="horz" wrap="square" anchor="ctr" anchorCtr="1"/>
              <a:lstStyle/>
              <a:p>
                <a:pPr>
                  <a:defRPr sz="1400" b="1" i="0" u="none" strike="noStrike" kern="1200" baseline="0">
                    <a:solidFill>
                      <a:schemeClr val="lt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'Tax Rates'!$B$8:$B$11</c:f>
              <c:strCache>
                <c:ptCount val="4"/>
                <c:pt idx="0">
                  <c:v>FY2025 Current Tax Rate</c:v>
                </c:pt>
                <c:pt idx="1">
                  <c:v>FY2026 Proposed Rate</c:v>
                </c:pt>
                <c:pt idx="2">
                  <c:v>FY2026 No New Revenue Rate</c:v>
                </c:pt>
                <c:pt idx="3">
                  <c:v>FY2026 Voter Approval Rate</c:v>
                </c:pt>
              </c:strCache>
            </c:strRef>
          </c:cat>
          <c:val>
            <c:numRef>
              <c:f>'Tax Rates'!$C$8:$C$11</c:f>
              <c:numCache>
                <c:formatCode>_("$"* #,##0.000000_);_("$"* \(#,##0.000000\);_("$"* "-"??_);_(@_)</c:formatCode>
                <c:ptCount val="4"/>
                <c:pt idx="0">
                  <c:v>0.32</c:v>
                </c:pt>
                <c:pt idx="1">
                  <c:v>0.33</c:v>
                </c:pt>
                <c:pt idx="2">
                  <c:v>0.334287</c:v>
                </c:pt>
                <c:pt idx="3">
                  <c:v>0.36224800000000001</c:v>
                </c:pt>
              </c:numCache>
            </c:numRef>
          </c:val>
          <c:extLst>
            <c:ext xmlns:c16="http://schemas.microsoft.com/office/drawing/2014/chart" uri="{C3380CC4-5D6E-409C-BE32-E72D297353CC}">
              <c16:uniqueId val="{0000000A-24B2-4128-9213-5D08FE72C208}"/>
            </c:ext>
          </c:extLst>
        </c:ser>
        <c:dLbls>
          <c:dLblPos val="inEnd"/>
          <c:showLegendKey val="0"/>
          <c:showVal val="1"/>
          <c:showCatName val="0"/>
          <c:showSerName val="0"/>
          <c:showPercent val="0"/>
          <c:showBubbleSize val="0"/>
        </c:dLbls>
        <c:gapWidth val="65"/>
        <c:axId val="709354480"/>
        <c:axId val="685356752"/>
      </c:barChart>
      <c:catAx>
        <c:axId val="709354480"/>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Calibri" panose="020F0502020204030204" pitchFamily="34" charset="0"/>
                <a:ea typeface="+mn-ea"/>
                <a:cs typeface="+mn-cs"/>
              </a:defRPr>
            </a:pPr>
            <a:endParaRPr lang="en-US"/>
          </a:p>
        </c:txPr>
        <c:crossAx val="685356752"/>
        <c:crosses val="autoZero"/>
        <c:auto val="1"/>
        <c:lblAlgn val="ctr"/>
        <c:lblOffset val="100"/>
        <c:noMultiLvlLbl val="0"/>
      </c:catAx>
      <c:valAx>
        <c:axId val="685356752"/>
        <c:scaling>
          <c:orientation val="minMax"/>
          <c:max val="0.37500000000000006"/>
          <c:min val="0.30000000000000004"/>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quot;$&quot;#,##0.000" sourceLinked="0"/>
        <c:majorTickMark val="none"/>
        <c:minorTickMark val="none"/>
        <c:tickLblPos val="nextTo"/>
        <c:spPr>
          <a:noFill/>
          <a:ln>
            <a:noFill/>
          </a:ln>
          <a:effectLst/>
        </c:spPr>
        <c:txPr>
          <a:bodyPr rot="-60000000" spcFirstLastPara="1" vertOverflow="ellipsis" vert="horz" wrap="square" anchor="ctr" anchorCtr="1"/>
          <a:lstStyle/>
          <a:p>
            <a:pPr>
              <a:defRPr sz="1250" b="0" i="0" u="none" strike="noStrike" kern="1200" baseline="0">
                <a:solidFill>
                  <a:schemeClr val="dk1">
                    <a:lumMod val="75000"/>
                    <a:lumOff val="25000"/>
                  </a:schemeClr>
                </a:solidFill>
                <a:latin typeface="Calibri" panose="020F0502020204030204" pitchFamily="34" charset="0"/>
                <a:ea typeface="+mn-ea"/>
                <a:cs typeface="+mn-cs"/>
              </a:defRPr>
            </a:pPr>
            <a:endParaRPr lang="en-US"/>
          </a:p>
        </c:txPr>
        <c:crossAx val="70935448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sz="1400">
          <a:latin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049073411278137E-2"/>
          <c:y val="0.1879265545724956"/>
          <c:w val="0.94895092658872227"/>
          <c:h val="0.61895374003167336"/>
        </c:manualLayout>
      </c:layout>
      <c:barChart>
        <c:barDir val="col"/>
        <c:grouping val="stacked"/>
        <c:varyColors val="0"/>
        <c:ser>
          <c:idx val="0"/>
          <c:order val="0"/>
          <c:tx>
            <c:strRef>
              <c:f>CHARTS!$K$37</c:f>
              <c:strCache>
                <c:ptCount val="1"/>
                <c:pt idx="0">
                  <c:v>Maintenance and Operations Rate</c:v>
                </c:pt>
              </c:strCache>
            </c:strRef>
          </c:tx>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CHARTS!$J$50:$J$60</c:f>
              <c:strCache>
                <c:ptCount val="11"/>
                <c:pt idx="0">
                  <c:v>FY17</c:v>
                </c:pt>
                <c:pt idx="1">
                  <c:v>FY18</c:v>
                </c:pt>
                <c:pt idx="2">
                  <c:v>FY19</c:v>
                </c:pt>
                <c:pt idx="3">
                  <c:v>FY20</c:v>
                </c:pt>
                <c:pt idx="4">
                  <c:v>FY21</c:v>
                </c:pt>
                <c:pt idx="5">
                  <c:v>FY22</c:v>
                </c:pt>
                <c:pt idx="6">
                  <c:v>FY23</c:v>
                </c:pt>
                <c:pt idx="7">
                  <c:v>FY24</c:v>
                </c:pt>
                <c:pt idx="8">
                  <c:v>FY25</c:v>
                </c:pt>
                <c:pt idx="9">
                  <c:v>FY26 NNR</c:v>
                </c:pt>
                <c:pt idx="10">
                  <c:v>FY26 Proposed</c:v>
                </c:pt>
              </c:strCache>
            </c:strRef>
          </c:cat>
          <c:val>
            <c:numRef>
              <c:f>CHARTS!$K$50:$K$60</c:f>
              <c:numCache>
                <c:formatCode>General</c:formatCode>
                <c:ptCount val="11"/>
                <c:pt idx="0">
                  <c:v>0.255662</c:v>
                </c:pt>
                <c:pt idx="1">
                  <c:v>0.27463799999999999</c:v>
                </c:pt>
                <c:pt idx="2">
                  <c:v>0.26908500000000002</c:v>
                </c:pt>
                <c:pt idx="3">
                  <c:v>0.25410899999999997</c:v>
                </c:pt>
                <c:pt idx="4">
                  <c:v>0.26569700000000002</c:v>
                </c:pt>
                <c:pt idx="5">
                  <c:v>0.22983400000000001</c:v>
                </c:pt>
                <c:pt idx="6">
                  <c:v>0.18080499999999999</c:v>
                </c:pt>
                <c:pt idx="7">
                  <c:v>0.194412</c:v>
                </c:pt>
                <c:pt idx="8" formatCode="_(* #,##0.000000_);_(* \(#,##0.000000\);_(* &quot;-&quot;??_);_(@_)">
                  <c:v>0.197044</c:v>
                </c:pt>
                <c:pt idx="9" formatCode="_(* #,##0.000000_);_(* \(#,##0.000000\);_(* &quot;-&quot;??_);_(@_)">
                  <c:v>0.21726699999999999</c:v>
                </c:pt>
                <c:pt idx="10" formatCode="#,##0.000000_);\(#,##0.000000\)">
                  <c:v>0.21298</c:v>
                </c:pt>
              </c:numCache>
            </c:numRef>
          </c:val>
          <c:extLst>
            <c:ext xmlns:c16="http://schemas.microsoft.com/office/drawing/2014/chart" uri="{C3380CC4-5D6E-409C-BE32-E72D297353CC}">
              <c16:uniqueId val="{00000000-32DC-4F74-9186-FF6F73765FA2}"/>
            </c:ext>
          </c:extLst>
        </c:ser>
        <c:ser>
          <c:idx val="1"/>
          <c:order val="1"/>
          <c:tx>
            <c:strRef>
              <c:f>CHARTS!$L$37</c:f>
              <c:strCache>
                <c:ptCount val="1"/>
                <c:pt idx="0">
                  <c:v>Debt Service Rate</c:v>
                </c:pt>
              </c:strCache>
            </c:strRef>
          </c:tx>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Lbls>
            <c:dLbl>
              <c:idx val="7"/>
              <c:tx>
                <c:rich>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fld id="{6F651507-3E70-4E2B-B57E-C54915DA9770}" type="VALUE">
                      <a:rPr lang="en-US" sz="1200"/>
                      <a:pPr>
                        <a:defRPr sz="1100"/>
                      </a:pPr>
                      <a:t>[VALUE]</a:t>
                    </a:fld>
                    <a:endParaRPr lang="en-US"/>
                  </a:p>
                </c:rich>
              </c:tx>
              <c:spPr>
                <a:solidFill>
                  <a:schemeClr val="bg1"/>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989-43D1-9C4D-CDF41FFA5831}"/>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CHARTS!$J$50:$J$60</c:f>
              <c:strCache>
                <c:ptCount val="11"/>
                <c:pt idx="0">
                  <c:v>FY17</c:v>
                </c:pt>
                <c:pt idx="1">
                  <c:v>FY18</c:v>
                </c:pt>
                <c:pt idx="2">
                  <c:v>FY19</c:v>
                </c:pt>
                <c:pt idx="3">
                  <c:v>FY20</c:v>
                </c:pt>
                <c:pt idx="4">
                  <c:v>FY21</c:v>
                </c:pt>
                <c:pt idx="5">
                  <c:v>FY22</c:v>
                </c:pt>
                <c:pt idx="6">
                  <c:v>FY23</c:v>
                </c:pt>
                <c:pt idx="7">
                  <c:v>FY24</c:v>
                </c:pt>
                <c:pt idx="8">
                  <c:v>FY25</c:v>
                </c:pt>
                <c:pt idx="9">
                  <c:v>FY26 NNR</c:v>
                </c:pt>
                <c:pt idx="10">
                  <c:v>FY26 Proposed</c:v>
                </c:pt>
              </c:strCache>
            </c:strRef>
          </c:cat>
          <c:val>
            <c:numRef>
              <c:f>CHARTS!$L$50:$L$60</c:f>
              <c:numCache>
                <c:formatCode>General</c:formatCode>
                <c:ptCount val="11"/>
                <c:pt idx="0">
                  <c:v>0.214338</c:v>
                </c:pt>
                <c:pt idx="1">
                  <c:v>0.187362</c:v>
                </c:pt>
                <c:pt idx="2">
                  <c:v>0.160915</c:v>
                </c:pt>
                <c:pt idx="3">
                  <c:v>0.16089100000000001</c:v>
                </c:pt>
                <c:pt idx="4">
                  <c:v>0.13430300000000001</c:v>
                </c:pt>
                <c:pt idx="5">
                  <c:v>0.15016599999999999</c:v>
                </c:pt>
                <c:pt idx="6">
                  <c:v>0.17419499999999999</c:v>
                </c:pt>
                <c:pt idx="7">
                  <c:v>0.147952</c:v>
                </c:pt>
                <c:pt idx="8" formatCode="_(* #,##0.000000_);_(* \(#,##0.000000\);_(* &quot;-&quot;??_);_(@_)">
                  <c:v>0.122956</c:v>
                </c:pt>
                <c:pt idx="9" formatCode="_(* #,##0.000000_);_(* \(#,##0.000000\);_(* &quot;-&quot;??_);_(@_)">
                  <c:v>0.11702</c:v>
                </c:pt>
                <c:pt idx="10" formatCode="#,##0.000000_);\(#,##0.000000\)">
                  <c:v>0.11702</c:v>
                </c:pt>
              </c:numCache>
            </c:numRef>
          </c:val>
          <c:extLst>
            <c:ext xmlns:c16="http://schemas.microsoft.com/office/drawing/2014/chart" uri="{C3380CC4-5D6E-409C-BE32-E72D297353CC}">
              <c16:uniqueId val="{00000002-32DC-4F74-9186-FF6F73765FA2}"/>
            </c:ext>
          </c:extLst>
        </c:ser>
        <c:dLbls>
          <c:showLegendKey val="0"/>
          <c:showVal val="0"/>
          <c:showCatName val="0"/>
          <c:showSerName val="0"/>
          <c:showPercent val="0"/>
          <c:showBubbleSize val="0"/>
        </c:dLbls>
        <c:gapWidth val="150"/>
        <c:overlap val="100"/>
        <c:axId val="376676784"/>
        <c:axId val="544132656"/>
      </c:barChart>
      <c:lineChart>
        <c:grouping val="standard"/>
        <c:varyColors val="0"/>
        <c:ser>
          <c:idx val="2"/>
          <c:order val="2"/>
          <c:tx>
            <c:strRef>
              <c:f>CHARTS!$M$37</c:f>
              <c:strCache>
                <c:ptCount val="1"/>
                <c:pt idx="0">
                  <c:v>Total</c:v>
                </c:pt>
              </c:strCache>
            </c:strRef>
          </c:tx>
          <c:spPr>
            <a:ln w="31750" cap="rnd">
              <a:solidFill>
                <a:schemeClr val="accent3"/>
              </a:solidFill>
              <a:round/>
            </a:ln>
            <a:effectLst>
              <a:outerShdw blurRad="38100" dist="25400" dir="2700000" algn="br" rotWithShape="0">
                <a:srgbClr val="000000">
                  <a:alpha val="60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CHARTS!$J$50:$J$60</c:f>
              <c:strCache>
                <c:ptCount val="11"/>
                <c:pt idx="0">
                  <c:v>FY17</c:v>
                </c:pt>
                <c:pt idx="1">
                  <c:v>FY18</c:v>
                </c:pt>
                <c:pt idx="2">
                  <c:v>FY19</c:v>
                </c:pt>
                <c:pt idx="3">
                  <c:v>FY20</c:v>
                </c:pt>
                <c:pt idx="4">
                  <c:v>FY21</c:v>
                </c:pt>
                <c:pt idx="5">
                  <c:v>FY22</c:v>
                </c:pt>
                <c:pt idx="6">
                  <c:v>FY23</c:v>
                </c:pt>
                <c:pt idx="7">
                  <c:v>FY24</c:v>
                </c:pt>
                <c:pt idx="8">
                  <c:v>FY25</c:v>
                </c:pt>
                <c:pt idx="9">
                  <c:v>FY26 NNR</c:v>
                </c:pt>
                <c:pt idx="10">
                  <c:v>FY26 Proposed</c:v>
                </c:pt>
              </c:strCache>
            </c:strRef>
          </c:cat>
          <c:val>
            <c:numRef>
              <c:f>CHARTS!$M$50:$M$60</c:f>
              <c:numCache>
                <c:formatCode>General</c:formatCode>
                <c:ptCount val="11"/>
                <c:pt idx="0">
                  <c:v>0.47</c:v>
                </c:pt>
                <c:pt idx="1">
                  <c:v>0.46199999999999997</c:v>
                </c:pt>
                <c:pt idx="2">
                  <c:v>0.43000000000000005</c:v>
                </c:pt>
                <c:pt idx="3">
                  <c:v>0.41499999999999998</c:v>
                </c:pt>
                <c:pt idx="4" formatCode="0.00">
                  <c:v>0.4</c:v>
                </c:pt>
                <c:pt idx="5">
                  <c:v>0.38</c:v>
                </c:pt>
                <c:pt idx="6">
                  <c:v>0.35499999999999998</c:v>
                </c:pt>
                <c:pt idx="7">
                  <c:v>0.342364</c:v>
                </c:pt>
                <c:pt idx="8" formatCode="_(* #,##0.000000_);_(* \(#,##0.000000\);_(* &quot;-&quot;??_);_(@_)">
                  <c:v>0.32</c:v>
                </c:pt>
                <c:pt idx="9" formatCode="_(* #,##0.000000_);_(* \(#,##0.000000\);_(* &quot;-&quot;??_);_(@_)">
                  <c:v>0.334287</c:v>
                </c:pt>
                <c:pt idx="10">
                  <c:v>0.33</c:v>
                </c:pt>
              </c:numCache>
            </c:numRef>
          </c:val>
          <c:smooth val="0"/>
          <c:extLst>
            <c:ext xmlns:c16="http://schemas.microsoft.com/office/drawing/2014/chart" uri="{C3380CC4-5D6E-409C-BE32-E72D297353CC}">
              <c16:uniqueId val="{00000003-32DC-4F74-9186-FF6F73765FA2}"/>
            </c:ext>
          </c:extLst>
        </c:ser>
        <c:dLbls>
          <c:showLegendKey val="0"/>
          <c:showVal val="0"/>
          <c:showCatName val="0"/>
          <c:showSerName val="0"/>
          <c:showPercent val="0"/>
          <c:showBubbleSize val="0"/>
        </c:dLbls>
        <c:marker val="1"/>
        <c:smooth val="0"/>
        <c:axId val="526088431"/>
        <c:axId val="526086351"/>
      </c:lineChart>
      <c:catAx>
        <c:axId val="37667678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544132656"/>
        <c:crosses val="autoZero"/>
        <c:auto val="1"/>
        <c:lblAlgn val="ctr"/>
        <c:lblOffset val="100"/>
        <c:noMultiLvlLbl val="0"/>
      </c:catAx>
      <c:valAx>
        <c:axId val="54413265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76676784"/>
        <c:crosses val="autoZero"/>
        <c:crossBetween val="between"/>
      </c:valAx>
      <c:valAx>
        <c:axId val="526086351"/>
        <c:scaling>
          <c:orientation val="minMax"/>
        </c:scaling>
        <c:delete val="1"/>
        <c:axPos val="r"/>
        <c:numFmt formatCode="General" sourceLinked="1"/>
        <c:majorTickMark val="none"/>
        <c:minorTickMark val="none"/>
        <c:tickLblPos val="nextTo"/>
        <c:crossAx val="526088431"/>
        <c:crosses val="max"/>
        <c:crossBetween val="between"/>
      </c:valAx>
      <c:catAx>
        <c:axId val="526088431"/>
        <c:scaling>
          <c:orientation val="minMax"/>
        </c:scaling>
        <c:delete val="1"/>
        <c:axPos val="b"/>
        <c:numFmt formatCode="General" sourceLinked="1"/>
        <c:majorTickMark val="none"/>
        <c:minorTickMark val="none"/>
        <c:tickLblPos val="nextTo"/>
        <c:crossAx val="52608635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E0E5D5-0EE8-4254-8E27-DA8756814816}" type="doc">
      <dgm:prSet loTypeId="urn:microsoft.com/office/officeart/2016/7/layout/RoundedRectangleTimeline" loCatId="process" qsTypeId="urn:microsoft.com/office/officeart/2005/8/quickstyle/simple1" qsCatId="simple" csTypeId="urn:microsoft.com/office/officeart/2005/8/colors/colorful2" csCatId="colorful" phldr="1"/>
      <dgm:spPr/>
      <dgm:t>
        <a:bodyPr/>
        <a:lstStyle/>
        <a:p>
          <a:endParaRPr lang="en-US"/>
        </a:p>
      </dgm:t>
    </dgm:pt>
    <dgm:pt modelId="{D130958B-FBF2-4409-BF62-2070FD3EF2CB}">
      <dgm:prSet/>
      <dgm:spPr>
        <a:xfrm>
          <a:off x="2446107" y="2694162"/>
          <a:ext cx="1832297" cy="598702"/>
        </a:xfrm>
        <a:prstGeom prst="rect">
          <a:avLst/>
        </a:prstGeom>
        <a:solidFill>
          <a:srgbClr val="5EC795">
            <a:hueOff val="663946"/>
            <a:satOff val="2284"/>
            <a:lumOff val="-441"/>
            <a:alphaOff val="0"/>
          </a:srgbClr>
        </a:solidFill>
        <a:ln w="15875" cap="flat" cmpd="sng" algn="ctr">
          <a:solidFill>
            <a:srgbClr val="5EC795">
              <a:hueOff val="663946"/>
              <a:satOff val="2284"/>
              <a:lumOff val="-441"/>
              <a:alphaOff val="0"/>
            </a:srgbClr>
          </a:solidFill>
          <a:prstDash val="solid"/>
        </a:ln>
        <a:effectLst/>
      </dgm:spPr>
      <dgm:t>
        <a:bodyPr/>
        <a:lstStyle/>
        <a:p>
          <a:pPr>
            <a:buNone/>
          </a:pPr>
          <a:r>
            <a:rPr lang="en-US" dirty="0">
              <a:solidFill>
                <a:sysClr val="window" lastClr="FFFFFF"/>
              </a:solidFill>
              <a:latin typeface="Arial" panose="020B0604020202020204"/>
              <a:ea typeface="+mn-ea"/>
              <a:cs typeface="+mn-cs"/>
            </a:rPr>
            <a:t>August 19 &amp; August 26</a:t>
          </a:r>
        </a:p>
      </dgm:t>
    </dgm:pt>
    <dgm:pt modelId="{F0548967-25A0-4BDA-98E5-5FD2EE882B0D}" type="parTrans" cxnId="{C9BE25DB-5F9B-42DF-978C-E74C6B79ADB9}">
      <dgm:prSet/>
      <dgm:spPr/>
      <dgm:t>
        <a:bodyPr/>
        <a:lstStyle/>
        <a:p>
          <a:endParaRPr lang="en-US"/>
        </a:p>
      </dgm:t>
    </dgm:pt>
    <dgm:pt modelId="{A32C0954-D9E3-4BE6-BA03-3AECB9AB647A}" type="sibTrans" cxnId="{C9BE25DB-5F9B-42DF-978C-E74C6B79ADB9}">
      <dgm:prSet/>
      <dgm:spPr/>
      <dgm:t>
        <a:bodyPr/>
        <a:lstStyle/>
        <a:p>
          <a:endParaRPr lang="en-US"/>
        </a:p>
      </dgm:t>
    </dgm:pt>
    <dgm:pt modelId="{DF2526BB-4EEA-40F8-A8EA-A6D7F4151EBB}">
      <dgm:prSet/>
      <dgm:spPr>
        <a:xfrm>
          <a:off x="1835341" y="3891567"/>
          <a:ext cx="3053829" cy="2095459"/>
        </a:xfrm>
        <a:prstGeom prst="rect">
          <a:avLst/>
        </a:prstGeom>
        <a:noFill/>
        <a:ln>
          <a:noFill/>
        </a:ln>
        <a:effectLst/>
      </dgm:spPr>
      <dgm:t>
        <a:bodyPr/>
        <a:lstStyle/>
        <a:p>
          <a:pPr>
            <a:buNone/>
          </a:pPr>
          <a:r>
            <a:rPr lang="en-US" dirty="0">
              <a:solidFill>
                <a:schemeClr val="tx1"/>
              </a:solidFill>
              <a:latin typeface="Arial" panose="020B0604020202020204"/>
              <a:ea typeface="+mn-ea"/>
              <a:cs typeface="+mn-cs"/>
            </a:rPr>
            <a:t>Notice of Meeting to Vote on Tax Rate </a:t>
          </a:r>
        </a:p>
        <a:p>
          <a:pPr>
            <a:buNone/>
          </a:pPr>
          <a:r>
            <a:rPr lang="en-US" dirty="0">
              <a:solidFill>
                <a:schemeClr val="tx1"/>
              </a:solidFill>
              <a:latin typeface="Arial" panose="020B0604020202020204"/>
              <a:ea typeface="+mn-ea"/>
              <a:cs typeface="+mn-cs"/>
            </a:rPr>
            <a:t>Published and Posted</a:t>
          </a:r>
        </a:p>
      </dgm:t>
    </dgm:pt>
    <dgm:pt modelId="{16F412D2-BB07-48AB-9C75-398A1F353A24}" type="parTrans" cxnId="{4EAD35E0-EACD-42CB-9957-5B48FBDEAD3D}">
      <dgm:prSet/>
      <dgm:spPr/>
      <dgm:t>
        <a:bodyPr/>
        <a:lstStyle/>
        <a:p>
          <a:endParaRPr lang="en-US"/>
        </a:p>
      </dgm:t>
    </dgm:pt>
    <dgm:pt modelId="{94B54A91-CEB3-4422-9994-0AD80E2A3FBA}" type="sibTrans" cxnId="{4EAD35E0-EACD-42CB-9957-5B48FBDEAD3D}">
      <dgm:prSet/>
      <dgm:spPr/>
      <dgm:t>
        <a:bodyPr/>
        <a:lstStyle/>
        <a:p>
          <a:endParaRPr lang="en-US"/>
        </a:p>
      </dgm:t>
    </dgm:pt>
    <dgm:pt modelId="{BA8B7847-952B-40AE-B05B-1428403A5D73}">
      <dgm:prSet/>
      <dgm:spPr>
        <a:xfrm>
          <a:off x="4278404" y="2694162"/>
          <a:ext cx="1832297" cy="598702"/>
        </a:xfrm>
        <a:prstGeom prst="rect">
          <a:avLst/>
        </a:prstGeom>
        <a:solidFill>
          <a:srgbClr val="5EC795">
            <a:hueOff val="1327892"/>
            <a:satOff val="4567"/>
            <a:lumOff val="-882"/>
            <a:alphaOff val="0"/>
          </a:srgbClr>
        </a:solidFill>
        <a:ln w="15875" cap="flat" cmpd="sng" algn="ctr">
          <a:solidFill>
            <a:srgbClr val="5EC795">
              <a:hueOff val="1327892"/>
              <a:satOff val="4567"/>
              <a:lumOff val="-882"/>
              <a:alphaOff val="0"/>
            </a:srgbClr>
          </a:solidFill>
          <a:prstDash val="solid"/>
        </a:ln>
        <a:effectLst/>
      </dgm:spPr>
      <dgm:t>
        <a:bodyPr/>
        <a:lstStyle/>
        <a:p>
          <a:pPr>
            <a:buNone/>
          </a:pPr>
          <a:r>
            <a:rPr lang="en-US" dirty="0">
              <a:solidFill>
                <a:sysClr val="window" lastClr="FFFFFF"/>
              </a:solidFill>
              <a:latin typeface="Arial" panose="020B0604020202020204"/>
              <a:ea typeface="+mn-ea"/>
              <a:cs typeface="+mn-cs"/>
            </a:rPr>
            <a:t>September 2</a:t>
          </a:r>
        </a:p>
      </dgm:t>
    </dgm:pt>
    <dgm:pt modelId="{A2A411F3-01C6-4917-A3B5-251D17C7DAE3}" type="parTrans" cxnId="{35767B43-1B1E-40B3-B4B1-C6CD3954748D}">
      <dgm:prSet/>
      <dgm:spPr/>
      <dgm:t>
        <a:bodyPr/>
        <a:lstStyle/>
        <a:p>
          <a:endParaRPr lang="en-US"/>
        </a:p>
      </dgm:t>
    </dgm:pt>
    <dgm:pt modelId="{41B295C3-F967-4B3E-BDC8-FB77D4058C8E}" type="sibTrans" cxnId="{35767B43-1B1E-40B3-B4B1-C6CD3954748D}">
      <dgm:prSet/>
      <dgm:spPr/>
      <dgm:t>
        <a:bodyPr/>
        <a:lstStyle/>
        <a:p>
          <a:endParaRPr lang="en-US"/>
        </a:p>
      </dgm:t>
    </dgm:pt>
    <dgm:pt modelId="{A128E7FE-F456-4E59-80EF-3A1CCFCEC862}">
      <dgm:prSet/>
      <dgm:spPr>
        <a:xfrm>
          <a:off x="3667638" y="0"/>
          <a:ext cx="3053829" cy="2095459"/>
        </a:xfrm>
        <a:prstGeom prst="rect">
          <a:avLst/>
        </a:prstGeom>
        <a:noFill/>
        <a:ln>
          <a:noFill/>
        </a:ln>
        <a:effectLst/>
      </dgm:spPr>
      <dgm:t>
        <a:bodyPr/>
        <a:lstStyle/>
        <a:p>
          <a:pPr>
            <a:buNone/>
          </a:pPr>
          <a:r>
            <a:rPr lang="en-US" dirty="0">
              <a:solidFill>
                <a:schemeClr val="tx1"/>
              </a:solidFill>
              <a:latin typeface="Arial" panose="020B0604020202020204"/>
              <a:ea typeface="+mn-ea"/>
              <a:cs typeface="+mn-cs"/>
            </a:rPr>
            <a:t>Vote to Adopt a Tax Rate for </a:t>
          </a:r>
        </a:p>
        <a:p>
          <a:pPr>
            <a:buNone/>
          </a:pPr>
          <a:r>
            <a:rPr lang="en-US" dirty="0">
              <a:solidFill>
                <a:schemeClr val="tx1"/>
              </a:solidFill>
              <a:latin typeface="Arial" panose="020B0604020202020204"/>
              <a:ea typeface="+mn-ea"/>
              <a:cs typeface="+mn-cs"/>
            </a:rPr>
            <a:t>Fiscal Year 2026</a:t>
          </a:r>
        </a:p>
      </dgm:t>
    </dgm:pt>
    <dgm:pt modelId="{8FBD57D9-0E5F-4452-A138-B40FAE167158}" type="parTrans" cxnId="{99BB4718-BB0D-472E-A7A8-55FCE9C097E2}">
      <dgm:prSet/>
      <dgm:spPr/>
      <dgm:t>
        <a:bodyPr/>
        <a:lstStyle/>
        <a:p>
          <a:endParaRPr lang="en-US"/>
        </a:p>
      </dgm:t>
    </dgm:pt>
    <dgm:pt modelId="{55A375E4-45C1-449B-9673-F8217B96448B}" type="sibTrans" cxnId="{99BB4718-BB0D-472E-A7A8-55FCE9C097E2}">
      <dgm:prSet/>
      <dgm:spPr/>
      <dgm:t>
        <a:bodyPr/>
        <a:lstStyle/>
        <a:p>
          <a:endParaRPr lang="en-US"/>
        </a:p>
      </dgm:t>
    </dgm:pt>
    <dgm:pt modelId="{5309516B-2B1E-4149-9541-807844099B6D}">
      <dgm:prSet/>
      <dgm:spPr>
        <a:xfrm rot="16200000">
          <a:off x="1230606" y="2077364"/>
          <a:ext cx="598702" cy="1832297"/>
        </a:xfrm>
        <a:prstGeom prst="round2SameRect">
          <a:avLst/>
        </a:prstGeom>
        <a:solidFill>
          <a:srgbClr val="5EC795">
            <a:hueOff val="0"/>
            <a:satOff val="0"/>
            <a:lumOff val="0"/>
            <a:alphaOff val="0"/>
          </a:srgbClr>
        </a:solidFill>
        <a:ln w="15875" cap="flat" cmpd="sng" algn="ctr">
          <a:solidFill>
            <a:srgbClr val="5EC795">
              <a:hueOff val="0"/>
              <a:satOff val="0"/>
              <a:lumOff val="0"/>
              <a:alphaOff val="0"/>
            </a:srgbClr>
          </a:solidFill>
          <a:prstDash val="solid"/>
        </a:ln>
        <a:effectLst/>
      </dgm:spPr>
      <dgm:t>
        <a:bodyPr/>
        <a:lstStyle/>
        <a:p>
          <a:pPr>
            <a:buNone/>
          </a:pPr>
          <a:r>
            <a:rPr lang="en-US" dirty="0">
              <a:solidFill>
                <a:sysClr val="window" lastClr="FFFFFF"/>
              </a:solidFill>
              <a:latin typeface="Arial" panose="020B0604020202020204"/>
              <a:ea typeface="+mn-ea"/>
              <a:cs typeface="+mn-cs"/>
            </a:rPr>
            <a:t>August 5</a:t>
          </a:r>
        </a:p>
      </dgm:t>
    </dgm:pt>
    <dgm:pt modelId="{4D88FD0E-9EE7-46EC-B512-AF173033821D}" type="parTrans" cxnId="{D4C2198C-8BF2-4D38-A725-392809F777D7}">
      <dgm:prSet/>
      <dgm:spPr/>
      <dgm:t>
        <a:bodyPr/>
        <a:lstStyle/>
        <a:p>
          <a:endParaRPr lang="en-US"/>
        </a:p>
      </dgm:t>
    </dgm:pt>
    <dgm:pt modelId="{4B7E3D68-1A85-4399-86A9-906939C1F5AD}" type="sibTrans" cxnId="{D4C2198C-8BF2-4D38-A725-392809F777D7}">
      <dgm:prSet/>
      <dgm:spPr/>
      <dgm:t>
        <a:bodyPr/>
        <a:lstStyle/>
        <a:p>
          <a:endParaRPr lang="en-US"/>
        </a:p>
      </dgm:t>
    </dgm:pt>
    <dgm:pt modelId="{BDE8346F-08B8-4CBC-8406-0A74C4299FDF}">
      <dgm:prSet/>
      <dgm:spPr>
        <a:xfrm>
          <a:off x="3043" y="0"/>
          <a:ext cx="3053829" cy="2095459"/>
        </a:xfrm>
        <a:prstGeom prst="rect">
          <a:avLst/>
        </a:prstGeom>
        <a:noFill/>
        <a:ln>
          <a:noFill/>
        </a:ln>
        <a:effectLst/>
      </dgm:spPr>
      <dgm:t>
        <a:bodyPr/>
        <a:lstStyle/>
        <a:p>
          <a:pPr>
            <a:buNone/>
          </a:pPr>
          <a:r>
            <a:rPr lang="en-US" dirty="0">
              <a:solidFill>
                <a:schemeClr val="tx1"/>
              </a:solidFill>
              <a:latin typeface="Arial" panose="020B0604020202020204"/>
              <a:ea typeface="+mn-ea"/>
              <a:cs typeface="+mn-cs"/>
            </a:rPr>
            <a:t>Record Vote to Establish  </a:t>
          </a:r>
        </a:p>
        <a:p>
          <a:pPr>
            <a:buNone/>
          </a:pPr>
          <a:r>
            <a:rPr lang="en-US" dirty="0">
              <a:solidFill>
                <a:schemeClr val="tx1"/>
              </a:solidFill>
              <a:latin typeface="Arial" panose="020B0604020202020204"/>
              <a:ea typeface="+mn-ea"/>
              <a:cs typeface="+mn-cs"/>
            </a:rPr>
            <a:t>Proposed Tax Rate</a:t>
          </a:r>
        </a:p>
      </dgm:t>
    </dgm:pt>
    <dgm:pt modelId="{6730825B-5826-4609-9DE2-E6D245CD2360}" type="parTrans" cxnId="{271AF699-BEBB-452E-9BF9-3DC5231FD84F}">
      <dgm:prSet/>
      <dgm:spPr/>
      <dgm:t>
        <a:bodyPr/>
        <a:lstStyle/>
        <a:p>
          <a:endParaRPr lang="en-US"/>
        </a:p>
      </dgm:t>
    </dgm:pt>
    <dgm:pt modelId="{4958AD31-1F2F-4A13-BE66-753875DF2B82}" type="sibTrans" cxnId="{271AF699-BEBB-452E-9BF9-3DC5231FD84F}">
      <dgm:prSet/>
      <dgm:spPr/>
      <dgm:t>
        <a:bodyPr/>
        <a:lstStyle/>
        <a:p>
          <a:endParaRPr lang="en-US"/>
        </a:p>
      </dgm:t>
    </dgm:pt>
    <dgm:pt modelId="{9898553F-ED9F-4ED5-A68C-5BCF3206843E}" type="pres">
      <dgm:prSet presAssocID="{FDE0E5D5-0EE8-4254-8E27-DA8756814816}" presName="Name0" presStyleCnt="0">
        <dgm:presLayoutVars>
          <dgm:chMax/>
          <dgm:chPref/>
          <dgm:animLvl val="lvl"/>
        </dgm:presLayoutVars>
      </dgm:prSet>
      <dgm:spPr/>
    </dgm:pt>
    <dgm:pt modelId="{C5F55B7E-C071-472B-B4A6-7126A30FB995}" type="pres">
      <dgm:prSet presAssocID="{5309516B-2B1E-4149-9541-807844099B6D}" presName="composite1" presStyleCnt="0"/>
      <dgm:spPr/>
    </dgm:pt>
    <dgm:pt modelId="{0CEBCA79-339D-4808-B7F5-780B7C07F775}" type="pres">
      <dgm:prSet presAssocID="{5309516B-2B1E-4149-9541-807844099B6D}" presName="parent1" presStyleLbl="alignNode1" presStyleIdx="0" presStyleCnt="3">
        <dgm:presLayoutVars>
          <dgm:chMax val="1"/>
          <dgm:chPref val="1"/>
          <dgm:bulletEnabled val="1"/>
        </dgm:presLayoutVars>
      </dgm:prSet>
      <dgm:spPr/>
    </dgm:pt>
    <dgm:pt modelId="{FE17075E-0118-4C49-B15B-C06685A6F296}" type="pres">
      <dgm:prSet presAssocID="{5309516B-2B1E-4149-9541-807844099B6D}" presName="Childtext1" presStyleLbl="revTx" presStyleIdx="0" presStyleCnt="3">
        <dgm:presLayoutVars>
          <dgm:bulletEnabled val="1"/>
        </dgm:presLayoutVars>
      </dgm:prSet>
      <dgm:spPr/>
    </dgm:pt>
    <dgm:pt modelId="{EE7E6E4A-03A5-4272-A550-5551CFEA71E5}" type="pres">
      <dgm:prSet presAssocID="{5309516B-2B1E-4149-9541-807844099B6D}" presName="ConnectLine1" presStyleLbl="sibTrans1D1" presStyleIdx="0" presStyleCnt="3"/>
      <dgm:spPr>
        <a:xfrm>
          <a:off x="1529958" y="2215199"/>
          <a:ext cx="0" cy="478962"/>
        </a:xfrm>
        <a:prstGeom prst="line">
          <a:avLst/>
        </a:prstGeom>
        <a:noFill/>
        <a:ln w="9525" cap="flat" cmpd="sng" algn="ctr">
          <a:solidFill>
            <a:srgbClr val="5EC795">
              <a:hueOff val="0"/>
              <a:satOff val="0"/>
              <a:lumOff val="0"/>
              <a:alphaOff val="0"/>
            </a:srgbClr>
          </a:solidFill>
          <a:prstDash val="dash"/>
        </a:ln>
        <a:effectLst/>
      </dgm:spPr>
    </dgm:pt>
    <dgm:pt modelId="{DFBFCF23-2F9D-40B1-972C-5CBE4F5703BF}" type="pres">
      <dgm:prSet presAssocID="{5309516B-2B1E-4149-9541-807844099B6D}" presName="ConnectLineEnd1" presStyleLbl="lnNode1" presStyleIdx="0" presStyleCnt="3"/>
      <dgm:spPr>
        <a:xfrm>
          <a:off x="1470088" y="2095459"/>
          <a:ext cx="119740" cy="119740"/>
        </a:xfrm>
        <a:prstGeom prst="ellipse">
          <a:avLst/>
        </a:prstGeom>
        <a:solidFill>
          <a:srgbClr val="5EC795">
            <a:hueOff val="0"/>
            <a:satOff val="0"/>
            <a:lumOff val="0"/>
            <a:alphaOff val="0"/>
          </a:srgbClr>
        </a:solidFill>
        <a:ln w="15875" cap="flat" cmpd="sng" algn="ctr">
          <a:solidFill>
            <a:sysClr val="window" lastClr="FFFFFF">
              <a:hueOff val="0"/>
              <a:satOff val="0"/>
              <a:lumOff val="0"/>
              <a:alphaOff val="0"/>
            </a:sysClr>
          </a:solidFill>
          <a:prstDash val="solid"/>
        </a:ln>
        <a:effectLst/>
      </dgm:spPr>
    </dgm:pt>
    <dgm:pt modelId="{8438C135-CD9B-4631-8222-5D327B167EF2}" type="pres">
      <dgm:prSet presAssocID="{5309516B-2B1E-4149-9541-807844099B6D}" presName="EmptyPane1" presStyleCnt="0"/>
      <dgm:spPr/>
    </dgm:pt>
    <dgm:pt modelId="{CEB7338C-0574-4C3C-B2BE-96339B49E186}" type="pres">
      <dgm:prSet presAssocID="{4B7E3D68-1A85-4399-86A9-906939C1F5AD}" presName="spaceBetweenRectangles1" presStyleCnt="0"/>
      <dgm:spPr/>
    </dgm:pt>
    <dgm:pt modelId="{626E77E8-CBD1-4A0D-BE5D-05C1797B2844}" type="pres">
      <dgm:prSet presAssocID="{D130958B-FBF2-4409-BF62-2070FD3EF2CB}" presName="composite1" presStyleCnt="0"/>
      <dgm:spPr/>
    </dgm:pt>
    <dgm:pt modelId="{B261DD21-E0C1-42B6-AC94-914A4D87A48D}" type="pres">
      <dgm:prSet presAssocID="{D130958B-FBF2-4409-BF62-2070FD3EF2CB}" presName="parent1" presStyleLbl="alignNode1" presStyleIdx="1" presStyleCnt="3">
        <dgm:presLayoutVars>
          <dgm:chMax val="1"/>
          <dgm:chPref val="1"/>
          <dgm:bulletEnabled val="1"/>
        </dgm:presLayoutVars>
      </dgm:prSet>
      <dgm:spPr/>
    </dgm:pt>
    <dgm:pt modelId="{FE954242-D11C-43AA-B102-68814FB4D39A}" type="pres">
      <dgm:prSet presAssocID="{D130958B-FBF2-4409-BF62-2070FD3EF2CB}" presName="Childtext1" presStyleLbl="revTx" presStyleIdx="1" presStyleCnt="3">
        <dgm:presLayoutVars>
          <dgm:bulletEnabled val="1"/>
        </dgm:presLayoutVars>
      </dgm:prSet>
      <dgm:spPr/>
    </dgm:pt>
    <dgm:pt modelId="{57938E7E-DCCE-419A-80C7-A8948311AE69}" type="pres">
      <dgm:prSet presAssocID="{D130958B-FBF2-4409-BF62-2070FD3EF2CB}" presName="ConnectLine1" presStyleLbl="sibTrans1D1" presStyleIdx="1" presStyleCnt="3"/>
      <dgm:spPr>
        <a:xfrm>
          <a:off x="3362255" y="3292864"/>
          <a:ext cx="0" cy="478962"/>
        </a:xfrm>
        <a:prstGeom prst="line">
          <a:avLst/>
        </a:prstGeom>
        <a:noFill/>
        <a:ln w="9525" cap="flat" cmpd="sng" algn="ctr">
          <a:solidFill>
            <a:srgbClr val="5EC795">
              <a:hueOff val="663946"/>
              <a:satOff val="2284"/>
              <a:lumOff val="-441"/>
              <a:alphaOff val="0"/>
            </a:srgbClr>
          </a:solidFill>
          <a:prstDash val="dash"/>
        </a:ln>
        <a:effectLst/>
      </dgm:spPr>
    </dgm:pt>
    <dgm:pt modelId="{158801C7-A3B6-40DD-AE22-F64B625ABDA2}" type="pres">
      <dgm:prSet presAssocID="{D130958B-FBF2-4409-BF62-2070FD3EF2CB}" presName="ConnectLineEnd1" presStyleLbl="lnNode1" presStyleIdx="1" presStyleCnt="3"/>
      <dgm:spPr>
        <a:xfrm>
          <a:off x="3302385" y="3771827"/>
          <a:ext cx="119740" cy="119740"/>
        </a:xfrm>
        <a:prstGeom prst="ellipse">
          <a:avLst/>
        </a:prstGeom>
        <a:solidFill>
          <a:srgbClr val="5EC795">
            <a:hueOff val="663946"/>
            <a:satOff val="2284"/>
            <a:lumOff val="-441"/>
            <a:alphaOff val="0"/>
          </a:srgbClr>
        </a:solidFill>
        <a:ln w="15875" cap="flat" cmpd="sng" algn="ctr">
          <a:solidFill>
            <a:sysClr val="window" lastClr="FFFFFF">
              <a:hueOff val="0"/>
              <a:satOff val="0"/>
              <a:lumOff val="0"/>
              <a:alphaOff val="0"/>
            </a:sysClr>
          </a:solidFill>
          <a:prstDash val="solid"/>
        </a:ln>
        <a:effectLst/>
      </dgm:spPr>
    </dgm:pt>
    <dgm:pt modelId="{E0A56948-F108-4594-AA9E-414547F197F2}" type="pres">
      <dgm:prSet presAssocID="{D130958B-FBF2-4409-BF62-2070FD3EF2CB}" presName="EmptyPane1" presStyleCnt="0"/>
      <dgm:spPr/>
    </dgm:pt>
    <dgm:pt modelId="{74E2B631-F8B0-45DF-8779-E8E976A4E8DD}" type="pres">
      <dgm:prSet presAssocID="{A32C0954-D9E3-4BE6-BA03-3AECB9AB647A}" presName="spaceBetweenRectangles1" presStyleCnt="0"/>
      <dgm:spPr/>
    </dgm:pt>
    <dgm:pt modelId="{8F385E7C-4CF5-4383-9C31-8A1ADF899481}" type="pres">
      <dgm:prSet presAssocID="{BA8B7847-952B-40AE-B05B-1428403A5D73}" presName="composite1" presStyleCnt="0"/>
      <dgm:spPr/>
    </dgm:pt>
    <dgm:pt modelId="{928D62E6-29C6-4D5E-8236-4218D4663DF0}" type="pres">
      <dgm:prSet presAssocID="{BA8B7847-952B-40AE-B05B-1428403A5D73}" presName="parent1" presStyleLbl="alignNode1" presStyleIdx="2" presStyleCnt="3">
        <dgm:presLayoutVars>
          <dgm:chMax val="1"/>
          <dgm:chPref val="1"/>
          <dgm:bulletEnabled val="1"/>
        </dgm:presLayoutVars>
      </dgm:prSet>
      <dgm:spPr/>
    </dgm:pt>
    <dgm:pt modelId="{FD20AFC5-2A73-42CB-84BE-A8E017ECC87D}" type="pres">
      <dgm:prSet presAssocID="{BA8B7847-952B-40AE-B05B-1428403A5D73}" presName="Childtext1" presStyleLbl="revTx" presStyleIdx="2" presStyleCnt="3">
        <dgm:presLayoutVars>
          <dgm:bulletEnabled val="1"/>
        </dgm:presLayoutVars>
      </dgm:prSet>
      <dgm:spPr/>
    </dgm:pt>
    <dgm:pt modelId="{D6FB894C-E3B6-420F-973E-12289D20CF9D}" type="pres">
      <dgm:prSet presAssocID="{BA8B7847-952B-40AE-B05B-1428403A5D73}" presName="ConnectLine1" presStyleLbl="sibTrans1D1" presStyleIdx="2" presStyleCnt="3"/>
      <dgm:spPr>
        <a:xfrm>
          <a:off x="5194553" y="2215199"/>
          <a:ext cx="0" cy="478962"/>
        </a:xfrm>
        <a:prstGeom prst="line">
          <a:avLst/>
        </a:prstGeom>
        <a:noFill/>
        <a:ln w="9525" cap="flat" cmpd="sng" algn="ctr">
          <a:solidFill>
            <a:srgbClr val="5EC795">
              <a:hueOff val="1327892"/>
              <a:satOff val="4567"/>
              <a:lumOff val="-882"/>
              <a:alphaOff val="0"/>
            </a:srgbClr>
          </a:solidFill>
          <a:prstDash val="dash"/>
        </a:ln>
        <a:effectLst/>
      </dgm:spPr>
    </dgm:pt>
    <dgm:pt modelId="{DEEC814E-BA89-4075-8258-A90E8BEEFC05}" type="pres">
      <dgm:prSet presAssocID="{BA8B7847-952B-40AE-B05B-1428403A5D73}" presName="ConnectLineEnd1" presStyleLbl="lnNode1" presStyleIdx="2" presStyleCnt="3"/>
      <dgm:spPr>
        <a:xfrm>
          <a:off x="5134683" y="2095459"/>
          <a:ext cx="119740" cy="119740"/>
        </a:xfrm>
        <a:prstGeom prst="ellipse">
          <a:avLst/>
        </a:prstGeom>
        <a:solidFill>
          <a:srgbClr val="5EC795">
            <a:hueOff val="1327892"/>
            <a:satOff val="4567"/>
            <a:lumOff val="-882"/>
            <a:alphaOff val="0"/>
          </a:srgbClr>
        </a:solidFill>
        <a:ln w="15875" cap="flat" cmpd="sng" algn="ctr">
          <a:solidFill>
            <a:sysClr val="window" lastClr="FFFFFF">
              <a:hueOff val="0"/>
              <a:satOff val="0"/>
              <a:lumOff val="0"/>
              <a:alphaOff val="0"/>
            </a:sysClr>
          </a:solidFill>
          <a:prstDash val="solid"/>
        </a:ln>
        <a:effectLst/>
      </dgm:spPr>
    </dgm:pt>
    <dgm:pt modelId="{1E7B800C-BCA3-410F-899B-5F5FBF287185}" type="pres">
      <dgm:prSet presAssocID="{BA8B7847-952B-40AE-B05B-1428403A5D73}" presName="EmptyPane1" presStyleCnt="0"/>
      <dgm:spPr/>
    </dgm:pt>
  </dgm:ptLst>
  <dgm:cxnLst>
    <dgm:cxn modelId="{99BB4718-BB0D-472E-A7A8-55FCE9C097E2}" srcId="{BA8B7847-952B-40AE-B05B-1428403A5D73}" destId="{A128E7FE-F456-4E59-80EF-3A1CCFCEC862}" srcOrd="0" destOrd="0" parTransId="{8FBD57D9-0E5F-4452-A138-B40FAE167158}" sibTransId="{55A375E4-45C1-449B-9673-F8217B96448B}"/>
    <dgm:cxn modelId="{35767B43-1B1E-40B3-B4B1-C6CD3954748D}" srcId="{FDE0E5D5-0EE8-4254-8E27-DA8756814816}" destId="{BA8B7847-952B-40AE-B05B-1428403A5D73}" srcOrd="2" destOrd="0" parTransId="{A2A411F3-01C6-4917-A3B5-251D17C7DAE3}" sibTransId="{41B295C3-F967-4B3E-BDC8-FB77D4058C8E}"/>
    <dgm:cxn modelId="{42B8A665-C624-49F0-A0A5-D9D6C8B47E30}" type="presOf" srcId="{FDE0E5D5-0EE8-4254-8E27-DA8756814816}" destId="{9898553F-ED9F-4ED5-A68C-5BCF3206843E}" srcOrd="0" destOrd="0" presId="urn:microsoft.com/office/officeart/2016/7/layout/RoundedRectangleTimeline"/>
    <dgm:cxn modelId="{906E6067-30DC-4C3F-A3DB-BBCD29033ECF}" type="presOf" srcId="{DF2526BB-4EEA-40F8-A8EA-A6D7F4151EBB}" destId="{FE954242-D11C-43AA-B102-68814FB4D39A}" srcOrd="0" destOrd="0" presId="urn:microsoft.com/office/officeart/2016/7/layout/RoundedRectangleTimeline"/>
    <dgm:cxn modelId="{523EA585-AD2C-4F90-907C-747ACD64CFAA}" type="presOf" srcId="{D130958B-FBF2-4409-BF62-2070FD3EF2CB}" destId="{B261DD21-E0C1-42B6-AC94-914A4D87A48D}" srcOrd="0" destOrd="0" presId="urn:microsoft.com/office/officeart/2016/7/layout/RoundedRectangleTimeline"/>
    <dgm:cxn modelId="{D4C2198C-8BF2-4D38-A725-392809F777D7}" srcId="{FDE0E5D5-0EE8-4254-8E27-DA8756814816}" destId="{5309516B-2B1E-4149-9541-807844099B6D}" srcOrd="0" destOrd="0" parTransId="{4D88FD0E-9EE7-46EC-B512-AF173033821D}" sibTransId="{4B7E3D68-1A85-4399-86A9-906939C1F5AD}"/>
    <dgm:cxn modelId="{B5F29796-39FC-409E-A2C4-E420C8C1EF68}" type="presOf" srcId="{BA8B7847-952B-40AE-B05B-1428403A5D73}" destId="{928D62E6-29C6-4D5E-8236-4218D4663DF0}" srcOrd="0" destOrd="0" presId="urn:microsoft.com/office/officeart/2016/7/layout/RoundedRectangleTimeline"/>
    <dgm:cxn modelId="{271AF699-BEBB-452E-9BF9-3DC5231FD84F}" srcId="{5309516B-2B1E-4149-9541-807844099B6D}" destId="{BDE8346F-08B8-4CBC-8406-0A74C4299FDF}" srcOrd="0" destOrd="0" parTransId="{6730825B-5826-4609-9DE2-E6D245CD2360}" sibTransId="{4958AD31-1F2F-4A13-BE66-753875DF2B82}"/>
    <dgm:cxn modelId="{9FE9C5A7-2A8D-4BE3-98FC-D1A8FA8EDF66}" type="presOf" srcId="{BDE8346F-08B8-4CBC-8406-0A74C4299FDF}" destId="{FE17075E-0118-4C49-B15B-C06685A6F296}" srcOrd="0" destOrd="0" presId="urn:microsoft.com/office/officeart/2016/7/layout/RoundedRectangleTimeline"/>
    <dgm:cxn modelId="{B069FFBF-2F24-44A1-8B23-C9C4B56CECBA}" type="presOf" srcId="{A128E7FE-F456-4E59-80EF-3A1CCFCEC862}" destId="{FD20AFC5-2A73-42CB-84BE-A8E017ECC87D}" srcOrd="0" destOrd="0" presId="urn:microsoft.com/office/officeart/2016/7/layout/RoundedRectangleTimeline"/>
    <dgm:cxn modelId="{1B10B2D0-8454-48FA-87E6-0CB23A843EDA}" type="presOf" srcId="{5309516B-2B1E-4149-9541-807844099B6D}" destId="{0CEBCA79-339D-4808-B7F5-780B7C07F775}" srcOrd="0" destOrd="0" presId="urn:microsoft.com/office/officeart/2016/7/layout/RoundedRectangleTimeline"/>
    <dgm:cxn modelId="{C9BE25DB-5F9B-42DF-978C-E74C6B79ADB9}" srcId="{FDE0E5D5-0EE8-4254-8E27-DA8756814816}" destId="{D130958B-FBF2-4409-BF62-2070FD3EF2CB}" srcOrd="1" destOrd="0" parTransId="{F0548967-25A0-4BDA-98E5-5FD2EE882B0D}" sibTransId="{A32C0954-D9E3-4BE6-BA03-3AECB9AB647A}"/>
    <dgm:cxn modelId="{4EAD35E0-EACD-42CB-9957-5B48FBDEAD3D}" srcId="{D130958B-FBF2-4409-BF62-2070FD3EF2CB}" destId="{DF2526BB-4EEA-40F8-A8EA-A6D7F4151EBB}" srcOrd="0" destOrd="0" parTransId="{16F412D2-BB07-48AB-9C75-398A1F353A24}" sibTransId="{94B54A91-CEB3-4422-9994-0AD80E2A3FBA}"/>
    <dgm:cxn modelId="{668F8C6C-980A-49AE-A2FB-EB2F6D955487}" type="presParOf" srcId="{9898553F-ED9F-4ED5-A68C-5BCF3206843E}" destId="{C5F55B7E-C071-472B-B4A6-7126A30FB995}" srcOrd="0" destOrd="0" presId="urn:microsoft.com/office/officeart/2016/7/layout/RoundedRectangleTimeline"/>
    <dgm:cxn modelId="{34539214-32C9-4085-91AB-7D2C140A41A8}" type="presParOf" srcId="{C5F55B7E-C071-472B-B4A6-7126A30FB995}" destId="{0CEBCA79-339D-4808-B7F5-780B7C07F775}" srcOrd="0" destOrd="0" presId="urn:microsoft.com/office/officeart/2016/7/layout/RoundedRectangleTimeline"/>
    <dgm:cxn modelId="{2617542F-AA13-4CB8-877C-CE923B2CDCEA}" type="presParOf" srcId="{C5F55B7E-C071-472B-B4A6-7126A30FB995}" destId="{FE17075E-0118-4C49-B15B-C06685A6F296}" srcOrd="1" destOrd="0" presId="urn:microsoft.com/office/officeart/2016/7/layout/RoundedRectangleTimeline"/>
    <dgm:cxn modelId="{15F71EE1-5521-49FD-A7A9-514791A94D52}" type="presParOf" srcId="{C5F55B7E-C071-472B-B4A6-7126A30FB995}" destId="{EE7E6E4A-03A5-4272-A550-5551CFEA71E5}" srcOrd="2" destOrd="0" presId="urn:microsoft.com/office/officeart/2016/7/layout/RoundedRectangleTimeline"/>
    <dgm:cxn modelId="{5EDC29B3-C527-46FB-8951-578EB3AECB21}" type="presParOf" srcId="{C5F55B7E-C071-472B-B4A6-7126A30FB995}" destId="{DFBFCF23-2F9D-40B1-972C-5CBE4F5703BF}" srcOrd="3" destOrd="0" presId="urn:microsoft.com/office/officeart/2016/7/layout/RoundedRectangleTimeline"/>
    <dgm:cxn modelId="{EBAA73CB-0E12-4322-97C0-22D583F847C1}" type="presParOf" srcId="{C5F55B7E-C071-472B-B4A6-7126A30FB995}" destId="{8438C135-CD9B-4631-8222-5D327B167EF2}" srcOrd="4" destOrd="0" presId="urn:microsoft.com/office/officeart/2016/7/layout/RoundedRectangleTimeline"/>
    <dgm:cxn modelId="{B54AA38C-D8C9-4F66-B704-89E36AD32A2C}" type="presParOf" srcId="{9898553F-ED9F-4ED5-A68C-5BCF3206843E}" destId="{CEB7338C-0574-4C3C-B2BE-96339B49E186}" srcOrd="1" destOrd="0" presId="urn:microsoft.com/office/officeart/2016/7/layout/RoundedRectangleTimeline"/>
    <dgm:cxn modelId="{D3B18C33-5769-45BD-B6AB-E429C9FF302C}" type="presParOf" srcId="{9898553F-ED9F-4ED5-A68C-5BCF3206843E}" destId="{626E77E8-CBD1-4A0D-BE5D-05C1797B2844}" srcOrd="2" destOrd="0" presId="urn:microsoft.com/office/officeart/2016/7/layout/RoundedRectangleTimeline"/>
    <dgm:cxn modelId="{F524B3B4-2AAD-494F-9548-4CF687F7F1F5}" type="presParOf" srcId="{626E77E8-CBD1-4A0D-BE5D-05C1797B2844}" destId="{B261DD21-E0C1-42B6-AC94-914A4D87A48D}" srcOrd="0" destOrd="0" presId="urn:microsoft.com/office/officeart/2016/7/layout/RoundedRectangleTimeline"/>
    <dgm:cxn modelId="{5918BF59-CCCD-4839-B77C-EC927F21CC0E}" type="presParOf" srcId="{626E77E8-CBD1-4A0D-BE5D-05C1797B2844}" destId="{FE954242-D11C-43AA-B102-68814FB4D39A}" srcOrd="1" destOrd="0" presId="urn:microsoft.com/office/officeart/2016/7/layout/RoundedRectangleTimeline"/>
    <dgm:cxn modelId="{E2986599-A97E-4D36-B588-17330E6DC9E7}" type="presParOf" srcId="{626E77E8-CBD1-4A0D-BE5D-05C1797B2844}" destId="{57938E7E-DCCE-419A-80C7-A8948311AE69}" srcOrd="2" destOrd="0" presId="urn:microsoft.com/office/officeart/2016/7/layout/RoundedRectangleTimeline"/>
    <dgm:cxn modelId="{0C83FFF0-BED6-4245-8281-34B67DA3416E}" type="presParOf" srcId="{626E77E8-CBD1-4A0D-BE5D-05C1797B2844}" destId="{158801C7-A3B6-40DD-AE22-F64B625ABDA2}" srcOrd="3" destOrd="0" presId="urn:microsoft.com/office/officeart/2016/7/layout/RoundedRectangleTimeline"/>
    <dgm:cxn modelId="{C261480A-1F9F-49DF-B051-2EE88F62B633}" type="presParOf" srcId="{626E77E8-CBD1-4A0D-BE5D-05C1797B2844}" destId="{E0A56948-F108-4594-AA9E-414547F197F2}" srcOrd="4" destOrd="0" presId="urn:microsoft.com/office/officeart/2016/7/layout/RoundedRectangleTimeline"/>
    <dgm:cxn modelId="{54D4CE18-90B3-4C07-9101-E725A796CCC7}" type="presParOf" srcId="{9898553F-ED9F-4ED5-A68C-5BCF3206843E}" destId="{74E2B631-F8B0-45DF-8779-E8E976A4E8DD}" srcOrd="3" destOrd="0" presId="urn:microsoft.com/office/officeart/2016/7/layout/RoundedRectangleTimeline"/>
    <dgm:cxn modelId="{494326E2-DFCB-4805-A8D2-D75A9E05BCED}" type="presParOf" srcId="{9898553F-ED9F-4ED5-A68C-5BCF3206843E}" destId="{8F385E7C-4CF5-4383-9C31-8A1ADF899481}" srcOrd="4" destOrd="0" presId="urn:microsoft.com/office/officeart/2016/7/layout/RoundedRectangleTimeline"/>
    <dgm:cxn modelId="{6B441584-4E24-40F7-AD3B-298D3E07341D}" type="presParOf" srcId="{8F385E7C-4CF5-4383-9C31-8A1ADF899481}" destId="{928D62E6-29C6-4D5E-8236-4218D4663DF0}" srcOrd="0" destOrd="0" presId="urn:microsoft.com/office/officeart/2016/7/layout/RoundedRectangleTimeline"/>
    <dgm:cxn modelId="{D7AB99E9-40E9-4846-99E5-40E43E68C216}" type="presParOf" srcId="{8F385E7C-4CF5-4383-9C31-8A1ADF899481}" destId="{FD20AFC5-2A73-42CB-84BE-A8E017ECC87D}" srcOrd="1" destOrd="0" presId="urn:microsoft.com/office/officeart/2016/7/layout/RoundedRectangleTimeline"/>
    <dgm:cxn modelId="{4C1F02BB-7FB3-46FD-8924-68BD4756ADF5}" type="presParOf" srcId="{8F385E7C-4CF5-4383-9C31-8A1ADF899481}" destId="{D6FB894C-E3B6-420F-973E-12289D20CF9D}" srcOrd="2" destOrd="0" presId="urn:microsoft.com/office/officeart/2016/7/layout/RoundedRectangleTimeline"/>
    <dgm:cxn modelId="{A153101C-7B02-4280-8260-4A0C9E027F09}" type="presParOf" srcId="{8F385E7C-4CF5-4383-9C31-8A1ADF899481}" destId="{DEEC814E-BA89-4075-8258-A90E8BEEFC05}" srcOrd="3" destOrd="0" presId="urn:microsoft.com/office/officeart/2016/7/layout/RoundedRectangleTimeline"/>
    <dgm:cxn modelId="{35095E83-D8A6-4327-BCB8-CDC253696016}" type="presParOf" srcId="{8F385E7C-4CF5-4383-9C31-8A1ADF899481}" destId="{1E7B800C-BCA3-410F-899B-5F5FBF287185}"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BCA79-339D-4808-B7F5-780B7C07F775}">
      <dsp:nvSpPr>
        <dsp:cNvPr id="0" name=""/>
        <dsp:cNvSpPr/>
      </dsp:nvSpPr>
      <dsp:spPr>
        <a:xfrm rot="16200000">
          <a:off x="2064576" y="1578200"/>
          <a:ext cx="598702" cy="2830625"/>
        </a:xfrm>
        <a:prstGeom prst="round2SameRect">
          <a:avLst/>
        </a:prstGeom>
        <a:solidFill>
          <a:srgbClr val="5EC795">
            <a:hueOff val="0"/>
            <a:satOff val="0"/>
            <a:lumOff val="0"/>
            <a:alphaOff val="0"/>
          </a:srgbClr>
        </a:solidFill>
        <a:ln w="15875" cap="flat" cmpd="sng" algn="ctr">
          <a:solidFill>
            <a:srgbClr val="5EC795">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Arial" panose="020B0604020202020204"/>
              <a:ea typeface="+mn-ea"/>
              <a:cs typeface="+mn-cs"/>
            </a:rPr>
            <a:t>August 5</a:t>
          </a:r>
        </a:p>
      </dsp:txBody>
      <dsp:txXfrm rot="5400000">
        <a:off x="977841" y="2723387"/>
        <a:ext cx="2801399" cy="540250"/>
      </dsp:txXfrm>
    </dsp:sp>
    <dsp:sp modelId="{FE17075E-0118-4C49-B15B-C06685A6F296}">
      <dsp:nvSpPr>
        <dsp:cNvPr id="0" name=""/>
        <dsp:cNvSpPr/>
      </dsp:nvSpPr>
      <dsp:spPr>
        <a:xfrm>
          <a:off x="5072" y="0"/>
          <a:ext cx="4717709" cy="2095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rial" panose="020B0604020202020204"/>
              <a:ea typeface="+mn-ea"/>
              <a:cs typeface="+mn-cs"/>
            </a:rPr>
            <a:t>Record Vote to Establish  </a:t>
          </a:r>
        </a:p>
        <a:p>
          <a:pPr marL="0" lvl="0" indent="0" algn="ctr" defTabSz="800100">
            <a:lnSpc>
              <a:spcPct val="90000"/>
            </a:lnSpc>
            <a:spcBef>
              <a:spcPct val="0"/>
            </a:spcBef>
            <a:spcAft>
              <a:spcPct val="35000"/>
            </a:spcAft>
            <a:buNone/>
          </a:pPr>
          <a:r>
            <a:rPr lang="en-US" sz="1800" kern="1200" dirty="0">
              <a:solidFill>
                <a:schemeClr val="tx1"/>
              </a:solidFill>
              <a:latin typeface="Arial" panose="020B0604020202020204"/>
              <a:ea typeface="+mn-ea"/>
              <a:cs typeface="+mn-cs"/>
            </a:rPr>
            <a:t>Proposed Tax Rate</a:t>
          </a:r>
        </a:p>
      </dsp:txBody>
      <dsp:txXfrm>
        <a:off x="5072" y="0"/>
        <a:ext cx="4717709" cy="2095459"/>
      </dsp:txXfrm>
    </dsp:sp>
    <dsp:sp modelId="{EE7E6E4A-03A5-4272-A550-5551CFEA71E5}">
      <dsp:nvSpPr>
        <dsp:cNvPr id="0" name=""/>
        <dsp:cNvSpPr/>
      </dsp:nvSpPr>
      <dsp:spPr>
        <a:xfrm>
          <a:off x="2363927" y="2215199"/>
          <a:ext cx="0" cy="478962"/>
        </a:xfrm>
        <a:prstGeom prst="line">
          <a:avLst/>
        </a:prstGeom>
        <a:noFill/>
        <a:ln w="9525" cap="flat" cmpd="sng" algn="ctr">
          <a:solidFill>
            <a:srgbClr val="5EC795">
              <a:hueOff val="0"/>
              <a:satOff val="0"/>
              <a:lumOff val="0"/>
              <a:alphaOff val="0"/>
            </a:srgbClr>
          </a:solidFill>
          <a:prstDash val="dash"/>
        </a:ln>
        <a:effectLst/>
      </dsp:spPr>
      <dsp:style>
        <a:lnRef idx="1">
          <a:scrgbClr r="0" g="0" b="0"/>
        </a:lnRef>
        <a:fillRef idx="0">
          <a:scrgbClr r="0" g="0" b="0"/>
        </a:fillRef>
        <a:effectRef idx="0">
          <a:scrgbClr r="0" g="0" b="0"/>
        </a:effectRef>
        <a:fontRef idx="minor"/>
      </dsp:style>
    </dsp:sp>
    <dsp:sp modelId="{DFBFCF23-2F9D-40B1-972C-5CBE4F5703BF}">
      <dsp:nvSpPr>
        <dsp:cNvPr id="0" name=""/>
        <dsp:cNvSpPr/>
      </dsp:nvSpPr>
      <dsp:spPr>
        <a:xfrm>
          <a:off x="2304057" y="2095459"/>
          <a:ext cx="119740" cy="119740"/>
        </a:xfrm>
        <a:prstGeom prst="ellipse">
          <a:avLst/>
        </a:prstGeom>
        <a:solidFill>
          <a:srgbClr val="5EC795">
            <a:hueOff val="0"/>
            <a:satOff val="0"/>
            <a:lumOff val="0"/>
            <a:alphaOff val="0"/>
          </a:srgbClr>
        </a:solidFill>
        <a:ln w="158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B261DD21-E0C1-42B6-AC94-914A4D87A48D}">
      <dsp:nvSpPr>
        <dsp:cNvPr id="0" name=""/>
        <dsp:cNvSpPr/>
      </dsp:nvSpPr>
      <dsp:spPr>
        <a:xfrm>
          <a:off x="3779240" y="2694162"/>
          <a:ext cx="2830625" cy="598702"/>
        </a:xfrm>
        <a:prstGeom prst="rect">
          <a:avLst/>
        </a:prstGeom>
        <a:solidFill>
          <a:srgbClr val="5EC795">
            <a:hueOff val="663946"/>
            <a:satOff val="2284"/>
            <a:lumOff val="-441"/>
            <a:alphaOff val="0"/>
          </a:srgbClr>
        </a:solidFill>
        <a:ln w="15875" cap="flat" cmpd="sng" algn="ctr">
          <a:solidFill>
            <a:srgbClr val="5EC795">
              <a:hueOff val="663946"/>
              <a:satOff val="2284"/>
              <a:lumOff val="-441"/>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Arial" panose="020B0604020202020204"/>
              <a:ea typeface="+mn-ea"/>
              <a:cs typeface="+mn-cs"/>
            </a:rPr>
            <a:t>August 19 &amp; August 26</a:t>
          </a:r>
        </a:p>
      </dsp:txBody>
      <dsp:txXfrm>
        <a:off x="3779240" y="2694162"/>
        <a:ext cx="2830625" cy="598702"/>
      </dsp:txXfrm>
    </dsp:sp>
    <dsp:sp modelId="{FE954242-D11C-43AA-B102-68814FB4D39A}">
      <dsp:nvSpPr>
        <dsp:cNvPr id="0" name=""/>
        <dsp:cNvSpPr/>
      </dsp:nvSpPr>
      <dsp:spPr>
        <a:xfrm>
          <a:off x="2835698" y="3891567"/>
          <a:ext cx="4717709" cy="2095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rial" panose="020B0604020202020204"/>
              <a:ea typeface="+mn-ea"/>
              <a:cs typeface="+mn-cs"/>
            </a:rPr>
            <a:t>Notice of Meeting to Vote on Tax Rate </a:t>
          </a:r>
        </a:p>
        <a:p>
          <a:pPr marL="0" lvl="0" indent="0" algn="ctr" defTabSz="800100">
            <a:lnSpc>
              <a:spcPct val="90000"/>
            </a:lnSpc>
            <a:spcBef>
              <a:spcPct val="0"/>
            </a:spcBef>
            <a:spcAft>
              <a:spcPct val="35000"/>
            </a:spcAft>
            <a:buNone/>
          </a:pPr>
          <a:r>
            <a:rPr lang="en-US" sz="1800" kern="1200" dirty="0">
              <a:solidFill>
                <a:schemeClr val="tx1"/>
              </a:solidFill>
              <a:latin typeface="Arial" panose="020B0604020202020204"/>
              <a:ea typeface="+mn-ea"/>
              <a:cs typeface="+mn-cs"/>
            </a:rPr>
            <a:t>Published and Posted</a:t>
          </a:r>
        </a:p>
      </dsp:txBody>
      <dsp:txXfrm>
        <a:off x="2835698" y="3891567"/>
        <a:ext cx="4717709" cy="2095459"/>
      </dsp:txXfrm>
    </dsp:sp>
    <dsp:sp modelId="{57938E7E-DCCE-419A-80C7-A8948311AE69}">
      <dsp:nvSpPr>
        <dsp:cNvPr id="0" name=""/>
        <dsp:cNvSpPr/>
      </dsp:nvSpPr>
      <dsp:spPr>
        <a:xfrm>
          <a:off x="5194553" y="3292864"/>
          <a:ext cx="0" cy="478962"/>
        </a:xfrm>
        <a:prstGeom prst="line">
          <a:avLst/>
        </a:prstGeom>
        <a:noFill/>
        <a:ln w="9525" cap="flat" cmpd="sng" algn="ctr">
          <a:solidFill>
            <a:srgbClr val="5EC795">
              <a:hueOff val="663946"/>
              <a:satOff val="2284"/>
              <a:lumOff val="-441"/>
              <a:alphaOff val="0"/>
            </a:srgbClr>
          </a:solidFill>
          <a:prstDash val="dash"/>
        </a:ln>
        <a:effectLst/>
      </dsp:spPr>
      <dsp:style>
        <a:lnRef idx="1">
          <a:scrgbClr r="0" g="0" b="0"/>
        </a:lnRef>
        <a:fillRef idx="0">
          <a:scrgbClr r="0" g="0" b="0"/>
        </a:fillRef>
        <a:effectRef idx="0">
          <a:scrgbClr r="0" g="0" b="0"/>
        </a:effectRef>
        <a:fontRef idx="minor"/>
      </dsp:style>
    </dsp:sp>
    <dsp:sp modelId="{158801C7-A3B6-40DD-AE22-F64B625ABDA2}">
      <dsp:nvSpPr>
        <dsp:cNvPr id="0" name=""/>
        <dsp:cNvSpPr/>
      </dsp:nvSpPr>
      <dsp:spPr>
        <a:xfrm>
          <a:off x="5134683" y="3771827"/>
          <a:ext cx="119740" cy="119740"/>
        </a:xfrm>
        <a:prstGeom prst="ellipse">
          <a:avLst/>
        </a:prstGeom>
        <a:solidFill>
          <a:srgbClr val="5EC795">
            <a:hueOff val="663946"/>
            <a:satOff val="2284"/>
            <a:lumOff val="-441"/>
            <a:alphaOff val="0"/>
          </a:srgbClr>
        </a:solidFill>
        <a:ln w="158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28D62E6-29C6-4D5E-8236-4218D4663DF0}">
      <dsp:nvSpPr>
        <dsp:cNvPr id="0" name=""/>
        <dsp:cNvSpPr/>
      </dsp:nvSpPr>
      <dsp:spPr>
        <a:xfrm rot="5400000">
          <a:off x="7725827" y="1578200"/>
          <a:ext cx="598702" cy="2830625"/>
        </a:xfrm>
        <a:prstGeom prst="rect">
          <a:avLst/>
        </a:prstGeom>
        <a:solidFill>
          <a:srgbClr val="5EC795">
            <a:hueOff val="1327892"/>
            <a:satOff val="4567"/>
            <a:lumOff val="-882"/>
            <a:alphaOff val="0"/>
          </a:srgbClr>
        </a:solidFill>
        <a:ln w="15875" cap="flat" cmpd="sng" algn="ctr">
          <a:solidFill>
            <a:srgbClr val="5EC795">
              <a:hueOff val="1327892"/>
              <a:satOff val="4567"/>
              <a:lumOff val="-882"/>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Arial" panose="020B0604020202020204"/>
              <a:ea typeface="+mn-ea"/>
              <a:cs typeface="+mn-cs"/>
            </a:rPr>
            <a:t>September 2</a:t>
          </a:r>
        </a:p>
      </dsp:txBody>
      <dsp:txXfrm rot="-5400000">
        <a:off x="6609866" y="2694161"/>
        <a:ext cx="2830625" cy="598702"/>
      </dsp:txXfrm>
    </dsp:sp>
    <dsp:sp modelId="{FD20AFC5-2A73-42CB-84BE-A8E017ECC87D}">
      <dsp:nvSpPr>
        <dsp:cNvPr id="0" name=""/>
        <dsp:cNvSpPr/>
      </dsp:nvSpPr>
      <dsp:spPr>
        <a:xfrm>
          <a:off x="5666324" y="0"/>
          <a:ext cx="4717709" cy="2095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rial" panose="020B0604020202020204"/>
              <a:ea typeface="+mn-ea"/>
              <a:cs typeface="+mn-cs"/>
            </a:rPr>
            <a:t>Vote to Adopt a Tax Rate for </a:t>
          </a:r>
        </a:p>
        <a:p>
          <a:pPr marL="0" lvl="0" indent="0" algn="ctr" defTabSz="800100">
            <a:lnSpc>
              <a:spcPct val="90000"/>
            </a:lnSpc>
            <a:spcBef>
              <a:spcPct val="0"/>
            </a:spcBef>
            <a:spcAft>
              <a:spcPct val="35000"/>
            </a:spcAft>
            <a:buNone/>
          </a:pPr>
          <a:r>
            <a:rPr lang="en-US" sz="1800" kern="1200" dirty="0">
              <a:solidFill>
                <a:schemeClr val="tx1"/>
              </a:solidFill>
              <a:latin typeface="Arial" panose="020B0604020202020204"/>
              <a:ea typeface="+mn-ea"/>
              <a:cs typeface="+mn-cs"/>
            </a:rPr>
            <a:t>Fiscal Year 2026</a:t>
          </a:r>
        </a:p>
      </dsp:txBody>
      <dsp:txXfrm>
        <a:off x="5666324" y="0"/>
        <a:ext cx="4717709" cy="2095459"/>
      </dsp:txXfrm>
    </dsp:sp>
    <dsp:sp modelId="{D6FB894C-E3B6-420F-973E-12289D20CF9D}">
      <dsp:nvSpPr>
        <dsp:cNvPr id="0" name=""/>
        <dsp:cNvSpPr/>
      </dsp:nvSpPr>
      <dsp:spPr>
        <a:xfrm>
          <a:off x="8025179" y="2215199"/>
          <a:ext cx="0" cy="478962"/>
        </a:xfrm>
        <a:prstGeom prst="line">
          <a:avLst/>
        </a:prstGeom>
        <a:noFill/>
        <a:ln w="9525" cap="flat" cmpd="sng" algn="ctr">
          <a:solidFill>
            <a:srgbClr val="5EC795">
              <a:hueOff val="1327892"/>
              <a:satOff val="4567"/>
              <a:lumOff val="-882"/>
              <a:alphaOff val="0"/>
            </a:srgbClr>
          </a:solidFill>
          <a:prstDash val="dash"/>
        </a:ln>
        <a:effectLst/>
      </dsp:spPr>
      <dsp:style>
        <a:lnRef idx="1">
          <a:scrgbClr r="0" g="0" b="0"/>
        </a:lnRef>
        <a:fillRef idx="0">
          <a:scrgbClr r="0" g="0" b="0"/>
        </a:fillRef>
        <a:effectRef idx="0">
          <a:scrgbClr r="0" g="0" b="0"/>
        </a:effectRef>
        <a:fontRef idx="minor"/>
      </dsp:style>
    </dsp:sp>
    <dsp:sp modelId="{DEEC814E-BA89-4075-8258-A90E8BEEFC05}">
      <dsp:nvSpPr>
        <dsp:cNvPr id="0" name=""/>
        <dsp:cNvSpPr/>
      </dsp:nvSpPr>
      <dsp:spPr>
        <a:xfrm>
          <a:off x="7965309" y="2095459"/>
          <a:ext cx="119740" cy="119740"/>
        </a:xfrm>
        <a:prstGeom prst="ellipse">
          <a:avLst/>
        </a:prstGeom>
        <a:solidFill>
          <a:srgbClr val="5EC795">
            <a:hueOff val="1327892"/>
            <a:satOff val="4567"/>
            <a:lumOff val="-882"/>
            <a:alphaOff val="0"/>
          </a:srgbClr>
        </a:solidFill>
        <a:ln w="158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0.82268</cdr:x>
      <cdr:y>0.28307</cdr:y>
    </cdr:from>
    <cdr:to>
      <cdr:x>0.8722</cdr:x>
      <cdr:y>0.3254</cdr:y>
    </cdr:to>
    <cdr:sp macro="" textlink="">
      <cdr:nvSpPr>
        <cdr:cNvPr id="3" name="TextBox 2">
          <a:extLst xmlns:a="http://schemas.openxmlformats.org/drawingml/2006/main">
            <a:ext uri="{FF2B5EF4-FFF2-40B4-BE49-F238E27FC236}">
              <a16:creationId xmlns:a16="http://schemas.microsoft.com/office/drawing/2014/main" id="{F1D7149B-1BCA-4916-AA02-53D7CA69EE4A}"/>
            </a:ext>
          </a:extLst>
        </cdr:cNvPr>
        <cdr:cNvSpPr txBox="1"/>
      </cdr:nvSpPr>
      <cdr:spPr>
        <a:xfrm xmlns:a="http://schemas.openxmlformats.org/drawingml/2006/main">
          <a:off x="4905375" y="1019175"/>
          <a:ext cx="295275" cy="152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2971697" cy="458447"/>
          </a:xfrm>
          <a:prstGeom prst="rect">
            <a:avLst/>
          </a:prstGeom>
        </p:spPr>
        <p:txBody>
          <a:bodyPr vert="horz" lIns="89566" tIns="44782" rIns="89566" bIns="44782" rtlCol="0"/>
          <a:lstStyle>
            <a:lvl1pPr algn="l">
              <a:defRPr sz="1200"/>
            </a:lvl1pPr>
          </a:lstStyle>
          <a:p>
            <a:endParaRPr lang="en-US"/>
          </a:p>
        </p:txBody>
      </p:sp>
      <p:sp>
        <p:nvSpPr>
          <p:cNvPr id="3" name="Date Placeholder 2"/>
          <p:cNvSpPr>
            <a:spLocks noGrp="1"/>
          </p:cNvSpPr>
          <p:nvPr>
            <p:ph type="dt" idx="1"/>
          </p:nvPr>
        </p:nvSpPr>
        <p:spPr>
          <a:xfrm>
            <a:off x="3884755" y="3"/>
            <a:ext cx="2971697" cy="458447"/>
          </a:xfrm>
          <a:prstGeom prst="rect">
            <a:avLst/>
          </a:prstGeom>
        </p:spPr>
        <p:txBody>
          <a:bodyPr vert="horz" lIns="89566" tIns="44782" rIns="89566" bIns="44782" rtlCol="0"/>
          <a:lstStyle>
            <a:lvl1pPr algn="r">
              <a:defRPr sz="1200"/>
            </a:lvl1pPr>
          </a:lstStyle>
          <a:p>
            <a:fld id="{A70AEE4F-FEC7-4CE1-83F8-4536F6AED10D}" type="datetimeFigureOut">
              <a:rPr lang="en-US" smtClean="0"/>
              <a:t>8/5/2025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89566" tIns="44782" rIns="89566" bIns="44782" rtlCol="0" anchor="ctr"/>
          <a:lstStyle/>
          <a:p>
            <a:endParaRPr lang="en-US"/>
          </a:p>
        </p:txBody>
      </p:sp>
      <p:sp>
        <p:nvSpPr>
          <p:cNvPr id="5" name="Notes Placeholder 4"/>
          <p:cNvSpPr>
            <a:spLocks noGrp="1"/>
          </p:cNvSpPr>
          <p:nvPr>
            <p:ph type="body" sz="quarter" idx="3"/>
          </p:nvPr>
        </p:nvSpPr>
        <p:spPr>
          <a:xfrm>
            <a:off x="685180" y="4400472"/>
            <a:ext cx="5487640" cy="3600528"/>
          </a:xfrm>
          <a:prstGeom prst="rect">
            <a:avLst/>
          </a:prstGeom>
        </p:spPr>
        <p:txBody>
          <a:bodyPr vert="horz" lIns="89566" tIns="44782" rIns="89566" bIns="447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685553"/>
            <a:ext cx="2971697" cy="458447"/>
          </a:xfrm>
          <a:prstGeom prst="rect">
            <a:avLst/>
          </a:prstGeom>
        </p:spPr>
        <p:txBody>
          <a:bodyPr vert="horz" lIns="89566" tIns="44782" rIns="89566" bIns="44782" rtlCol="0" anchor="b"/>
          <a:lstStyle>
            <a:lvl1pPr algn="l">
              <a:defRPr sz="1200"/>
            </a:lvl1pPr>
          </a:lstStyle>
          <a:p>
            <a:endParaRPr lang="en-US"/>
          </a:p>
        </p:txBody>
      </p:sp>
      <p:sp>
        <p:nvSpPr>
          <p:cNvPr id="7" name="Slide Number Placeholder 6"/>
          <p:cNvSpPr>
            <a:spLocks noGrp="1"/>
          </p:cNvSpPr>
          <p:nvPr>
            <p:ph type="sldNum" sz="quarter" idx="5"/>
          </p:nvPr>
        </p:nvSpPr>
        <p:spPr>
          <a:xfrm>
            <a:off x="3884755" y="8685553"/>
            <a:ext cx="2971697" cy="458447"/>
          </a:xfrm>
          <a:prstGeom prst="rect">
            <a:avLst/>
          </a:prstGeom>
        </p:spPr>
        <p:txBody>
          <a:bodyPr vert="horz" lIns="89566" tIns="44782" rIns="89566" bIns="44782" rtlCol="0" anchor="b"/>
          <a:lstStyle>
            <a:lvl1pPr algn="r">
              <a:defRPr sz="1200"/>
            </a:lvl1pPr>
          </a:lstStyle>
          <a:p>
            <a:fld id="{33B312D6-1B06-409D-8E2C-ACC3C1365427}" type="slidenum">
              <a:rPr lang="en-US" smtClean="0"/>
              <a:t>‹#›</a:t>
            </a:fld>
            <a:endParaRPr lang="en-US"/>
          </a:p>
        </p:txBody>
      </p:sp>
    </p:spTree>
    <p:extLst>
      <p:ext uri="{BB962C8B-B14F-4D97-AF65-F5344CB8AC3E}">
        <p14:creationId xmlns:p14="http://schemas.microsoft.com/office/powerpoint/2010/main" val="155329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770A95-844D-427E-AAC9-D8A1E5F2888A}" type="datetime1">
              <a:rPr lang="en-US" smtClean="0"/>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571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77577E-E102-4D0E-AAAD-48221629A2C4}" type="datetime1">
              <a:rPr lang="en-US" smtClean="0"/>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5941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345F7F-347C-4AC6-A122-0C1121C0F83B}" type="datetime1">
              <a:rPr lang="en-US" smtClean="0"/>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7108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5FEE11-EC51-444F-94F8-35A59A41E564}" type="datetime1">
              <a:rPr lang="en-US" smtClean="0"/>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6562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DD27B5-E575-4B88-B78A-97905155A641}" type="datetime1">
              <a:rPr lang="en-US" smtClean="0"/>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5541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0CC25E-26C7-4A64-88C3-98626CE86EB7}" type="datetime1">
              <a:rPr lang="en-US" smtClean="0"/>
              <a:t>8/5/2025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6502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171EDA-A5E0-42DE-9F08-BBE7DFAC50F8}" type="datetime1">
              <a:rPr lang="en-US" smtClean="0"/>
              <a:t>8/5/2025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47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389A9E-50FB-40E3-A525-3EC87FC2F2A0}" type="datetime1">
              <a:rPr lang="en-US" smtClean="0"/>
              <a:t>8/5/2025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28033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BE2054A-EC82-4066-89D9-BC6B559AD1DA}" type="datetime1">
              <a:rPr lang="en-US" smtClean="0"/>
              <a:t>8/5/2025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5227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B8E77CE-5A1B-4ED4-BE66-B7FB913A05A0}" type="datetime1">
              <a:rPr lang="en-US" smtClean="0"/>
              <a:t>8/5/2025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284658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7725DEB-2530-47DF-8563-B3C74A6EB2B4}" type="datetime1">
              <a:rPr lang="en-US" smtClean="0"/>
              <a:t>8/5/2025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0267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70179A5-C278-48AC-B2AE-6B4DC57A7E6E}" type="datetime1">
              <a:rPr lang="en-US" smtClean="0"/>
              <a:t>8/5/2025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533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036320" y="1458468"/>
            <a:ext cx="4746171" cy="3566160"/>
          </a:xfrm>
        </p:spPr>
        <p:txBody>
          <a:bodyPr/>
          <a:lstStyle/>
          <a:p>
            <a:r>
              <a:rPr lang="en-US" dirty="0">
                <a:solidFill>
                  <a:schemeClr val="bg1"/>
                </a:solidFill>
              </a:rPr>
              <a:t>Property Tax Rates		</a:t>
            </a:r>
          </a:p>
        </p:txBody>
      </p:sp>
      <p:sp>
        <p:nvSpPr>
          <p:cNvPr id="7" name="Text Placeholder 6"/>
          <p:cNvSpPr>
            <a:spLocks noGrp="1"/>
          </p:cNvSpPr>
          <p:nvPr>
            <p:ph type="body" idx="1"/>
          </p:nvPr>
        </p:nvSpPr>
        <p:spPr/>
        <p:txBody>
          <a:bodyPr/>
          <a:lstStyle/>
          <a:p>
            <a:r>
              <a:rPr lang="en-US" dirty="0">
                <a:solidFill>
                  <a:schemeClr val="bg1"/>
                </a:solidFill>
              </a:rPr>
              <a:t>August 5, 2025</a:t>
            </a:r>
          </a:p>
          <a:p>
            <a:endParaRPr lang="en-US" dirty="0"/>
          </a:p>
        </p:txBody>
      </p:sp>
      <p:sp>
        <p:nvSpPr>
          <p:cNvPr id="2" name="Slide Number Placeholder 1"/>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421497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Property Tax Exemptions</a:t>
            </a:r>
          </a:p>
        </p:txBody>
      </p:sp>
      <p:sp>
        <p:nvSpPr>
          <p:cNvPr id="3" name="Content Placeholder 2"/>
          <p:cNvSpPr>
            <a:spLocks noGrp="1"/>
          </p:cNvSpPr>
          <p:nvPr>
            <p:ph idx="1"/>
          </p:nvPr>
        </p:nvSpPr>
        <p:spPr>
          <a:xfrm>
            <a:off x="1097280" y="2091206"/>
            <a:ext cx="9732907" cy="1450758"/>
          </a:xfrm>
        </p:spPr>
        <p:txBody>
          <a:bodyPr>
            <a:noAutofit/>
          </a:bodyPr>
          <a:lstStyle/>
          <a:p>
            <a:pPr marL="514350" indent="-514350">
              <a:buFont typeface="Wingdings" panose="05000000000000000000" pitchFamily="2" charset="2"/>
              <a:buChar char="§"/>
              <a:tabLst>
                <a:tab pos="857250" algn="l"/>
              </a:tabLst>
            </a:pPr>
            <a:r>
              <a:rPr lang="en-US" dirty="0"/>
              <a:t>The Residential Homestead Exemption remains at the greater of 20% of Value or $5,000 minimum. State maximum allowed is 20%.</a:t>
            </a:r>
          </a:p>
          <a:p>
            <a:pPr marL="806958" lvl="1" indent="-514350">
              <a:buFont typeface="Wingdings" panose="05000000000000000000" pitchFamily="2" charset="2"/>
              <a:buChar char="§"/>
              <a:tabLst>
                <a:tab pos="857250" algn="l"/>
              </a:tabLst>
            </a:pPr>
            <a:r>
              <a:rPr lang="en-US" dirty="0"/>
              <a:t>Average Residential Homestead Exemption savings - $188 a year</a:t>
            </a:r>
          </a:p>
          <a:p>
            <a:pPr marL="514350" indent="-514350">
              <a:buFont typeface="Wingdings" panose="05000000000000000000" pitchFamily="2" charset="2"/>
              <a:buChar char="§"/>
              <a:tabLst>
                <a:tab pos="857250" algn="l"/>
              </a:tabLst>
            </a:pPr>
            <a:r>
              <a:rPr lang="en-US" dirty="0"/>
              <a:t>The Over 65 Exemption and the Disabled Persons Exemption are both at $85,000.</a:t>
            </a:r>
          </a:p>
          <a:p>
            <a:pPr marL="806958" lvl="1" indent="-514350">
              <a:buFont typeface="Wingdings" panose="05000000000000000000" pitchFamily="2" charset="2"/>
              <a:buChar char="§"/>
              <a:tabLst>
                <a:tab pos="857250" algn="l"/>
              </a:tabLst>
            </a:pPr>
            <a:r>
              <a:rPr lang="en-US" dirty="0"/>
              <a:t>Average Over 65 exemption savings - $280 a year</a:t>
            </a:r>
          </a:p>
          <a:p>
            <a:pPr marL="0" indent="0">
              <a:buNone/>
              <a:tabLst>
                <a:tab pos="857250" algn="l"/>
              </a:tabLst>
            </a:pPr>
            <a:endParaRPr lang="en-US" dirty="0"/>
          </a:p>
        </p:txBody>
      </p:sp>
      <p:sp>
        <p:nvSpPr>
          <p:cNvPr id="4" name="Slide Number Placeholder 3"/>
          <p:cNvSpPr>
            <a:spLocks noGrp="1"/>
          </p:cNvSpPr>
          <p:nvPr>
            <p:ph type="sldNum" sz="quarter" idx="12"/>
          </p:nvPr>
        </p:nvSpPr>
        <p:spPr/>
        <p:txBody>
          <a:bodyPr/>
          <a:lstStyle/>
          <a:p>
            <a:fld id="{08D026C2-D5A7-4D22-8583-BF58E8FC10AD}" type="slidenum">
              <a:rPr lang="en-US" sz="1400"/>
              <a:pPr/>
              <a:t>10</a:t>
            </a:fld>
            <a:endParaRPr lang="en-US" sz="1400" dirty="0"/>
          </a:p>
        </p:txBody>
      </p:sp>
      <p:sp>
        <p:nvSpPr>
          <p:cNvPr id="9" name="TextBox 8"/>
          <p:cNvSpPr txBox="1"/>
          <p:nvPr/>
        </p:nvSpPr>
        <p:spPr>
          <a:xfrm>
            <a:off x="3733800" y="5597791"/>
            <a:ext cx="3063240" cy="369332"/>
          </a:xfrm>
          <a:prstGeom prst="rect">
            <a:avLst/>
          </a:prstGeom>
          <a:noFill/>
        </p:spPr>
        <p:txBody>
          <a:bodyPr wrap="square" rtlCol="0">
            <a:spAutoFit/>
          </a:bodyPr>
          <a:lstStyle/>
          <a:p>
            <a:endParaRPr lang="en-US" dirty="0"/>
          </a:p>
        </p:txBody>
      </p:sp>
      <p:sp>
        <p:nvSpPr>
          <p:cNvPr id="5" name="Rectangle 4"/>
          <p:cNvSpPr/>
          <p:nvPr/>
        </p:nvSpPr>
        <p:spPr>
          <a:xfrm>
            <a:off x="459085" y="4766794"/>
            <a:ext cx="11273830" cy="1200329"/>
          </a:xfrm>
          <a:prstGeom prst="rect">
            <a:avLst/>
          </a:prstGeom>
          <a:ln>
            <a:solidFill>
              <a:schemeClr val="accent1"/>
            </a:solidFill>
          </a:ln>
        </p:spPr>
        <p:txBody>
          <a:bodyPr wrap="square">
            <a:spAutoFit/>
          </a:bodyPr>
          <a:lstStyle/>
          <a:p>
            <a:r>
              <a:rPr lang="en-US" dirty="0"/>
              <a:t> Residential Homestead: 2019 – 1%  /  2020 - 10% / 2021 – 15% / 2022 – 20%</a:t>
            </a:r>
          </a:p>
          <a:p>
            <a:r>
              <a:rPr lang="en-US" dirty="0"/>
              <a:t> Over 65 Local Exemption: 2018 - $45,000  / 2019 - $60,000  /  2020 -$75,000  /  2024 - $85,000</a:t>
            </a:r>
          </a:p>
          <a:p>
            <a:r>
              <a:rPr lang="en-US" dirty="0"/>
              <a:t> Disabled Persons Exemption: 2018 - $30,000  /  2019 - $45,000  /  2020 – $60,000  /  2021 - $75,000 /  2024 - $85,000 </a:t>
            </a:r>
          </a:p>
          <a:p>
            <a:r>
              <a:rPr lang="en-US" dirty="0"/>
              <a:t>      </a:t>
            </a:r>
          </a:p>
        </p:txBody>
      </p:sp>
    </p:spTree>
    <p:extLst>
      <p:ext uri="{BB962C8B-B14F-4D97-AF65-F5344CB8AC3E}">
        <p14:creationId xmlns:p14="http://schemas.microsoft.com/office/powerpoint/2010/main" val="415956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06134" y="457202"/>
            <a:ext cx="7704667" cy="1066799"/>
          </a:xfrm>
        </p:spPr>
        <p:txBody>
          <a:bodyPr>
            <a:normAutofit/>
          </a:bodyPr>
          <a:lstStyle/>
          <a:p>
            <a:r>
              <a:rPr lang="en-US" dirty="0">
                <a:latin typeface="Calibri" panose="020F0502020204030204" pitchFamily="34" charset="0"/>
              </a:rPr>
              <a:t>Overlapping Tax Rates</a:t>
            </a:r>
            <a:br>
              <a:rPr lang="en-US" dirty="0">
                <a:latin typeface="Calibri" panose="020F0502020204030204" pitchFamily="34" charset="0"/>
              </a:rPr>
            </a:br>
            <a:r>
              <a:rPr lang="en-US" sz="1800" dirty="0">
                <a:latin typeface="Calibri" panose="020F0502020204030204" pitchFamily="34" charset="0"/>
              </a:rPr>
              <a:t>(Based on 2024 Tax Rates)</a:t>
            </a:r>
          </a:p>
        </p:txBody>
      </p:sp>
      <p:sp>
        <p:nvSpPr>
          <p:cNvPr id="4" name="Slide Number Placeholder 3"/>
          <p:cNvSpPr>
            <a:spLocks noGrp="1"/>
          </p:cNvSpPr>
          <p:nvPr>
            <p:ph type="sldNum" sz="quarter" idx="12"/>
          </p:nvPr>
        </p:nvSpPr>
        <p:spPr>
          <a:xfrm>
            <a:off x="9845675" y="6450189"/>
            <a:ext cx="730250" cy="274320"/>
          </a:xfrm>
        </p:spPr>
        <p:txBody>
          <a:bodyPr/>
          <a:lstStyle/>
          <a:p>
            <a:fld id="{08D026C2-D5A7-4D22-8583-BF58E8FC10AD}" type="slidenum">
              <a:rPr lang="en-US" sz="1400"/>
              <a:pPr/>
              <a:t>11</a:t>
            </a:fld>
            <a:endParaRPr lang="en-US" sz="1400" dirty="0"/>
          </a:p>
        </p:txBody>
      </p:sp>
      <p:pic>
        <p:nvPicPr>
          <p:cNvPr id="9" name="Picture 8"/>
          <p:cNvPicPr>
            <a:picLocks noChangeAspect="1"/>
          </p:cNvPicPr>
          <p:nvPr/>
        </p:nvPicPr>
        <p:blipFill rotWithShape="1">
          <a:blip r:embed="rId2"/>
          <a:srcRect l="26985" t="31427" r="28080" b="49546"/>
          <a:stretch/>
        </p:blipFill>
        <p:spPr>
          <a:xfrm>
            <a:off x="2749289" y="2300680"/>
            <a:ext cx="6878481" cy="2256639"/>
          </a:xfrm>
          <a:prstGeom prst="rect">
            <a:avLst/>
          </a:prstGeom>
        </p:spPr>
      </p:pic>
      <p:sp>
        <p:nvSpPr>
          <p:cNvPr id="3" name="TextBox 2"/>
          <p:cNvSpPr txBox="1"/>
          <p:nvPr/>
        </p:nvSpPr>
        <p:spPr>
          <a:xfrm>
            <a:off x="3264429" y="4557319"/>
            <a:ext cx="6466800" cy="1138773"/>
          </a:xfrm>
          <a:prstGeom prst="rect">
            <a:avLst/>
          </a:prstGeom>
          <a:noFill/>
        </p:spPr>
        <p:txBody>
          <a:bodyPr wrap="square" rtlCol="0">
            <a:spAutoFit/>
          </a:bodyPr>
          <a:lstStyle/>
          <a:p>
            <a:r>
              <a:rPr lang="en-US" dirty="0"/>
              <a:t>              </a:t>
            </a:r>
            <a:r>
              <a:rPr lang="en-US" sz="1200" dirty="0"/>
              <a:t>Lamar Consolidated ISD                              Fort Bend County                   City of Rosenberg</a:t>
            </a:r>
          </a:p>
          <a:p>
            <a:r>
              <a:rPr lang="en-US" sz="1200" dirty="0"/>
              <a:t>                                      51%*                                                          28%*                                       21%*</a:t>
            </a:r>
          </a:p>
          <a:p>
            <a:endParaRPr lang="en-US" sz="1200" dirty="0"/>
          </a:p>
          <a:p>
            <a:endParaRPr lang="en-US" sz="1200" dirty="0"/>
          </a:p>
          <a:p>
            <a:pPr algn="r"/>
            <a:r>
              <a:rPr lang="en-US" sz="1200" dirty="0"/>
              <a:t>							</a:t>
            </a:r>
            <a:r>
              <a:rPr lang="en-US" sz="1000" dirty="0"/>
              <a:t>*after homestead exemption</a:t>
            </a:r>
          </a:p>
        </p:txBody>
      </p:sp>
      <p:sp>
        <p:nvSpPr>
          <p:cNvPr id="5" name="Rectangle 4">
            <a:extLst>
              <a:ext uri="{FF2B5EF4-FFF2-40B4-BE49-F238E27FC236}">
                <a16:creationId xmlns:a16="http://schemas.microsoft.com/office/drawing/2014/main" id="{99F5E570-1DE0-1E50-8CC6-80B74A29E696}"/>
              </a:ext>
            </a:extLst>
          </p:cNvPr>
          <p:cNvSpPr/>
          <p:nvPr/>
        </p:nvSpPr>
        <p:spPr>
          <a:xfrm>
            <a:off x="8072846" y="2133600"/>
            <a:ext cx="1658383" cy="308283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919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111BEDD-58FF-5DDF-3052-82BB7595F004}"/>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7835BE9E-CF4A-4CA3-AD55-408B33AF4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8" name="Rectangle 47">
            <a:extLst>
              <a:ext uri="{FF2B5EF4-FFF2-40B4-BE49-F238E27FC236}">
                <a16:creationId xmlns:a16="http://schemas.microsoft.com/office/drawing/2014/main" id="{20FCB907-FEEC-4FCC-9763-908A105A9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9" name="Straight Connector 48">
            <a:extLst>
              <a:ext uri="{FF2B5EF4-FFF2-40B4-BE49-F238E27FC236}">
                <a16:creationId xmlns:a16="http://schemas.microsoft.com/office/drawing/2014/main" id="{A722B2B8-34B1-4241-8E4B-6FA962F81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0" name="Rectangle 49">
            <a:extLst>
              <a:ext uri="{FF2B5EF4-FFF2-40B4-BE49-F238E27FC236}">
                <a16:creationId xmlns:a16="http://schemas.microsoft.com/office/drawing/2014/main" id="{395BC472-EEF7-49C4-AF38-13FADADEF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6D75E7F-159E-4EDB-B7F4-F2349A7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076AB9B-1A10-369A-8FD1-C6AB8EF414A5}"/>
              </a:ext>
            </a:extLst>
          </p:cNvPr>
          <p:cNvSpPr>
            <a:spLocks noGrp="1"/>
          </p:cNvSpPr>
          <p:nvPr>
            <p:ph type="title"/>
          </p:nvPr>
        </p:nvSpPr>
        <p:spPr>
          <a:xfrm>
            <a:off x="19888" y="1687496"/>
            <a:ext cx="4569859" cy="2926080"/>
          </a:xfrm>
        </p:spPr>
        <p:txBody>
          <a:bodyPr vert="horz" lIns="91440" tIns="45720" rIns="91440" bIns="45720" rtlCol="0" anchor="b">
            <a:normAutofit/>
          </a:bodyPr>
          <a:lstStyle/>
          <a:p>
            <a:pPr algn="ctr"/>
            <a:r>
              <a:rPr lang="en-US" sz="4400" dirty="0">
                <a:solidFill>
                  <a:srgbClr val="FFFFFF"/>
                </a:solidFill>
              </a:rPr>
              <a:t>Rosenberg’s Portion of Average Homestead              Tax Bills at $0.33</a:t>
            </a:r>
          </a:p>
        </p:txBody>
      </p:sp>
      <p:sp>
        <p:nvSpPr>
          <p:cNvPr id="52" name="Rectangle 51">
            <a:extLst>
              <a:ext uri="{FF2B5EF4-FFF2-40B4-BE49-F238E27FC236}">
                <a16:creationId xmlns:a16="http://schemas.microsoft.com/office/drawing/2014/main" id="{C5EEE05A-0D3B-4695-8AE0-4EE7CFF7C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3" name="Rectangle 52">
            <a:extLst>
              <a:ext uri="{FF2B5EF4-FFF2-40B4-BE49-F238E27FC236}">
                <a16:creationId xmlns:a16="http://schemas.microsoft.com/office/drawing/2014/main" id="{6F099FEA-E501-466E-95AC-14B6FCF3D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House outline">
            <a:extLst>
              <a:ext uri="{FF2B5EF4-FFF2-40B4-BE49-F238E27FC236}">
                <a16:creationId xmlns:a16="http://schemas.microsoft.com/office/drawing/2014/main" id="{50F02E46-4634-4043-F444-2FC43B3621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28565" y="494948"/>
            <a:ext cx="3328416" cy="3328416"/>
          </a:xfrm>
          <a:prstGeom prst="rect">
            <a:avLst/>
          </a:prstGeom>
        </p:spPr>
      </p:pic>
      <p:sp>
        <p:nvSpPr>
          <p:cNvPr id="54" name="Rectangle 53">
            <a:extLst>
              <a:ext uri="{FF2B5EF4-FFF2-40B4-BE49-F238E27FC236}">
                <a16:creationId xmlns:a16="http://schemas.microsoft.com/office/drawing/2014/main" id="{2212BAF0-E8F3-41F5-95B3-E55F43017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534" y="321732"/>
            <a:ext cx="3088456" cy="21082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D7FDEB85-735B-47BB-867E-BE92590A6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6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FDADD85-0E0F-4DFA-BFA4-BFEEDDE92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House outline">
            <a:extLst>
              <a:ext uri="{FF2B5EF4-FFF2-40B4-BE49-F238E27FC236}">
                <a16:creationId xmlns:a16="http://schemas.microsoft.com/office/drawing/2014/main" id="{617DFD96-FAD7-DC98-14C8-F98613E389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61038" y="3150536"/>
            <a:ext cx="2743200" cy="2743200"/>
          </a:xfrm>
          <a:prstGeom prst="rect">
            <a:avLst/>
          </a:prstGeom>
        </p:spPr>
      </p:pic>
      <p:sp>
        <p:nvSpPr>
          <p:cNvPr id="9" name="TextBox 8">
            <a:extLst>
              <a:ext uri="{FF2B5EF4-FFF2-40B4-BE49-F238E27FC236}">
                <a16:creationId xmlns:a16="http://schemas.microsoft.com/office/drawing/2014/main" id="{69A04FCD-37A3-75EF-2D5F-2E9796BC5409}"/>
              </a:ext>
            </a:extLst>
          </p:cNvPr>
          <p:cNvSpPr txBox="1"/>
          <p:nvPr/>
        </p:nvSpPr>
        <p:spPr>
          <a:xfrm>
            <a:off x="4965290" y="4460815"/>
            <a:ext cx="3654965" cy="646331"/>
          </a:xfrm>
          <a:prstGeom prst="rect">
            <a:avLst/>
          </a:prstGeom>
          <a:noFill/>
        </p:spPr>
        <p:txBody>
          <a:bodyPr wrap="square" rtlCol="0">
            <a:spAutoFit/>
          </a:bodyPr>
          <a:lstStyle/>
          <a:p>
            <a:pPr algn="ctr"/>
            <a:r>
              <a:rPr lang="en-US" dirty="0"/>
              <a:t>Average Homestead </a:t>
            </a:r>
          </a:p>
          <a:p>
            <a:pPr algn="ctr"/>
            <a:r>
              <a:rPr lang="en-US" dirty="0"/>
              <a:t>Household Tax Bill </a:t>
            </a:r>
            <a:r>
              <a:rPr lang="en-US" sz="1000" dirty="0"/>
              <a:t>($285,000 Value)</a:t>
            </a:r>
          </a:p>
        </p:txBody>
      </p:sp>
      <p:sp>
        <p:nvSpPr>
          <p:cNvPr id="24" name="TextBox 23">
            <a:extLst>
              <a:ext uri="{FF2B5EF4-FFF2-40B4-BE49-F238E27FC236}">
                <a16:creationId xmlns:a16="http://schemas.microsoft.com/office/drawing/2014/main" id="{7A0055E6-B056-A4B0-1471-94C5BF83C6DB}"/>
              </a:ext>
            </a:extLst>
          </p:cNvPr>
          <p:cNvSpPr txBox="1"/>
          <p:nvPr/>
        </p:nvSpPr>
        <p:spPr>
          <a:xfrm>
            <a:off x="8806640" y="700359"/>
            <a:ext cx="3060349" cy="646331"/>
          </a:xfrm>
          <a:prstGeom prst="rect">
            <a:avLst/>
          </a:prstGeom>
          <a:noFill/>
        </p:spPr>
        <p:txBody>
          <a:bodyPr wrap="square" rtlCol="0">
            <a:spAutoFit/>
          </a:bodyPr>
          <a:lstStyle/>
          <a:p>
            <a:pPr algn="ctr"/>
            <a:r>
              <a:rPr lang="en-US" dirty="0"/>
              <a:t>Average </a:t>
            </a:r>
            <a:r>
              <a:rPr lang="en-US" b="1" u="sng" dirty="0"/>
              <a:t>Senior</a:t>
            </a:r>
            <a:r>
              <a:rPr lang="en-US" dirty="0"/>
              <a:t> Homestead Household Tax Bill </a:t>
            </a:r>
            <a:r>
              <a:rPr lang="en-US" sz="1000" dirty="0"/>
              <a:t>($240,000 Value)</a:t>
            </a:r>
          </a:p>
        </p:txBody>
      </p:sp>
      <p:sp>
        <p:nvSpPr>
          <p:cNvPr id="26" name="TextBox 25">
            <a:extLst>
              <a:ext uri="{FF2B5EF4-FFF2-40B4-BE49-F238E27FC236}">
                <a16:creationId xmlns:a16="http://schemas.microsoft.com/office/drawing/2014/main" id="{6C6B8F09-7C69-6A2A-1BF0-57DFC5313620}"/>
              </a:ext>
            </a:extLst>
          </p:cNvPr>
          <p:cNvSpPr txBox="1"/>
          <p:nvPr/>
        </p:nvSpPr>
        <p:spPr>
          <a:xfrm>
            <a:off x="8783531" y="1520100"/>
            <a:ext cx="3068567" cy="830997"/>
          </a:xfrm>
          <a:prstGeom prst="rect">
            <a:avLst/>
          </a:prstGeom>
          <a:noFill/>
        </p:spPr>
        <p:txBody>
          <a:bodyPr wrap="square" rtlCol="0">
            <a:spAutoFit/>
          </a:bodyPr>
          <a:lstStyle/>
          <a:p>
            <a:pPr algn="ctr"/>
            <a:r>
              <a:rPr lang="en-US" sz="2400" dirty="0">
                <a:solidFill>
                  <a:schemeClr val="bg1"/>
                </a:solidFill>
              </a:rPr>
              <a:t>$353/year</a:t>
            </a:r>
          </a:p>
          <a:p>
            <a:pPr algn="ctr"/>
            <a:r>
              <a:rPr lang="en-US" sz="2400" dirty="0">
                <a:solidFill>
                  <a:schemeClr val="bg1"/>
                </a:solidFill>
              </a:rPr>
              <a:t>$30/month</a:t>
            </a:r>
          </a:p>
        </p:txBody>
      </p:sp>
      <p:sp>
        <p:nvSpPr>
          <p:cNvPr id="28" name="TextBox 27">
            <a:extLst>
              <a:ext uri="{FF2B5EF4-FFF2-40B4-BE49-F238E27FC236}">
                <a16:creationId xmlns:a16="http://schemas.microsoft.com/office/drawing/2014/main" id="{5F8F82A8-B2EC-CB84-6F3D-9FB2662818E2}"/>
              </a:ext>
            </a:extLst>
          </p:cNvPr>
          <p:cNvSpPr txBox="1"/>
          <p:nvPr/>
        </p:nvSpPr>
        <p:spPr>
          <a:xfrm>
            <a:off x="4963749" y="5412539"/>
            <a:ext cx="3656506" cy="830997"/>
          </a:xfrm>
          <a:prstGeom prst="rect">
            <a:avLst/>
          </a:prstGeom>
          <a:noFill/>
        </p:spPr>
        <p:txBody>
          <a:bodyPr wrap="square" rtlCol="0">
            <a:spAutoFit/>
          </a:bodyPr>
          <a:lstStyle/>
          <a:p>
            <a:pPr algn="ctr"/>
            <a:r>
              <a:rPr lang="en-US" sz="2400" dirty="0">
                <a:solidFill>
                  <a:schemeClr val="bg1"/>
                </a:solidFill>
              </a:rPr>
              <a:t>$752/year</a:t>
            </a:r>
          </a:p>
          <a:p>
            <a:pPr algn="ctr"/>
            <a:r>
              <a:rPr lang="en-US" sz="2400" dirty="0">
                <a:solidFill>
                  <a:schemeClr val="bg1"/>
                </a:solidFill>
              </a:rPr>
              <a:t>$63/month</a:t>
            </a:r>
          </a:p>
        </p:txBody>
      </p:sp>
    </p:spTree>
    <p:extLst>
      <p:ext uri="{BB962C8B-B14F-4D97-AF65-F5344CB8AC3E}">
        <p14:creationId xmlns:p14="http://schemas.microsoft.com/office/powerpoint/2010/main" val="3105951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222" y="286603"/>
            <a:ext cx="11683247" cy="1450757"/>
          </a:xfrm>
        </p:spPr>
        <p:txBody>
          <a:bodyPr>
            <a:normAutofit/>
          </a:bodyPr>
          <a:lstStyle/>
          <a:p>
            <a:r>
              <a:rPr lang="en-US" sz="4400" dirty="0"/>
              <a:t>Monthly City Tax Bill vs Other Average Utility Bills</a:t>
            </a:r>
          </a:p>
        </p:txBody>
      </p:sp>
      <p:sp>
        <p:nvSpPr>
          <p:cNvPr id="3" name="Slide Number Placeholder 2"/>
          <p:cNvSpPr>
            <a:spLocks noGrp="1"/>
          </p:cNvSpPr>
          <p:nvPr>
            <p:ph type="sldNum" sz="quarter" idx="12"/>
          </p:nvPr>
        </p:nvSpPr>
        <p:spPr/>
        <p:txBody>
          <a:bodyPr/>
          <a:lstStyle/>
          <a:p>
            <a:fld id="{6D22F896-40B5-4ADD-8801-0D06FADFA095}" type="slidenum">
              <a:rPr lang="en-US" smtClean="0"/>
              <a:t>13</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794138248"/>
              </p:ext>
            </p:extLst>
          </p:nvPr>
        </p:nvGraphicFramePr>
        <p:xfrm>
          <a:off x="298222" y="1977897"/>
          <a:ext cx="6004099" cy="3936615"/>
        </p:xfrm>
        <a:graphic>
          <a:graphicData uri="http://schemas.openxmlformats.org/drawingml/2006/table">
            <a:tbl>
              <a:tblPr>
                <a:tableStyleId>{5C22544A-7EE6-4342-B048-85BDC9FD1C3A}</a:tableStyleId>
              </a:tblPr>
              <a:tblGrid>
                <a:gridCol w="3575038">
                  <a:extLst>
                    <a:ext uri="{9D8B030D-6E8A-4147-A177-3AD203B41FA5}">
                      <a16:colId xmlns:a16="http://schemas.microsoft.com/office/drawing/2014/main" val="4175348943"/>
                    </a:ext>
                  </a:extLst>
                </a:gridCol>
                <a:gridCol w="2429061">
                  <a:extLst>
                    <a:ext uri="{9D8B030D-6E8A-4147-A177-3AD203B41FA5}">
                      <a16:colId xmlns:a16="http://schemas.microsoft.com/office/drawing/2014/main" val="38052265"/>
                    </a:ext>
                  </a:extLst>
                </a:gridCol>
              </a:tblGrid>
              <a:tr h="388930">
                <a:tc>
                  <a:txBody>
                    <a:bodyPr/>
                    <a:lstStyle/>
                    <a:p>
                      <a:pPr algn="l" fontAlgn="b"/>
                      <a:r>
                        <a:rPr lang="en-US" sz="1400" u="none" strike="noStrike" dirty="0">
                          <a:effectLst/>
                        </a:rPr>
                        <a:t>Property Value $285,000</a:t>
                      </a:r>
                    </a:p>
                    <a:p>
                      <a:pPr algn="l" fontAlgn="b"/>
                      <a:r>
                        <a:rPr lang="en-US" sz="1400" u="none" strike="noStrike" dirty="0">
                          <a:effectLst/>
                        </a:rPr>
                        <a:t>Taxable</a:t>
                      </a:r>
                      <a:r>
                        <a:rPr lang="en-US" sz="1400" u="none" strike="noStrike" baseline="0" dirty="0">
                          <a:effectLst/>
                        </a:rPr>
                        <a:t> Value </a:t>
                      </a:r>
                      <a:r>
                        <a:rPr lang="en-US" sz="1000" u="none" strike="noStrike" baseline="0" dirty="0">
                          <a:effectLst/>
                        </a:rPr>
                        <a:t>(w/20% homestead exemption) </a:t>
                      </a:r>
                      <a:r>
                        <a:rPr lang="en-US" sz="1400" u="none" strike="noStrike" baseline="0" dirty="0">
                          <a:effectLst/>
                        </a:rPr>
                        <a:t>- $228,000</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b="0" i="0" u="sng" strike="noStrike" dirty="0">
                          <a:solidFill>
                            <a:srgbClr val="000000"/>
                          </a:solidFill>
                          <a:effectLst/>
                          <a:latin typeface="Calibri" panose="020F0502020204030204" pitchFamily="34" charset="0"/>
                        </a:rPr>
                        <a:t>Total City Tax Bill - $752.40</a:t>
                      </a:r>
                    </a:p>
                    <a:p>
                      <a:pPr algn="r" fontAlgn="b"/>
                      <a:r>
                        <a:rPr lang="en-US" sz="1400" b="0" i="0" u="none" strike="noStrike" dirty="0">
                          <a:solidFill>
                            <a:srgbClr val="000000"/>
                          </a:solidFill>
                          <a:effectLst/>
                          <a:latin typeface="Calibri" panose="020F0502020204030204" pitchFamily="34" charset="0"/>
                        </a:rPr>
                        <a:t>Monthly City Tax Bill Allocation</a:t>
                      </a:r>
                    </a:p>
                  </a:txBody>
                  <a:tcPr marL="9525" marR="9525" marT="9525" marB="0" anchor="b"/>
                </a:tc>
                <a:extLst>
                  <a:ext uri="{0D108BD9-81ED-4DB2-BD59-A6C34878D82A}">
                    <a16:rowId xmlns:a16="http://schemas.microsoft.com/office/drawing/2014/main" val="1616012071"/>
                  </a:ext>
                </a:extLst>
              </a:tr>
              <a:tr h="388930">
                <a:tc>
                  <a:txBody>
                    <a:bodyPr/>
                    <a:lstStyle/>
                    <a:p>
                      <a:pPr algn="l" fontAlgn="b"/>
                      <a:r>
                        <a:rPr lang="en-US" sz="1300" u="none" strike="noStrike" dirty="0">
                          <a:effectLst/>
                        </a:rPr>
                        <a:t> General Government </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300" u="none" strike="noStrike" dirty="0">
                          <a:effectLst/>
                        </a:rPr>
                        <a:t>               $7.02 </a:t>
                      </a:r>
                      <a:endParaRPr lang="en-US" sz="1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507264"/>
                  </a:ext>
                </a:extLst>
              </a:tr>
              <a:tr h="388930">
                <a:tc>
                  <a:txBody>
                    <a:bodyPr/>
                    <a:lstStyle/>
                    <a:p>
                      <a:pPr algn="l" fontAlgn="b"/>
                      <a:r>
                        <a:rPr lang="en-US" sz="1300" u="none" strike="noStrike" dirty="0">
                          <a:effectLst/>
                        </a:rPr>
                        <a:t> Community Development </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300" u="none" strike="noStrike" dirty="0">
                          <a:effectLst/>
                        </a:rPr>
                        <a:t>                                                   $2.03 </a:t>
                      </a:r>
                      <a:endParaRPr lang="en-US" sz="1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01070699"/>
                  </a:ext>
                </a:extLst>
              </a:tr>
              <a:tr h="388930">
                <a:tc>
                  <a:txBody>
                    <a:bodyPr/>
                    <a:lstStyle/>
                    <a:p>
                      <a:pPr algn="l" fontAlgn="b"/>
                      <a:r>
                        <a:rPr lang="en-US" sz="1300" u="none" strike="noStrike" dirty="0">
                          <a:effectLst/>
                        </a:rPr>
                        <a:t> Police &amp; Animal Shelter</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300" u="none" strike="noStrike" dirty="0">
                          <a:effectLst/>
                        </a:rPr>
                        <a:t>                                                 $15.68 </a:t>
                      </a:r>
                      <a:endParaRPr lang="en-US" sz="1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12667737"/>
                  </a:ext>
                </a:extLst>
              </a:tr>
              <a:tr h="388930">
                <a:tc>
                  <a:txBody>
                    <a:bodyPr/>
                    <a:lstStyle/>
                    <a:p>
                      <a:pPr algn="l" fontAlgn="b"/>
                      <a:r>
                        <a:rPr lang="en-US" sz="1300" u="none" strike="noStrike" dirty="0">
                          <a:effectLst/>
                        </a:rPr>
                        <a:t> Fire &amp; Fire Marshal</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300" u="none" strike="noStrike" dirty="0">
                          <a:effectLst/>
                        </a:rPr>
                        <a:t>                                                   $7.20 </a:t>
                      </a:r>
                      <a:endParaRPr lang="en-US" sz="1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32344333"/>
                  </a:ext>
                </a:extLst>
              </a:tr>
              <a:tr h="388930">
                <a:tc>
                  <a:txBody>
                    <a:bodyPr/>
                    <a:lstStyle/>
                    <a:p>
                      <a:pPr algn="l" fontAlgn="b"/>
                      <a:r>
                        <a:rPr lang="en-US" sz="1300" u="none" strike="noStrike" dirty="0">
                          <a:effectLst/>
                        </a:rPr>
                        <a:t> Public Services </a:t>
                      </a:r>
                    </a:p>
                  </a:txBody>
                  <a:tcPr marL="9525" marR="9525" marT="9525" marB="0" anchor="b"/>
                </a:tc>
                <a:tc>
                  <a:txBody>
                    <a:bodyPr/>
                    <a:lstStyle/>
                    <a:p>
                      <a:pPr algn="r" fontAlgn="b"/>
                      <a:r>
                        <a:rPr lang="en-US" sz="1300" u="none" strike="noStrike" dirty="0">
                          <a:effectLst/>
                        </a:rPr>
                        <a:t>                                                   $7.43 </a:t>
                      </a:r>
                      <a:endParaRPr lang="en-US" sz="1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40766343"/>
                  </a:ext>
                </a:extLst>
              </a:tr>
              <a:tr h="388930">
                <a:tc>
                  <a:txBody>
                    <a:bodyPr/>
                    <a:lstStyle/>
                    <a:p>
                      <a:pPr algn="l" fontAlgn="b"/>
                      <a:r>
                        <a:rPr lang="en-US" sz="1300" b="0" i="0" u="none" strike="noStrike" dirty="0">
                          <a:solidFill>
                            <a:srgbClr val="000000"/>
                          </a:solidFill>
                          <a:effectLst/>
                          <a:latin typeface="Calibri" panose="020F0502020204030204" pitchFamily="34" charset="0"/>
                        </a:rPr>
                        <a:t> Street and Sidewalk Improvements</a:t>
                      </a:r>
                      <a:endParaRPr lang="en-US" sz="9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300" u="none" strike="noStrike" dirty="0">
                          <a:effectLst/>
                        </a:rPr>
                        <a:t>                                                   $0.94 </a:t>
                      </a:r>
                      <a:endParaRPr lang="en-US" sz="1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41375875"/>
                  </a:ext>
                </a:extLst>
              </a:tr>
              <a:tr h="388930">
                <a:tc>
                  <a:txBody>
                    <a:bodyPr/>
                    <a:lstStyle/>
                    <a:p>
                      <a:pPr algn="l" fontAlgn="b"/>
                      <a:r>
                        <a:rPr lang="en-US" sz="1300" u="none" strike="noStrike" dirty="0">
                          <a:effectLst/>
                        </a:rPr>
                        <a:t> Transfers  </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300" u="none" strike="noStrike" dirty="0">
                          <a:effectLst/>
                        </a:rPr>
                        <a:t>                                                     $0.17 </a:t>
                      </a:r>
                      <a:endParaRPr lang="en-US" sz="1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45185717"/>
                  </a:ext>
                </a:extLst>
              </a:tr>
              <a:tr h="388930">
                <a:tc>
                  <a:txBody>
                    <a:bodyPr/>
                    <a:lstStyle/>
                    <a:p>
                      <a:pPr algn="l" fontAlgn="b"/>
                      <a:r>
                        <a:rPr lang="en-US" sz="1300" u="none" strike="noStrike" dirty="0">
                          <a:effectLst/>
                        </a:rPr>
                        <a:t> Debt Service </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300" u="none" strike="noStrike" dirty="0">
                          <a:effectLst/>
                        </a:rPr>
                        <a:t>                                                $</a:t>
                      </a:r>
                      <a:r>
                        <a:rPr lang="en-US" sz="1300" u="sng" strike="noStrike" dirty="0">
                          <a:effectLst/>
                        </a:rPr>
                        <a:t>22.23 </a:t>
                      </a:r>
                      <a:endParaRPr lang="en-US" sz="1300" b="0" i="0" u="sng"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42789366"/>
                  </a:ext>
                </a:extLst>
              </a:tr>
              <a:tr h="388930">
                <a:tc>
                  <a:txBody>
                    <a:bodyPr/>
                    <a:lstStyle/>
                    <a:p>
                      <a:pPr algn="l" fontAlgn="b"/>
                      <a:r>
                        <a:rPr lang="en-US" sz="1300" u="none" strike="noStrike" dirty="0">
                          <a:effectLst/>
                        </a:rPr>
                        <a:t>Monthly Tax Amount</a:t>
                      </a:r>
                      <a:endParaRPr lang="en-US" sz="13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300" b="1" u="none" strike="noStrike" dirty="0">
                          <a:effectLst/>
                        </a:rPr>
                        <a:t>$62.70                                                  </a:t>
                      </a:r>
                      <a:endParaRPr lang="en-US" sz="1300" b="1" i="0" u="sng"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56927971"/>
                  </a:ext>
                </a:extLst>
              </a:tr>
            </a:tbl>
          </a:graphicData>
        </a:graphic>
      </p:graphicFrame>
      <p:sp>
        <p:nvSpPr>
          <p:cNvPr id="7" name="Oval 6"/>
          <p:cNvSpPr/>
          <p:nvPr/>
        </p:nvSpPr>
        <p:spPr>
          <a:xfrm>
            <a:off x="5635619" y="5675927"/>
            <a:ext cx="834887" cy="3021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808080"/>
              </a:highlight>
            </a:endParaRPr>
          </a:p>
        </p:txBody>
      </p:sp>
      <p:pic>
        <p:nvPicPr>
          <p:cNvPr id="11" name="Picture 10">
            <a:extLst>
              <a:ext uri="{FF2B5EF4-FFF2-40B4-BE49-F238E27FC236}">
                <a16:creationId xmlns:a16="http://schemas.microsoft.com/office/drawing/2014/main" id="{99F7253D-F869-449D-8CC5-DFA4DAF06E02}"/>
              </a:ext>
            </a:extLst>
          </p:cNvPr>
          <p:cNvPicPr>
            <a:picLocks noChangeAspect="1"/>
          </p:cNvPicPr>
          <p:nvPr/>
        </p:nvPicPr>
        <p:blipFill>
          <a:blip r:embed="rId2"/>
          <a:stretch>
            <a:fillRect/>
          </a:stretch>
        </p:blipFill>
        <p:spPr>
          <a:xfrm>
            <a:off x="9429007" y="1818535"/>
            <a:ext cx="1926512" cy="2035246"/>
          </a:xfrm>
          <a:prstGeom prst="rect">
            <a:avLst/>
          </a:prstGeom>
        </p:spPr>
      </p:pic>
      <p:pic>
        <p:nvPicPr>
          <p:cNvPr id="12" name="Picture 11">
            <a:extLst>
              <a:ext uri="{FF2B5EF4-FFF2-40B4-BE49-F238E27FC236}">
                <a16:creationId xmlns:a16="http://schemas.microsoft.com/office/drawing/2014/main" id="{95ACF9F2-404D-4560-BC16-DD44522D360F}"/>
              </a:ext>
            </a:extLst>
          </p:cNvPr>
          <p:cNvPicPr>
            <a:picLocks noChangeAspect="1"/>
          </p:cNvPicPr>
          <p:nvPr/>
        </p:nvPicPr>
        <p:blipFill>
          <a:blip r:embed="rId3"/>
          <a:stretch>
            <a:fillRect/>
          </a:stretch>
        </p:blipFill>
        <p:spPr>
          <a:xfrm>
            <a:off x="6581046" y="1848905"/>
            <a:ext cx="1926512" cy="2004876"/>
          </a:xfrm>
          <a:prstGeom prst="rect">
            <a:avLst/>
          </a:prstGeom>
        </p:spPr>
      </p:pic>
      <p:sp>
        <p:nvSpPr>
          <p:cNvPr id="13" name="TextBox 12">
            <a:extLst>
              <a:ext uri="{FF2B5EF4-FFF2-40B4-BE49-F238E27FC236}">
                <a16:creationId xmlns:a16="http://schemas.microsoft.com/office/drawing/2014/main" id="{FB3C0C7F-F1D1-4A8B-8E6A-E78D8A769933}"/>
              </a:ext>
            </a:extLst>
          </p:cNvPr>
          <p:cNvSpPr txBox="1"/>
          <p:nvPr/>
        </p:nvSpPr>
        <p:spPr>
          <a:xfrm>
            <a:off x="9652270" y="3793762"/>
            <a:ext cx="1425390" cy="338554"/>
          </a:xfrm>
          <a:prstGeom prst="rect">
            <a:avLst/>
          </a:prstGeom>
          <a:noFill/>
        </p:spPr>
        <p:txBody>
          <a:bodyPr wrap="none" rtlCol="0">
            <a:spAutoFit/>
          </a:bodyPr>
          <a:lstStyle/>
          <a:p>
            <a:r>
              <a:rPr lang="en-US" sz="1600" dirty="0"/>
              <a:t>Cable: $100.00</a:t>
            </a:r>
          </a:p>
        </p:txBody>
      </p:sp>
      <p:sp>
        <p:nvSpPr>
          <p:cNvPr id="14" name="TextBox 13">
            <a:extLst>
              <a:ext uri="{FF2B5EF4-FFF2-40B4-BE49-F238E27FC236}">
                <a16:creationId xmlns:a16="http://schemas.microsoft.com/office/drawing/2014/main" id="{C3455A4E-F7A2-40AA-86C7-2E13E0251C65}"/>
              </a:ext>
            </a:extLst>
          </p:cNvPr>
          <p:cNvSpPr txBox="1"/>
          <p:nvPr/>
        </p:nvSpPr>
        <p:spPr>
          <a:xfrm>
            <a:off x="6712066" y="3777778"/>
            <a:ext cx="1534010" cy="338554"/>
          </a:xfrm>
          <a:prstGeom prst="rect">
            <a:avLst/>
          </a:prstGeom>
          <a:noFill/>
        </p:spPr>
        <p:txBody>
          <a:bodyPr wrap="none" rtlCol="0">
            <a:spAutoFit/>
          </a:bodyPr>
          <a:lstStyle/>
          <a:p>
            <a:r>
              <a:rPr lang="en-US" sz="1600" dirty="0"/>
              <a:t>Internet: $75.00</a:t>
            </a:r>
          </a:p>
        </p:txBody>
      </p:sp>
      <p:pic>
        <p:nvPicPr>
          <p:cNvPr id="15" name="Picture 14">
            <a:extLst>
              <a:ext uri="{FF2B5EF4-FFF2-40B4-BE49-F238E27FC236}">
                <a16:creationId xmlns:a16="http://schemas.microsoft.com/office/drawing/2014/main" id="{4F2393AB-7647-4A86-90E8-0160527B283C}"/>
              </a:ext>
            </a:extLst>
          </p:cNvPr>
          <p:cNvPicPr>
            <a:picLocks noChangeAspect="1"/>
          </p:cNvPicPr>
          <p:nvPr/>
        </p:nvPicPr>
        <p:blipFill>
          <a:blip r:embed="rId4"/>
          <a:stretch>
            <a:fillRect/>
          </a:stretch>
        </p:blipFill>
        <p:spPr>
          <a:xfrm>
            <a:off x="6598851" y="4195805"/>
            <a:ext cx="1760443" cy="1797255"/>
          </a:xfrm>
          <a:prstGeom prst="rect">
            <a:avLst/>
          </a:prstGeom>
        </p:spPr>
      </p:pic>
      <p:sp>
        <p:nvSpPr>
          <p:cNvPr id="16" name="TextBox 15">
            <a:extLst>
              <a:ext uri="{FF2B5EF4-FFF2-40B4-BE49-F238E27FC236}">
                <a16:creationId xmlns:a16="http://schemas.microsoft.com/office/drawing/2014/main" id="{2ADDF562-4527-41BE-ADB0-A1F9CC765903}"/>
              </a:ext>
            </a:extLst>
          </p:cNvPr>
          <p:cNvSpPr txBox="1"/>
          <p:nvPr/>
        </p:nvSpPr>
        <p:spPr>
          <a:xfrm>
            <a:off x="6556382" y="5948182"/>
            <a:ext cx="1845377" cy="338554"/>
          </a:xfrm>
          <a:prstGeom prst="rect">
            <a:avLst/>
          </a:prstGeom>
          <a:noFill/>
        </p:spPr>
        <p:txBody>
          <a:bodyPr wrap="none" rtlCol="0">
            <a:spAutoFit/>
          </a:bodyPr>
          <a:lstStyle/>
          <a:p>
            <a:r>
              <a:rPr lang="en-US" sz="1600" dirty="0"/>
              <a:t>Cell Phone: $100.00</a:t>
            </a:r>
          </a:p>
        </p:txBody>
      </p:sp>
      <p:pic>
        <p:nvPicPr>
          <p:cNvPr id="17" name="Picture 16">
            <a:extLst>
              <a:ext uri="{FF2B5EF4-FFF2-40B4-BE49-F238E27FC236}">
                <a16:creationId xmlns:a16="http://schemas.microsoft.com/office/drawing/2014/main" id="{2E427BEB-2078-46BD-942A-AE1A065988EA}"/>
              </a:ext>
            </a:extLst>
          </p:cNvPr>
          <p:cNvPicPr>
            <a:picLocks noChangeAspect="1"/>
          </p:cNvPicPr>
          <p:nvPr/>
        </p:nvPicPr>
        <p:blipFill rotWithShape="1">
          <a:blip r:embed="rId5"/>
          <a:srcRect b="7817"/>
          <a:stretch/>
        </p:blipFill>
        <p:spPr>
          <a:xfrm>
            <a:off x="9422510" y="4208925"/>
            <a:ext cx="1884910" cy="1823432"/>
          </a:xfrm>
          <a:prstGeom prst="rect">
            <a:avLst/>
          </a:prstGeom>
        </p:spPr>
      </p:pic>
      <p:sp>
        <p:nvSpPr>
          <p:cNvPr id="18" name="TextBox 17">
            <a:extLst>
              <a:ext uri="{FF2B5EF4-FFF2-40B4-BE49-F238E27FC236}">
                <a16:creationId xmlns:a16="http://schemas.microsoft.com/office/drawing/2014/main" id="{D366C04B-E511-4651-98D1-151E1EB055E8}"/>
              </a:ext>
            </a:extLst>
          </p:cNvPr>
          <p:cNvSpPr txBox="1"/>
          <p:nvPr/>
        </p:nvSpPr>
        <p:spPr>
          <a:xfrm>
            <a:off x="9501634" y="5954888"/>
            <a:ext cx="1781257" cy="338554"/>
          </a:xfrm>
          <a:prstGeom prst="rect">
            <a:avLst/>
          </a:prstGeom>
          <a:noFill/>
        </p:spPr>
        <p:txBody>
          <a:bodyPr wrap="none" rtlCol="0">
            <a:spAutoFit/>
          </a:bodyPr>
          <a:lstStyle/>
          <a:p>
            <a:r>
              <a:rPr lang="en-US" sz="1600" dirty="0"/>
              <a:t>Electricity: $150.00</a:t>
            </a:r>
          </a:p>
        </p:txBody>
      </p:sp>
    </p:spTree>
    <p:extLst>
      <p:ext uri="{BB962C8B-B14F-4D97-AF65-F5344CB8AC3E}">
        <p14:creationId xmlns:p14="http://schemas.microsoft.com/office/powerpoint/2010/main" val="1174885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7576" y="286603"/>
            <a:ext cx="9858103" cy="1450757"/>
          </a:xfrm>
          <a:solidFill>
            <a:schemeClr val="bg1">
              <a:lumMod val="95000"/>
              <a:alpha val="70000"/>
            </a:schemeClr>
          </a:solidFill>
        </p:spPr>
        <p:txBody>
          <a:bodyPr>
            <a:normAutofit/>
          </a:bodyPr>
          <a:lstStyle/>
          <a:p>
            <a:r>
              <a:rPr lang="en-US" dirty="0">
                <a:solidFill>
                  <a:schemeClr val="tx1"/>
                </a:solidFill>
                <a:latin typeface="Calibri" panose="020F0502020204030204" pitchFamily="34" charset="0"/>
              </a:rPr>
              <a:t>Recommendation</a:t>
            </a:r>
            <a:br>
              <a:rPr lang="en-US" dirty="0">
                <a:solidFill>
                  <a:schemeClr val="tx1"/>
                </a:solidFill>
                <a:latin typeface="Calibri" panose="020F0502020204030204" pitchFamily="34" charset="0"/>
              </a:rPr>
            </a:br>
            <a:endParaRPr lang="en-US" sz="1800" dirty="0">
              <a:solidFill>
                <a:schemeClr val="tx1"/>
              </a:solidFill>
              <a:latin typeface="Calibri" panose="020F0502020204030204" pitchFamily="34" charset="0"/>
            </a:endParaRPr>
          </a:p>
        </p:txBody>
      </p:sp>
      <p:sp>
        <p:nvSpPr>
          <p:cNvPr id="5" name="Content Placeholder 4"/>
          <p:cNvSpPr>
            <a:spLocks noGrp="1"/>
          </p:cNvSpPr>
          <p:nvPr>
            <p:ph idx="1"/>
          </p:nvPr>
        </p:nvSpPr>
        <p:spPr>
          <a:xfrm>
            <a:off x="1297576" y="2037806"/>
            <a:ext cx="9858104" cy="3570514"/>
          </a:xfrm>
          <a:solidFill>
            <a:schemeClr val="bg1">
              <a:lumMod val="95000"/>
              <a:alpha val="85000"/>
            </a:schemeClr>
          </a:solidFill>
        </p:spPr>
        <p:txBody>
          <a:bodyPr>
            <a:normAutofit/>
          </a:bodyPr>
          <a:lstStyle/>
          <a:p>
            <a:pPr>
              <a:buFont typeface="Wingdings" panose="05000000000000000000" pitchFamily="2" charset="2"/>
              <a:buChar char="§"/>
            </a:pPr>
            <a:r>
              <a:rPr lang="en-US" sz="2200" dirty="0">
                <a:solidFill>
                  <a:schemeClr val="tx1"/>
                </a:solidFill>
              </a:rPr>
              <a:t>Staff is seeking City Council’s support for a proposed tax rate of $0.33 for the 2025 tax year.</a:t>
            </a:r>
          </a:p>
          <a:p>
            <a:pPr>
              <a:buFont typeface="Wingdings" panose="05000000000000000000" pitchFamily="2" charset="2"/>
              <a:buChar char="§"/>
            </a:pPr>
            <a:r>
              <a:rPr lang="en-US" sz="2200" dirty="0">
                <a:solidFill>
                  <a:schemeClr val="tx1"/>
                </a:solidFill>
              </a:rPr>
              <a:t>A tax rate of $0.33 provides for:</a:t>
            </a:r>
          </a:p>
          <a:p>
            <a:pPr lvl="1">
              <a:buFont typeface="Wingdings" panose="05000000000000000000" pitchFamily="2" charset="2"/>
              <a:buChar char="§"/>
            </a:pPr>
            <a:r>
              <a:rPr lang="en-US" sz="2200" dirty="0">
                <a:solidFill>
                  <a:schemeClr val="tx1"/>
                </a:solidFill>
              </a:rPr>
              <a:t>A Balanced General Fund budget without using fund balance</a:t>
            </a:r>
          </a:p>
          <a:p>
            <a:pPr lvl="1">
              <a:buFont typeface="Wingdings" panose="05000000000000000000" pitchFamily="2" charset="2"/>
              <a:buChar char="§"/>
            </a:pPr>
            <a:r>
              <a:rPr lang="en-US" sz="2200" dirty="0">
                <a:solidFill>
                  <a:schemeClr val="tx1"/>
                </a:solidFill>
              </a:rPr>
              <a:t>Investment in our employees for salaries and benefits</a:t>
            </a:r>
            <a:endParaRPr lang="en-US" sz="1800" dirty="0">
              <a:solidFill>
                <a:schemeClr val="tx1"/>
              </a:solidFill>
            </a:endParaRPr>
          </a:p>
          <a:p>
            <a:pPr lvl="1">
              <a:buFont typeface="Wingdings" panose="05000000000000000000" pitchFamily="2" charset="2"/>
              <a:buChar char="§"/>
            </a:pPr>
            <a:r>
              <a:rPr lang="en-US" sz="2200" dirty="0">
                <a:solidFill>
                  <a:schemeClr val="tx1"/>
                </a:solidFill>
              </a:rPr>
              <a:t>Adding four (4) full-time positions (3 General Fund and 1 Water/Wastewater Fund)</a:t>
            </a:r>
          </a:p>
          <a:p>
            <a:pPr lvl="1">
              <a:buFont typeface="Wingdings" panose="05000000000000000000" pitchFamily="2" charset="2"/>
              <a:buChar char="§"/>
            </a:pPr>
            <a:r>
              <a:rPr lang="en-US" sz="2200" dirty="0">
                <a:solidFill>
                  <a:schemeClr val="tx1"/>
                </a:solidFill>
              </a:rPr>
              <a:t>Maintain the state maximum allowable homestead exemption of 20%</a:t>
            </a:r>
          </a:p>
          <a:p>
            <a:pPr lvl="1">
              <a:buFont typeface="Wingdings" panose="05000000000000000000" pitchFamily="2" charset="2"/>
              <a:buChar char="§"/>
            </a:pPr>
            <a:r>
              <a:rPr lang="en-US" sz="2200" dirty="0">
                <a:solidFill>
                  <a:schemeClr val="tx1"/>
                </a:solidFill>
              </a:rPr>
              <a:t>Maintain the Over 65 and Disabled Persons with a homestead exemption of $85,000</a:t>
            </a:r>
          </a:p>
          <a:p>
            <a:pPr lvl="1">
              <a:buFont typeface="Wingdings" panose="05000000000000000000" pitchFamily="2" charset="2"/>
              <a:buChar char="§"/>
            </a:pPr>
            <a:endParaRPr lang="en-US" sz="2200" dirty="0">
              <a:solidFill>
                <a:schemeClr val="tx1"/>
              </a:solidFill>
              <a:highlight>
                <a:srgbClr val="FFFF00"/>
              </a:highlight>
            </a:endParaRPr>
          </a:p>
        </p:txBody>
      </p:sp>
      <p:sp>
        <p:nvSpPr>
          <p:cNvPr id="4" name="Slide Number Placeholder 3"/>
          <p:cNvSpPr>
            <a:spLocks noGrp="1"/>
          </p:cNvSpPr>
          <p:nvPr>
            <p:ph type="sldNum" sz="quarter" idx="12"/>
          </p:nvPr>
        </p:nvSpPr>
        <p:spPr/>
        <p:txBody>
          <a:bodyPr/>
          <a:lstStyle/>
          <a:p>
            <a:fld id="{08D026C2-D5A7-4D22-8583-BF58E8FC10AD}" type="slidenum">
              <a:rPr lang="en-US" sz="1400"/>
              <a:pPr/>
              <a:t>14</a:t>
            </a:fld>
            <a:endParaRPr lang="en-US" sz="1400" dirty="0"/>
          </a:p>
        </p:txBody>
      </p:sp>
    </p:spTree>
    <p:extLst>
      <p:ext uri="{BB962C8B-B14F-4D97-AF65-F5344CB8AC3E}">
        <p14:creationId xmlns:p14="http://schemas.microsoft.com/office/powerpoint/2010/main" val="2673413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panose="020F0502020204030204" pitchFamily="34" charset="0"/>
              </a:rPr>
              <a:t>Other Considerations</a:t>
            </a:r>
            <a:br>
              <a:rPr lang="en-US" sz="2000" dirty="0">
                <a:latin typeface="Calibri" panose="020F0502020204030204" pitchFamily="34" charset="0"/>
              </a:rPr>
            </a:br>
            <a:endParaRPr lang="en-US" sz="2000" dirty="0">
              <a:latin typeface="Calibri" panose="020F0502020204030204" pitchFamily="34" charset="0"/>
            </a:endParaRPr>
          </a:p>
        </p:txBody>
      </p:sp>
      <p:sp>
        <p:nvSpPr>
          <p:cNvPr id="5" name="Content Placeholder 4"/>
          <p:cNvSpPr>
            <a:spLocks noGrp="1"/>
          </p:cNvSpPr>
          <p:nvPr>
            <p:ph idx="1"/>
          </p:nvPr>
        </p:nvSpPr>
        <p:spPr>
          <a:xfrm>
            <a:off x="1097279" y="1845734"/>
            <a:ext cx="10253025" cy="4336952"/>
          </a:xfrm>
        </p:spPr>
        <p:txBody>
          <a:bodyPr>
            <a:normAutofit/>
          </a:bodyPr>
          <a:lstStyle/>
          <a:p>
            <a:pPr>
              <a:buFont typeface="Wingdings" panose="05000000000000000000" pitchFamily="2" charset="2"/>
              <a:buChar char="§"/>
            </a:pPr>
            <a:r>
              <a:rPr lang="en-US" sz="2200" dirty="0"/>
              <a:t>A record vote on the </a:t>
            </a:r>
            <a:r>
              <a:rPr lang="en-US" sz="2200" b="1" u="sng" dirty="0"/>
              <a:t>proposed</a:t>
            </a:r>
            <a:r>
              <a:rPr lang="en-US" sz="2200" dirty="0"/>
              <a:t> tax rate is needed for posting the proper Notice to taxpayers.  </a:t>
            </a:r>
          </a:p>
          <a:p>
            <a:pPr>
              <a:buFont typeface="Wingdings" panose="05000000000000000000" pitchFamily="2" charset="2"/>
              <a:buChar char="§"/>
            </a:pPr>
            <a:r>
              <a:rPr lang="en-US" sz="2200" dirty="0"/>
              <a:t>A tax rate of $0.33 is </a:t>
            </a:r>
            <a:r>
              <a:rPr lang="en-US" sz="2200" b="1" u="sng" dirty="0"/>
              <a:t>not a tax increase</a:t>
            </a:r>
            <a:r>
              <a:rPr lang="en-US" sz="2200" dirty="0"/>
              <a:t> since it is less than the No New Revenue Rate (NNR).</a:t>
            </a:r>
          </a:p>
          <a:p>
            <a:pPr>
              <a:buFont typeface="Wingdings" panose="05000000000000000000" pitchFamily="2" charset="2"/>
              <a:buChar char="§"/>
            </a:pPr>
            <a:r>
              <a:rPr lang="en-US" sz="2200" dirty="0"/>
              <a:t>Less growth in valuations compared to previous years</a:t>
            </a:r>
          </a:p>
          <a:p>
            <a:pPr>
              <a:buFont typeface="Wingdings" panose="05000000000000000000" pitchFamily="2" charset="2"/>
              <a:buChar char="§"/>
            </a:pPr>
            <a:r>
              <a:rPr lang="en-US" sz="2200" dirty="0"/>
              <a:t>City Council should consider holding the budget workshop meetings to discuss and understand the proposed budget prior to making any changes to the tax rate.</a:t>
            </a:r>
          </a:p>
          <a:p>
            <a:pPr>
              <a:buFont typeface="Wingdings" panose="05000000000000000000" pitchFamily="2" charset="2"/>
              <a:buChar char="§"/>
            </a:pPr>
            <a:r>
              <a:rPr lang="en-US" sz="2200" dirty="0"/>
              <a:t>A rate lower than the proposed tax rate of $0.33 will require reductions or reallocations to the budget and will make it challenging to add any other items requested by City Council.</a:t>
            </a:r>
          </a:p>
          <a:p>
            <a:pPr>
              <a:buFont typeface="Wingdings" panose="05000000000000000000" pitchFamily="2" charset="2"/>
              <a:buChar char="§"/>
            </a:pPr>
            <a:r>
              <a:rPr lang="en-US" sz="2200" dirty="0"/>
              <a:t>1 penny of the tax rate equals $492,000 of expenditures</a:t>
            </a:r>
          </a:p>
        </p:txBody>
      </p:sp>
      <p:sp>
        <p:nvSpPr>
          <p:cNvPr id="4" name="Slide Number Placeholder 3"/>
          <p:cNvSpPr>
            <a:spLocks noGrp="1"/>
          </p:cNvSpPr>
          <p:nvPr>
            <p:ph type="sldNum" sz="quarter" idx="12"/>
          </p:nvPr>
        </p:nvSpPr>
        <p:spPr/>
        <p:txBody>
          <a:bodyPr/>
          <a:lstStyle/>
          <a:p>
            <a:fld id="{08D026C2-D5A7-4D22-8583-BF58E8FC10AD}" type="slidenum">
              <a:rPr lang="en-US" sz="1400"/>
              <a:pPr/>
              <a:t>15</a:t>
            </a:fld>
            <a:endParaRPr lang="en-US" sz="1400" dirty="0"/>
          </a:p>
        </p:txBody>
      </p:sp>
    </p:spTree>
    <p:extLst>
      <p:ext uri="{BB962C8B-B14F-4D97-AF65-F5344CB8AC3E}">
        <p14:creationId xmlns:p14="http://schemas.microsoft.com/office/powerpoint/2010/main" val="1914575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B6F82-6629-FDB6-9955-5B4AF485FA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9C62C-3029-8BF7-EAF2-A6B92F410138}"/>
              </a:ext>
            </a:extLst>
          </p:cNvPr>
          <p:cNvSpPr>
            <a:spLocks noGrp="1"/>
          </p:cNvSpPr>
          <p:nvPr>
            <p:ph type="title"/>
          </p:nvPr>
        </p:nvSpPr>
        <p:spPr>
          <a:xfrm>
            <a:off x="6570453" y="370356"/>
            <a:ext cx="3444816" cy="434366"/>
          </a:xfrm>
        </p:spPr>
        <p:txBody>
          <a:bodyPr>
            <a:noAutofit/>
          </a:bodyPr>
          <a:lstStyle/>
          <a:p>
            <a:pPr algn="ctr"/>
            <a:r>
              <a:rPr lang="en-US" sz="2000" dirty="0">
                <a:solidFill>
                  <a:schemeClr val="bg1"/>
                </a:solidFill>
                <a:highlight>
                  <a:srgbClr val="808080"/>
                </a:highlight>
                <a:latin typeface="Calibri" panose="020F0502020204030204" pitchFamily="34" charset="0"/>
              </a:rPr>
              <a:t>Increase in Revenues to pay for </a:t>
            </a:r>
            <a:br>
              <a:rPr lang="en-US" sz="2000" dirty="0">
                <a:solidFill>
                  <a:schemeClr val="bg1"/>
                </a:solidFill>
                <a:highlight>
                  <a:srgbClr val="808080"/>
                </a:highlight>
                <a:latin typeface="Calibri" panose="020F0502020204030204" pitchFamily="34" charset="0"/>
              </a:rPr>
            </a:br>
            <a:r>
              <a:rPr lang="en-US" sz="2000" dirty="0">
                <a:solidFill>
                  <a:schemeClr val="bg1"/>
                </a:solidFill>
                <a:highlight>
                  <a:srgbClr val="808080"/>
                </a:highlight>
                <a:latin typeface="Calibri" panose="020F0502020204030204" pitchFamily="34" charset="0"/>
              </a:rPr>
              <a:t>Investment in Employees </a:t>
            </a:r>
          </a:p>
        </p:txBody>
      </p:sp>
      <p:sp>
        <p:nvSpPr>
          <p:cNvPr id="4" name="Slide Number Placeholder 3">
            <a:extLst>
              <a:ext uri="{FF2B5EF4-FFF2-40B4-BE49-F238E27FC236}">
                <a16:creationId xmlns:a16="http://schemas.microsoft.com/office/drawing/2014/main" id="{2D04D71C-EFF6-E411-B7ED-53F6FEB5DEFA}"/>
              </a:ext>
            </a:extLst>
          </p:cNvPr>
          <p:cNvSpPr>
            <a:spLocks noGrp="1"/>
          </p:cNvSpPr>
          <p:nvPr>
            <p:ph type="sldNum" sz="quarter" idx="12"/>
          </p:nvPr>
        </p:nvSpPr>
        <p:spPr/>
        <p:txBody>
          <a:bodyPr/>
          <a:lstStyle/>
          <a:p>
            <a:fld id="{08D026C2-D5A7-4D22-8583-BF58E8FC10AD}" type="slidenum">
              <a:rPr lang="en-US" sz="1400" smtClean="0"/>
              <a:pPr/>
              <a:t>16</a:t>
            </a:fld>
            <a:endParaRPr lang="en-US" sz="1400" dirty="0"/>
          </a:p>
        </p:txBody>
      </p:sp>
      <p:sp>
        <p:nvSpPr>
          <p:cNvPr id="7" name="Title 1">
            <a:extLst>
              <a:ext uri="{FF2B5EF4-FFF2-40B4-BE49-F238E27FC236}">
                <a16:creationId xmlns:a16="http://schemas.microsoft.com/office/drawing/2014/main" id="{FE511B1C-8A7C-9B5E-F0A1-C029ABECBE64}"/>
              </a:ext>
            </a:extLst>
          </p:cNvPr>
          <p:cNvSpPr txBox="1">
            <a:spLocks/>
          </p:cNvSpPr>
          <p:nvPr/>
        </p:nvSpPr>
        <p:spPr>
          <a:xfrm>
            <a:off x="1923692" y="298992"/>
            <a:ext cx="3890513" cy="43436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solidFill>
                  <a:schemeClr val="bg1"/>
                </a:solidFill>
                <a:highlight>
                  <a:srgbClr val="808080"/>
                </a:highlight>
                <a:latin typeface="Calibri" panose="020F0502020204030204" pitchFamily="34" charset="0"/>
              </a:rPr>
              <a:t>Cost Increases to</a:t>
            </a:r>
          </a:p>
          <a:p>
            <a:pPr algn="ctr"/>
            <a:r>
              <a:rPr lang="en-US" sz="2000" dirty="0">
                <a:solidFill>
                  <a:schemeClr val="bg1"/>
                </a:solidFill>
                <a:highlight>
                  <a:srgbClr val="808080"/>
                </a:highlight>
                <a:latin typeface="Calibri" panose="020F0502020204030204" pitchFamily="34" charset="0"/>
              </a:rPr>
              <a:t>Investment in Employees</a:t>
            </a:r>
          </a:p>
        </p:txBody>
      </p:sp>
      <p:pic>
        <p:nvPicPr>
          <p:cNvPr id="68" name="Picture 67">
            <a:extLst>
              <a:ext uri="{FF2B5EF4-FFF2-40B4-BE49-F238E27FC236}">
                <a16:creationId xmlns:a16="http://schemas.microsoft.com/office/drawing/2014/main" id="{7DF4FC11-3DEC-E332-056D-4140EB741AAC}"/>
              </a:ext>
            </a:extLst>
          </p:cNvPr>
          <p:cNvPicPr>
            <a:picLocks noChangeAspect="1"/>
          </p:cNvPicPr>
          <p:nvPr/>
        </p:nvPicPr>
        <p:blipFill>
          <a:blip r:embed="rId2"/>
          <a:stretch>
            <a:fillRect/>
          </a:stretch>
        </p:blipFill>
        <p:spPr>
          <a:xfrm>
            <a:off x="2074994" y="804722"/>
            <a:ext cx="8042011" cy="5917090"/>
          </a:xfrm>
          <a:prstGeom prst="rect">
            <a:avLst/>
          </a:prstGeom>
        </p:spPr>
      </p:pic>
    </p:spTree>
    <p:extLst>
      <p:ext uri="{BB962C8B-B14F-4D97-AF65-F5344CB8AC3E}">
        <p14:creationId xmlns:p14="http://schemas.microsoft.com/office/powerpoint/2010/main" val="2574752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panose="020F0502020204030204" pitchFamily="34" charset="0"/>
              </a:rPr>
              <a:t>City Council Action on Tax Rate</a:t>
            </a:r>
            <a:br>
              <a:rPr lang="en-US" dirty="0">
                <a:latin typeface="Calibri" panose="020F0502020204030204" pitchFamily="34" charset="0"/>
              </a:rPr>
            </a:br>
            <a:endParaRPr lang="en-US" sz="18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8D026C2-D5A7-4D22-8583-BF58E8FC10AD}" type="slidenum">
              <a:rPr lang="en-US" sz="1400"/>
              <a:pPr/>
              <a:t>17</a:t>
            </a:fld>
            <a:endParaRPr lang="en-US" sz="1400" dirty="0"/>
          </a:p>
        </p:txBody>
      </p:sp>
      <p:graphicFrame>
        <p:nvGraphicFramePr>
          <p:cNvPr id="6" name="Content Placeholder 2" descr="rounded rectangle timeline SmartArt">
            <a:extLst>
              <a:ext uri="{FF2B5EF4-FFF2-40B4-BE49-F238E27FC236}">
                <a16:creationId xmlns:a16="http://schemas.microsoft.com/office/drawing/2014/main" id="{FF6BAB94-8DF3-41D4-AE75-24C418DEE24E}"/>
              </a:ext>
            </a:extLst>
          </p:cNvPr>
          <p:cNvGraphicFramePr>
            <a:graphicFrameLocks/>
          </p:cNvGraphicFramePr>
          <p:nvPr>
            <p:extLst>
              <p:ext uri="{D42A27DB-BD31-4B8C-83A1-F6EECF244321}">
                <p14:modId xmlns:p14="http://schemas.microsoft.com/office/powerpoint/2010/main" val="3050402001"/>
              </p:ext>
            </p:extLst>
          </p:nvPr>
        </p:nvGraphicFramePr>
        <p:xfrm>
          <a:off x="1007761" y="1185560"/>
          <a:ext cx="10389107" cy="5987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5725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316" y="416742"/>
            <a:ext cx="10793690" cy="1371599"/>
          </a:xfrm>
        </p:spPr>
        <p:txBody>
          <a:bodyPr/>
          <a:lstStyle/>
          <a:p>
            <a:pPr algn="ctr"/>
            <a:r>
              <a:rPr lang="en-US" dirty="0">
                <a:latin typeface="Calibri" panose="020F0502020204030204" pitchFamily="34" charset="0"/>
              </a:rPr>
              <a:t>Property Tax Rate Components</a:t>
            </a:r>
          </a:p>
        </p:txBody>
      </p:sp>
      <p:sp>
        <p:nvSpPr>
          <p:cNvPr id="4" name="Content Placeholder 3"/>
          <p:cNvSpPr>
            <a:spLocks noGrp="1"/>
          </p:cNvSpPr>
          <p:nvPr>
            <p:ph idx="1"/>
          </p:nvPr>
        </p:nvSpPr>
        <p:spPr>
          <a:xfrm>
            <a:off x="307224" y="2592779"/>
            <a:ext cx="3524548" cy="1837496"/>
          </a:xfrm>
          <a:solidFill>
            <a:schemeClr val="bg1"/>
          </a:solidFill>
        </p:spPr>
        <p:txBody>
          <a:bodyPr>
            <a:normAutofit/>
          </a:bodyPr>
          <a:lstStyle/>
          <a:p>
            <a:pPr marL="57150" indent="0">
              <a:buNone/>
            </a:pPr>
            <a:r>
              <a:rPr lang="en-US" u="sng" dirty="0">
                <a:latin typeface="Calibri" panose="020F0502020204030204" pitchFamily="34" charset="0"/>
              </a:rPr>
              <a:t>1. Maintenance and Operations Rate (M&amp;O Rate</a:t>
            </a:r>
            <a:r>
              <a:rPr lang="en-US" dirty="0">
                <a:latin typeface="Calibri" panose="020F0502020204030204" pitchFamily="34" charset="0"/>
              </a:rPr>
              <a:t>) </a:t>
            </a:r>
          </a:p>
          <a:p>
            <a:pPr marL="57150" indent="0">
              <a:buNone/>
            </a:pPr>
            <a:r>
              <a:rPr lang="en-US" dirty="0">
                <a:latin typeface="Calibri" panose="020F0502020204030204" pitchFamily="34" charset="0"/>
              </a:rPr>
              <a:t>Revenues used to support the operations of the General Fund</a:t>
            </a:r>
          </a:p>
        </p:txBody>
      </p:sp>
      <p:sp>
        <p:nvSpPr>
          <p:cNvPr id="3" name="Slide Number Placeholder 2"/>
          <p:cNvSpPr>
            <a:spLocks noGrp="1"/>
          </p:cNvSpPr>
          <p:nvPr>
            <p:ph type="sldNum" sz="quarter" idx="12"/>
          </p:nvPr>
        </p:nvSpPr>
        <p:spPr/>
        <p:txBody>
          <a:bodyPr>
            <a:noAutofit/>
          </a:bodyPr>
          <a:lstStyle/>
          <a:p>
            <a:fld id="{08D026C2-D5A7-4D22-8583-BF58E8FC10AD}" type="slidenum">
              <a:rPr lang="en-US" sz="1400">
                <a:latin typeface="Calibri" panose="020F0502020204030204" pitchFamily="34" charset="0"/>
              </a:rPr>
              <a:pPr/>
              <a:t>2</a:t>
            </a:fld>
            <a:endParaRPr lang="en-US" sz="1400" dirty="0">
              <a:latin typeface="Calibri" panose="020F0502020204030204" pitchFamily="34" charset="0"/>
            </a:endParaRPr>
          </a:p>
        </p:txBody>
      </p:sp>
      <p:sp>
        <p:nvSpPr>
          <p:cNvPr id="5" name="Content Placeholder 3">
            <a:extLst>
              <a:ext uri="{FF2B5EF4-FFF2-40B4-BE49-F238E27FC236}">
                <a16:creationId xmlns:a16="http://schemas.microsoft.com/office/drawing/2014/main" id="{010CEA6E-4961-476D-9D3A-960E20B4AF75}"/>
              </a:ext>
            </a:extLst>
          </p:cNvPr>
          <p:cNvSpPr txBox="1">
            <a:spLocks/>
          </p:cNvSpPr>
          <p:nvPr/>
        </p:nvSpPr>
        <p:spPr>
          <a:xfrm>
            <a:off x="4323701" y="2598321"/>
            <a:ext cx="3370427" cy="1837496"/>
          </a:xfrm>
          <a:prstGeom prst="rect">
            <a:avLst/>
          </a:prstGeom>
          <a:solidFill>
            <a:schemeClr val="bg1"/>
          </a:solid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7150" indent="0">
              <a:buNone/>
            </a:pPr>
            <a:r>
              <a:rPr lang="en-US" u="sng" dirty="0">
                <a:latin typeface="Calibri" panose="020F0502020204030204" pitchFamily="34" charset="0"/>
              </a:rPr>
              <a:t>2. Debt Rate</a:t>
            </a:r>
            <a:r>
              <a:rPr lang="en-US" dirty="0">
                <a:latin typeface="Calibri" panose="020F0502020204030204" pitchFamily="34" charset="0"/>
              </a:rPr>
              <a:t>                     </a:t>
            </a:r>
          </a:p>
          <a:p>
            <a:pPr marL="57150" indent="0">
              <a:buNone/>
            </a:pPr>
            <a:r>
              <a:rPr lang="en-US" dirty="0">
                <a:latin typeface="Calibri" panose="020F0502020204030204" pitchFamily="34" charset="0"/>
              </a:rPr>
              <a:t>Revenues used to pay debt service obligations</a:t>
            </a:r>
          </a:p>
        </p:txBody>
      </p:sp>
      <p:sp>
        <p:nvSpPr>
          <p:cNvPr id="6" name="Content Placeholder 3">
            <a:extLst>
              <a:ext uri="{FF2B5EF4-FFF2-40B4-BE49-F238E27FC236}">
                <a16:creationId xmlns:a16="http://schemas.microsoft.com/office/drawing/2014/main" id="{95E04FD9-6917-3CA0-E071-BEAC9DACB22C}"/>
              </a:ext>
            </a:extLst>
          </p:cNvPr>
          <p:cNvSpPr txBox="1">
            <a:spLocks/>
          </p:cNvSpPr>
          <p:nvPr/>
        </p:nvSpPr>
        <p:spPr>
          <a:xfrm>
            <a:off x="8273053" y="2611380"/>
            <a:ext cx="3370427" cy="1837496"/>
          </a:xfrm>
          <a:prstGeom prst="rect">
            <a:avLst/>
          </a:prstGeom>
          <a:solidFill>
            <a:schemeClr val="bg1"/>
          </a:solid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7150" indent="0" algn="ctr">
              <a:buNone/>
            </a:pPr>
            <a:endParaRPr lang="en-US" u="sng" dirty="0">
              <a:latin typeface="Calibri" panose="020F0502020204030204" pitchFamily="34" charset="0"/>
            </a:endParaRPr>
          </a:p>
          <a:p>
            <a:pPr marL="57150" indent="0" algn="ctr">
              <a:buNone/>
            </a:pPr>
            <a:r>
              <a:rPr lang="en-US" u="sng" dirty="0">
                <a:latin typeface="Calibri" panose="020F0502020204030204" pitchFamily="34" charset="0"/>
              </a:rPr>
              <a:t>                                                         Total Property Tax Rate</a:t>
            </a:r>
            <a:endParaRPr lang="en-US" dirty="0">
              <a:latin typeface="Calibri" panose="020F0502020204030204" pitchFamily="34" charset="0"/>
            </a:endParaRPr>
          </a:p>
        </p:txBody>
      </p:sp>
      <p:sp>
        <p:nvSpPr>
          <p:cNvPr id="7" name="Plus Sign 6">
            <a:extLst>
              <a:ext uri="{FF2B5EF4-FFF2-40B4-BE49-F238E27FC236}">
                <a16:creationId xmlns:a16="http://schemas.microsoft.com/office/drawing/2014/main" id="{D3103E0B-D769-2E23-B16D-D9A42FAFFF80}"/>
              </a:ext>
            </a:extLst>
          </p:cNvPr>
          <p:cNvSpPr/>
          <p:nvPr/>
        </p:nvSpPr>
        <p:spPr>
          <a:xfrm>
            <a:off x="3872980" y="3368040"/>
            <a:ext cx="409512" cy="482032"/>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quals 7">
            <a:extLst>
              <a:ext uri="{FF2B5EF4-FFF2-40B4-BE49-F238E27FC236}">
                <a16:creationId xmlns:a16="http://schemas.microsoft.com/office/drawing/2014/main" id="{DD962085-56E7-7CEF-4D1F-7ABB25FA2287}"/>
              </a:ext>
            </a:extLst>
          </p:cNvPr>
          <p:cNvSpPr/>
          <p:nvPr/>
        </p:nvSpPr>
        <p:spPr>
          <a:xfrm>
            <a:off x="7714709" y="3293632"/>
            <a:ext cx="537762" cy="472991"/>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151070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848" y="457202"/>
            <a:ext cx="11009152" cy="1371599"/>
          </a:xfrm>
        </p:spPr>
        <p:txBody>
          <a:bodyPr>
            <a:normAutofit/>
          </a:bodyPr>
          <a:lstStyle/>
          <a:p>
            <a:r>
              <a:rPr lang="en-US" sz="4400" dirty="0">
                <a:latin typeface="Calibri" panose="020F0502020204030204" pitchFamily="34" charset="0"/>
              </a:rPr>
              <a:t>Summary of Debt Rate: This is a calculated rate</a:t>
            </a:r>
          </a:p>
        </p:txBody>
      </p:sp>
      <p:sp>
        <p:nvSpPr>
          <p:cNvPr id="4" name="Content Placeholder 3"/>
          <p:cNvSpPr>
            <a:spLocks noGrp="1"/>
          </p:cNvSpPr>
          <p:nvPr>
            <p:ph idx="1"/>
          </p:nvPr>
        </p:nvSpPr>
        <p:spPr>
          <a:xfrm>
            <a:off x="0" y="1942653"/>
            <a:ext cx="12192000" cy="4164532"/>
          </a:xfrm>
        </p:spPr>
        <p:txBody>
          <a:bodyPr>
            <a:normAutofit/>
          </a:bodyPr>
          <a:lstStyle/>
          <a:p>
            <a:pPr algn="ctr">
              <a:buNone/>
            </a:pPr>
            <a:r>
              <a:rPr lang="en-US" u="sng" dirty="0">
                <a:solidFill>
                  <a:srgbClr val="7030A0"/>
                </a:solidFill>
                <a:latin typeface="Calibri" panose="020F0502020204030204" pitchFamily="34" charset="0"/>
              </a:rPr>
              <a:t>Required Debt Service</a:t>
            </a:r>
            <a:r>
              <a:rPr lang="en-US" sz="2400" u="sng" baseline="30000" dirty="0">
                <a:solidFill>
                  <a:srgbClr val="7030A0"/>
                </a:solidFill>
                <a:latin typeface="Calibri" panose="020F0502020204030204" pitchFamily="34" charset="0"/>
              </a:rPr>
              <a:t>(1)</a:t>
            </a:r>
            <a:r>
              <a:rPr lang="en-US" sz="2400" u="sng" dirty="0">
                <a:solidFill>
                  <a:schemeClr val="tx1"/>
                </a:solidFill>
                <a:latin typeface="Calibri" panose="020F0502020204030204" pitchFamily="34" charset="0"/>
              </a:rPr>
              <a:t> </a:t>
            </a:r>
            <a:r>
              <a:rPr lang="en-US" u="sng" dirty="0">
                <a:latin typeface="Calibri" panose="020F0502020204030204" pitchFamily="34" charset="0"/>
              </a:rPr>
              <a:t>Less</a:t>
            </a:r>
            <a:r>
              <a:rPr lang="en-US" u="sng" dirty="0">
                <a:solidFill>
                  <a:schemeClr val="tx1"/>
                </a:solidFill>
                <a:latin typeface="Calibri" panose="020F0502020204030204" pitchFamily="34" charset="0"/>
              </a:rPr>
              <a:t> </a:t>
            </a:r>
            <a:r>
              <a:rPr lang="en-US" u="sng" dirty="0">
                <a:solidFill>
                  <a:srgbClr val="0070C0"/>
                </a:solidFill>
                <a:latin typeface="Calibri" panose="020F0502020204030204" pitchFamily="34" charset="0"/>
              </a:rPr>
              <a:t>“Other Sources”</a:t>
            </a:r>
            <a:r>
              <a:rPr lang="en-US" sz="2400" u="sng" baseline="30000" dirty="0">
                <a:solidFill>
                  <a:srgbClr val="0070C0"/>
                </a:solidFill>
                <a:latin typeface="Calibri" panose="020F0502020204030204" pitchFamily="34" charset="0"/>
              </a:rPr>
              <a:t>(2)</a:t>
            </a:r>
            <a:r>
              <a:rPr lang="en-US" sz="2400" u="sng" dirty="0">
                <a:solidFill>
                  <a:schemeClr val="tx1"/>
                </a:solidFill>
                <a:latin typeface="Calibri" panose="020F0502020204030204" pitchFamily="34" charset="0"/>
              </a:rPr>
              <a:t> </a:t>
            </a:r>
            <a:r>
              <a:rPr lang="en-US" u="sng" dirty="0">
                <a:solidFill>
                  <a:schemeClr val="tx1"/>
                </a:solidFill>
                <a:latin typeface="Calibri" panose="020F0502020204030204" pitchFamily="34" charset="0"/>
              </a:rPr>
              <a:t>&amp; Adjustments</a:t>
            </a:r>
          </a:p>
          <a:p>
            <a:pPr algn="ctr">
              <a:buNone/>
            </a:pPr>
            <a:r>
              <a:rPr lang="en-US" dirty="0">
                <a:solidFill>
                  <a:srgbClr val="00B050"/>
                </a:solidFill>
                <a:latin typeface="Calibri" panose="020F0502020204030204" pitchFamily="34" charset="0"/>
              </a:rPr>
              <a:t>2025 Total Taxable Value </a:t>
            </a:r>
            <a:r>
              <a:rPr lang="en-US" dirty="0">
                <a:latin typeface="Calibri" panose="020F0502020204030204" pitchFamily="34" charset="0"/>
              </a:rPr>
              <a:t>x $100</a:t>
            </a:r>
          </a:p>
          <a:p>
            <a:pPr marL="0" indent="0">
              <a:buNone/>
            </a:pPr>
            <a:r>
              <a:rPr lang="en-US" sz="1600" dirty="0">
                <a:latin typeface="Calibri" panose="020F0502020204030204" pitchFamily="34" charset="0"/>
              </a:rPr>
              <a:t>		</a:t>
            </a:r>
            <a:r>
              <a:rPr lang="en-US" sz="1400" dirty="0">
                <a:solidFill>
                  <a:srgbClr val="7030A0"/>
                </a:solidFill>
                <a:latin typeface="Calibri" panose="020F0502020204030204" pitchFamily="34" charset="0"/>
              </a:rPr>
              <a:t>(1) – Required Debt Service is based on current debt requirements.</a:t>
            </a:r>
          </a:p>
          <a:p>
            <a:pPr marL="342900" indent="-342900">
              <a:buNone/>
            </a:pPr>
            <a:r>
              <a:rPr lang="en-US" sz="1400" dirty="0">
                <a:latin typeface="Calibri" panose="020F0502020204030204" pitchFamily="34" charset="0"/>
              </a:rPr>
              <a:t>			</a:t>
            </a:r>
            <a:r>
              <a:rPr lang="en-US" sz="1400" dirty="0">
                <a:solidFill>
                  <a:srgbClr val="0070C0"/>
                </a:solidFill>
                <a:latin typeface="Calibri" panose="020F0502020204030204" pitchFamily="34" charset="0"/>
              </a:rPr>
              <a:t>(2) – “Other Sources” – includes transfers from the Water Funds and RDC to cover 100% of their debt obligations.</a:t>
            </a:r>
          </a:p>
          <a:p>
            <a:pPr marL="342900" indent="-342900">
              <a:buNone/>
            </a:pPr>
            <a:r>
              <a:rPr lang="en-US" dirty="0">
                <a:solidFill>
                  <a:srgbClr val="0070C0"/>
                </a:solidFill>
                <a:latin typeface="Calibri" panose="020F0502020204030204" pitchFamily="34" charset="0"/>
              </a:rPr>
              <a:t> 			 		</a:t>
            </a:r>
          </a:p>
          <a:p>
            <a:pPr marL="342900" indent="-342900" algn="ctr">
              <a:buNone/>
            </a:pPr>
            <a:r>
              <a:rPr lang="en-US" u="sng" dirty="0">
                <a:solidFill>
                  <a:srgbClr val="7030A0"/>
                </a:solidFill>
                <a:latin typeface="Calibri" panose="020F0502020204030204" pitchFamily="34" charset="0"/>
              </a:rPr>
              <a:t>$8,222,715 </a:t>
            </a:r>
            <a:r>
              <a:rPr lang="en-US" u="sng" dirty="0">
                <a:latin typeface="Calibri" panose="020F0502020204030204" pitchFamily="34" charset="0"/>
              </a:rPr>
              <a:t>- </a:t>
            </a:r>
            <a:r>
              <a:rPr lang="en-US" u="sng" dirty="0">
                <a:solidFill>
                  <a:srgbClr val="0070C0"/>
                </a:solidFill>
                <a:latin typeface="Calibri" panose="020F0502020204030204" pitchFamily="34" charset="0"/>
              </a:rPr>
              <a:t>$2,263,738 - $197,857  </a:t>
            </a:r>
          </a:p>
          <a:p>
            <a:pPr>
              <a:buNone/>
            </a:pPr>
            <a:r>
              <a:rPr lang="en-US" dirty="0">
                <a:latin typeface="Calibri" panose="020F0502020204030204" pitchFamily="34" charset="0"/>
              </a:rPr>
              <a:t>                				</a:t>
            </a:r>
            <a:r>
              <a:rPr lang="en-US" dirty="0">
                <a:solidFill>
                  <a:srgbClr val="00B050"/>
                </a:solidFill>
                <a:latin typeface="Calibri" panose="020F0502020204030204" pitchFamily="34" charset="0"/>
              </a:rPr>
              <a:t>$4,923,154,412 </a:t>
            </a:r>
            <a:r>
              <a:rPr lang="en-US" dirty="0">
                <a:latin typeface="Calibri" panose="020F0502020204030204" pitchFamily="34" charset="0"/>
              </a:rPr>
              <a:t>x $100                	=              $0.11702</a:t>
            </a:r>
          </a:p>
        </p:txBody>
      </p:sp>
      <p:sp>
        <p:nvSpPr>
          <p:cNvPr id="3" name="Slide Number Placeholder 2"/>
          <p:cNvSpPr>
            <a:spLocks noGrp="1"/>
          </p:cNvSpPr>
          <p:nvPr>
            <p:ph type="sldNum" sz="quarter" idx="12"/>
          </p:nvPr>
        </p:nvSpPr>
        <p:spPr/>
        <p:txBody>
          <a:bodyPr>
            <a:noAutofit/>
          </a:bodyPr>
          <a:lstStyle/>
          <a:p>
            <a:fld id="{08D026C2-D5A7-4D22-8583-BF58E8FC10AD}" type="slidenum">
              <a:rPr lang="en-US" sz="1400">
                <a:latin typeface="Calibri" panose="020F0502020204030204" pitchFamily="34" charset="0"/>
              </a:rPr>
              <a:pPr/>
              <a:t>3</a:t>
            </a:fld>
            <a:endParaRPr lang="en-US" sz="1400" dirty="0">
              <a:latin typeface="Calibri" panose="020F0502020204030204" pitchFamily="34" charset="0"/>
            </a:endParaRPr>
          </a:p>
        </p:txBody>
      </p:sp>
      <p:sp>
        <p:nvSpPr>
          <p:cNvPr id="5" name="Oval 4"/>
          <p:cNvSpPr/>
          <p:nvPr/>
        </p:nvSpPr>
        <p:spPr>
          <a:xfrm>
            <a:off x="8833227" y="4431522"/>
            <a:ext cx="1630616" cy="609600"/>
          </a:xfrm>
          <a:prstGeom prst="ellipse">
            <a:avLst/>
          </a:prstGeom>
          <a:noFill/>
          <a:ln w="57150">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3477055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292B6-3CEF-139D-1DFE-8EB3CF9C13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F0A7A-0407-DFE7-5005-DF71D1F053F5}"/>
              </a:ext>
            </a:extLst>
          </p:cNvPr>
          <p:cNvSpPr>
            <a:spLocks noGrp="1"/>
          </p:cNvSpPr>
          <p:nvPr>
            <p:ph type="title"/>
          </p:nvPr>
        </p:nvSpPr>
        <p:spPr>
          <a:xfrm>
            <a:off x="603316" y="416742"/>
            <a:ext cx="10793690" cy="1371599"/>
          </a:xfrm>
        </p:spPr>
        <p:txBody>
          <a:bodyPr/>
          <a:lstStyle/>
          <a:p>
            <a:pPr algn="ctr"/>
            <a:r>
              <a:rPr lang="en-US" dirty="0">
                <a:latin typeface="Calibri" panose="020F0502020204030204" pitchFamily="34" charset="0"/>
              </a:rPr>
              <a:t>Property Tax Rate Components</a:t>
            </a:r>
          </a:p>
        </p:txBody>
      </p:sp>
      <p:sp>
        <p:nvSpPr>
          <p:cNvPr id="4" name="Content Placeholder 3">
            <a:extLst>
              <a:ext uri="{FF2B5EF4-FFF2-40B4-BE49-F238E27FC236}">
                <a16:creationId xmlns:a16="http://schemas.microsoft.com/office/drawing/2014/main" id="{A2B3F25A-2337-0850-432B-5DF0A66888D2}"/>
              </a:ext>
            </a:extLst>
          </p:cNvPr>
          <p:cNvSpPr>
            <a:spLocks noGrp="1"/>
          </p:cNvSpPr>
          <p:nvPr>
            <p:ph idx="1"/>
          </p:nvPr>
        </p:nvSpPr>
        <p:spPr>
          <a:xfrm>
            <a:off x="8407427" y="2611379"/>
            <a:ext cx="3617795" cy="1837496"/>
          </a:xfrm>
          <a:solidFill>
            <a:schemeClr val="bg1"/>
          </a:solidFill>
        </p:spPr>
        <p:txBody>
          <a:bodyPr>
            <a:normAutofit fontScale="92500"/>
          </a:bodyPr>
          <a:lstStyle/>
          <a:p>
            <a:pPr marL="57150" indent="0">
              <a:buNone/>
            </a:pPr>
            <a:r>
              <a:rPr lang="en-US" u="sng" dirty="0">
                <a:latin typeface="Calibri" panose="020F0502020204030204" pitchFamily="34" charset="0"/>
              </a:rPr>
              <a:t>Maintenance and Operations Rate (M&amp;O Rate</a:t>
            </a:r>
            <a:r>
              <a:rPr lang="en-US" dirty="0">
                <a:latin typeface="Calibri" panose="020F0502020204030204" pitchFamily="34" charset="0"/>
              </a:rPr>
              <a:t>) </a:t>
            </a:r>
          </a:p>
          <a:p>
            <a:pPr marL="57150" indent="0">
              <a:buNone/>
            </a:pPr>
            <a:r>
              <a:rPr lang="en-US" dirty="0">
                <a:latin typeface="Calibri" panose="020F0502020204030204" pitchFamily="34" charset="0"/>
              </a:rPr>
              <a:t>Revenues used to support the operations of the General Fund</a:t>
            </a:r>
          </a:p>
          <a:p>
            <a:pPr marL="57150" indent="0" algn="ctr">
              <a:buNone/>
            </a:pPr>
            <a:r>
              <a:rPr lang="en-US" dirty="0">
                <a:highlight>
                  <a:srgbClr val="00FF00"/>
                </a:highlight>
                <a:latin typeface="Calibri" panose="020F0502020204030204" pitchFamily="34" charset="0"/>
              </a:rPr>
              <a:t>$0.XXXX (Balance) for General Fund</a:t>
            </a:r>
          </a:p>
        </p:txBody>
      </p:sp>
      <p:sp>
        <p:nvSpPr>
          <p:cNvPr id="3" name="Slide Number Placeholder 2">
            <a:extLst>
              <a:ext uri="{FF2B5EF4-FFF2-40B4-BE49-F238E27FC236}">
                <a16:creationId xmlns:a16="http://schemas.microsoft.com/office/drawing/2014/main" id="{97F25A67-9513-CAC4-9DC5-D62465F2504E}"/>
              </a:ext>
            </a:extLst>
          </p:cNvPr>
          <p:cNvSpPr>
            <a:spLocks noGrp="1"/>
          </p:cNvSpPr>
          <p:nvPr>
            <p:ph type="sldNum" sz="quarter" idx="12"/>
          </p:nvPr>
        </p:nvSpPr>
        <p:spPr/>
        <p:txBody>
          <a:bodyPr>
            <a:noAutofit/>
          </a:bodyPr>
          <a:lstStyle/>
          <a:p>
            <a:fld id="{08D026C2-D5A7-4D22-8583-BF58E8FC10AD}" type="slidenum">
              <a:rPr lang="en-US" sz="1400">
                <a:latin typeface="Calibri" panose="020F0502020204030204" pitchFamily="34" charset="0"/>
              </a:rPr>
              <a:pPr/>
              <a:t>4</a:t>
            </a:fld>
            <a:endParaRPr lang="en-US" sz="1400" dirty="0">
              <a:latin typeface="Calibri" panose="020F0502020204030204" pitchFamily="34" charset="0"/>
            </a:endParaRPr>
          </a:p>
        </p:txBody>
      </p:sp>
      <p:sp>
        <p:nvSpPr>
          <p:cNvPr id="5" name="Content Placeholder 3">
            <a:extLst>
              <a:ext uri="{FF2B5EF4-FFF2-40B4-BE49-F238E27FC236}">
                <a16:creationId xmlns:a16="http://schemas.microsoft.com/office/drawing/2014/main" id="{7DC41BCD-C484-0BFE-9CE1-10F2B8B4505D}"/>
              </a:ext>
            </a:extLst>
          </p:cNvPr>
          <p:cNvSpPr txBox="1">
            <a:spLocks/>
          </p:cNvSpPr>
          <p:nvPr/>
        </p:nvSpPr>
        <p:spPr>
          <a:xfrm>
            <a:off x="4323701" y="2598321"/>
            <a:ext cx="3370427" cy="1837496"/>
          </a:xfrm>
          <a:prstGeom prst="rect">
            <a:avLst/>
          </a:prstGeom>
          <a:solidFill>
            <a:schemeClr val="bg1"/>
          </a:solidFill>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7150" indent="0">
              <a:buNone/>
            </a:pPr>
            <a:r>
              <a:rPr lang="en-US" u="sng" dirty="0">
                <a:latin typeface="Calibri" panose="020F0502020204030204" pitchFamily="34" charset="0"/>
              </a:rPr>
              <a:t>Debt Rate</a:t>
            </a:r>
            <a:r>
              <a:rPr lang="en-US" dirty="0">
                <a:latin typeface="Calibri" panose="020F0502020204030204" pitchFamily="34" charset="0"/>
              </a:rPr>
              <a:t>                     </a:t>
            </a:r>
          </a:p>
          <a:p>
            <a:pPr marL="57150" indent="0">
              <a:buNone/>
            </a:pPr>
            <a:r>
              <a:rPr lang="en-US" dirty="0">
                <a:latin typeface="Calibri" panose="020F0502020204030204" pitchFamily="34" charset="0"/>
              </a:rPr>
              <a:t>Revenues used to pay debt service obligations</a:t>
            </a:r>
          </a:p>
          <a:p>
            <a:pPr marL="57150" indent="0" algn="ctr">
              <a:buNone/>
            </a:pPr>
            <a:endParaRPr lang="en-US" sz="1100" dirty="0">
              <a:highlight>
                <a:srgbClr val="FFFF00"/>
              </a:highlight>
              <a:latin typeface="Calibri" panose="020F0502020204030204" pitchFamily="34" charset="0"/>
            </a:endParaRPr>
          </a:p>
          <a:p>
            <a:pPr marL="57150" indent="0" algn="ctr">
              <a:buNone/>
            </a:pPr>
            <a:r>
              <a:rPr lang="en-US" dirty="0">
                <a:highlight>
                  <a:srgbClr val="FFFF00"/>
                </a:highlight>
                <a:latin typeface="Calibri" panose="020F0502020204030204" pitchFamily="34" charset="0"/>
              </a:rPr>
              <a:t>$0.11702</a:t>
            </a:r>
          </a:p>
        </p:txBody>
      </p:sp>
      <p:sp>
        <p:nvSpPr>
          <p:cNvPr id="6" name="Content Placeholder 3">
            <a:extLst>
              <a:ext uri="{FF2B5EF4-FFF2-40B4-BE49-F238E27FC236}">
                <a16:creationId xmlns:a16="http://schemas.microsoft.com/office/drawing/2014/main" id="{68131EF9-10AF-791A-58B8-8FBCE08578AC}"/>
              </a:ext>
            </a:extLst>
          </p:cNvPr>
          <p:cNvSpPr txBox="1">
            <a:spLocks/>
          </p:cNvSpPr>
          <p:nvPr/>
        </p:nvSpPr>
        <p:spPr>
          <a:xfrm>
            <a:off x="414146" y="2598321"/>
            <a:ext cx="3370427" cy="1837496"/>
          </a:xfrm>
          <a:prstGeom prst="rect">
            <a:avLst/>
          </a:prstGeom>
          <a:solidFill>
            <a:schemeClr val="bg1"/>
          </a:solidFill>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7150" indent="0" algn="ctr">
              <a:buNone/>
            </a:pPr>
            <a:endParaRPr lang="en-US" u="sng" dirty="0">
              <a:latin typeface="Calibri" panose="020F0502020204030204" pitchFamily="34" charset="0"/>
            </a:endParaRPr>
          </a:p>
          <a:p>
            <a:pPr marL="57150" indent="0" algn="ctr">
              <a:buNone/>
            </a:pPr>
            <a:r>
              <a:rPr lang="en-US" u="sng" dirty="0">
                <a:latin typeface="Calibri" panose="020F0502020204030204" pitchFamily="34" charset="0"/>
              </a:rPr>
              <a:t>                                                         Total Property Tax Rate</a:t>
            </a:r>
          </a:p>
          <a:p>
            <a:pPr marL="57150" indent="0" algn="ctr">
              <a:buNone/>
            </a:pPr>
            <a:endParaRPr lang="en-US" sz="1100" dirty="0">
              <a:latin typeface="Calibri" panose="020F0502020204030204" pitchFamily="34" charset="0"/>
            </a:endParaRPr>
          </a:p>
          <a:p>
            <a:pPr marL="57150" indent="0" algn="ctr">
              <a:buNone/>
            </a:pPr>
            <a:r>
              <a:rPr lang="en-US" dirty="0">
                <a:highlight>
                  <a:srgbClr val="00FFFF"/>
                </a:highlight>
                <a:latin typeface="Calibri" panose="020F0502020204030204" pitchFamily="34" charset="0"/>
              </a:rPr>
              <a:t>Council Set Rate</a:t>
            </a:r>
          </a:p>
        </p:txBody>
      </p:sp>
      <p:sp>
        <p:nvSpPr>
          <p:cNvPr id="8" name="Equals 7">
            <a:extLst>
              <a:ext uri="{FF2B5EF4-FFF2-40B4-BE49-F238E27FC236}">
                <a16:creationId xmlns:a16="http://schemas.microsoft.com/office/drawing/2014/main" id="{EAACC78F-CA5C-16E7-6BDE-01B5469B40B4}"/>
              </a:ext>
            </a:extLst>
          </p:cNvPr>
          <p:cNvSpPr/>
          <p:nvPr/>
        </p:nvSpPr>
        <p:spPr>
          <a:xfrm>
            <a:off x="7766465" y="3293632"/>
            <a:ext cx="537762" cy="472991"/>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Minus Sign 8">
            <a:extLst>
              <a:ext uri="{FF2B5EF4-FFF2-40B4-BE49-F238E27FC236}">
                <a16:creationId xmlns:a16="http://schemas.microsoft.com/office/drawing/2014/main" id="{CB93C0E6-0D8C-AD07-3321-764434E91BDC}"/>
              </a:ext>
            </a:extLst>
          </p:cNvPr>
          <p:cNvSpPr/>
          <p:nvPr/>
        </p:nvSpPr>
        <p:spPr>
          <a:xfrm>
            <a:off x="3837543" y="3293632"/>
            <a:ext cx="433188" cy="539151"/>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2165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0662" y="823047"/>
            <a:ext cx="9914665" cy="914400"/>
          </a:xfrm>
          <a:solidFill>
            <a:schemeClr val="bg1"/>
          </a:solidFill>
        </p:spPr>
        <p:txBody>
          <a:bodyPr>
            <a:normAutofit/>
          </a:bodyPr>
          <a:lstStyle/>
          <a:p>
            <a:pPr algn="ctr"/>
            <a:r>
              <a:rPr lang="en-US" dirty="0">
                <a:solidFill>
                  <a:schemeClr val="tx1"/>
                </a:solidFill>
                <a:latin typeface="Calibri" panose="020F0502020204030204" pitchFamily="34" charset="0"/>
              </a:rPr>
              <a:t>Truth In Taxation Rates</a:t>
            </a:r>
          </a:p>
        </p:txBody>
      </p:sp>
      <p:sp>
        <p:nvSpPr>
          <p:cNvPr id="3" name="Content Placeholder 2"/>
          <p:cNvSpPr>
            <a:spLocks noGrp="1"/>
          </p:cNvSpPr>
          <p:nvPr>
            <p:ph idx="1"/>
          </p:nvPr>
        </p:nvSpPr>
        <p:spPr>
          <a:xfrm>
            <a:off x="1230663" y="2308954"/>
            <a:ext cx="4132515" cy="2852209"/>
          </a:xfrm>
          <a:solidFill>
            <a:schemeClr val="bg1"/>
          </a:solidFill>
        </p:spPr>
        <p:txBody>
          <a:bodyPr>
            <a:normAutofit lnSpcReduction="10000"/>
          </a:bodyPr>
          <a:lstStyle/>
          <a:p>
            <a:pPr algn="ctr"/>
            <a:r>
              <a:rPr lang="en-US" sz="2400" u="sng" dirty="0">
                <a:solidFill>
                  <a:schemeClr val="tx1"/>
                </a:solidFill>
                <a:latin typeface="Calibri" panose="020F0502020204030204" pitchFamily="34" charset="0"/>
              </a:rPr>
              <a:t>No New Revenue Rate (NNR)</a:t>
            </a:r>
          </a:p>
          <a:p>
            <a:pPr algn="just"/>
            <a:r>
              <a:rPr lang="en-US" sz="2400" dirty="0">
                <a:solidFill>
                  <a:schemeClr val="tx1"/>
                </a:solidFill>
                <a:latin typeface="Calibri" panose="020F0502020204030204" pitchFamily="34" charset="0"/>
              </a:rPr>
              <a:t>will generate the same amount of tax revenue on the same properties that existed the previous year and therefore is NOT considered a tax increase.</a:t>
            </a:r>
          </a:p>
          <a:p>
            <a:endParaRPr lang="en-US" sz="2400" dirty="0">
              <a:latin typeface="Calibri" panose="020F0502020204030204" pitchFamily="34" charset="0"/>
            </a:endParaRPr>
          </a:p>
          <a:p>
            <a:pPr algn="ctr">
              <a:spcBef>
                <a:spcPts val="0"/>
              </a:spcBef>
              <a:spcAft>
                <a:spcPts val="0"/>
              </a:spcAft>
              <a:buNone/>
            </a:pPr>
            <a:r>
              <a:rPr lang="en-US" sz="2400" dirty="0">
                <a:solidFill>
                  <a:schemeClr val="tx1"/>
                </a:solidFill>
                <a:latin typeface="Calibri" panose="020F0502020204030204" pitchFamily="34" charset="0"/>
              </a:rPr>
              <a:t>	$0.334287</a:t>
            </a:r>
          </a:p>
          <a:p>
            <a:pPr>
              <a:spcBef>
                <a:spcPts val="0"/>
              </a:spcBef>
              <a:spcAft>
                <a:spcPts val="0"/>
              </a:spcAft>
              <a:buNone/>
            </a:pPr>
            <a:endParaRPr lang="en-US" sz="2100" dirty="0">
              <a:latin typeface="Calibri" panose="020F0502020204030204" pitchFamily="34" charset="0"/>
            </a:endParaRPr>
          </a:p>
        </p:txBody>
      </p:sp>
      <p:sp>
        <p:nvSpPr>
          <p:cNvPr id="4" name="Slide Number Placeholder 3"/>
          <p:cNvSpPr>
            <a:spLocks noGrp="1"/>
          </p:cNvSpPr>
          <p:nvPr>
            <p:ph type="sldNum" sz="quarter" idx="12"/>
          </p:nvPr>
        </p:nvSpPr>
        <p:spPr/>
        <p:txBody>
          <a:bodyPr>
            <a:noAutofit/>
          </a:bodyPr>
          <a:lstStyle/>
          <a:p>
            <a:fld id="{08D026C2-D5A7-4D22-8583-BF58E8FC10AD}" type="slidenum">
              <a:rPr lang="en-US" sz="1400">
                <a:latin typeface="Calibri" panose="020F0502020204030204" pitchFamily="34" charset="0"/>
              </a:rPr>
              <a:pPr/>
              <a:t>5</a:t>
            </a:fld>
            <a:endParaRPr lang="en-US" sz="1400" dirty="0">
              <a:latin typeface="Calibri" panose="020F0502020204030204" pitchFamily="34" charset="0"/>
            </a:endParaRPr>
          </a:p>
        </p:txBody>
      </p:sp>
      <p:sp>
        <p:nvSpPr>
          <p:cNvPr id="5" name="Content Placeholder 2">
            <a:extLst>
              <a:ext uri="{FF2B5EF4-FFF2-40B4-BE49-F238E27FC236}">
                <a16:creationId xmlns:a16="http://schemas.microsoft.com/office/drawing/2014/main" id="{D90671FE-B465-41DB-BEAF-4F89FAB39C5A}"/>
              </a:ext>
            </a:extLst>
          </p:cNvPr>
          <p:cNvSpPr txBox="1">
            <a:spLocks/>
          </p:cNvSpPr>
          <p:nvPr/>
        </p:nvSpPr>
        <p:spPr>
          <a:xfrm>
            <a:off x="6777738" y="2308954"/>
            <a:ext cx="3993450" cy="2852210"/>
          </a:xfrm>
          <a:prstGeom prst="rect">
            <a:avLst/>
          </a:prstGeom>
          <a:solidFill>
            <a:schemeClr val="bg1"/>
          </a:solid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Font typeface="Calibri" panose="020F0502020204030204" pitchFamily="34" charset="0"/>
              <a:buNone/>
            </a:pPr>
            <a:r>
              <a:rPr lang="en-US" sz="2400" dirty="0">
                <a:latin typeface="Calibri" panose="020F0502020204030204" pitchFamily="34" charset="0"/>
              </a:rPr>
              <a:t>  </a:t>
            </a:r>
            <a:r>
              <a:rPr lang="en-US" sz="2400" u="sng" dirty="0">
                <a:solidFill>
                  <a:schemeClr val="tx1"/>
                </a:solidFill>
                <a:latin typeface="Calibri" panose="020F0502020204030204" pitchFamily="34" charset="0"/>
              </a:rPr>
              <a:t>Voter Approval Rate (VAR)</a:t>
            </a:r>
          </a:p>
          <a:p>
            <a:pPr algn="just">
              <a:buFont typeface="Calibri" panose="020F0502020204030204" pitchFamily="34" charset="0"/>
              <a:buNone/>
            </a:pPr>
            <a:r>
              <a:rPr lang="en-US" sz="2400" dirty="0">
                <a:solidFill>
                  <a:schemeClr val="tx1"/>
                </a:solidFill>
                <a:latin typeface="Calibri" panose="020F0502020204030204" pitchFamily="34" charset="0"/>
              </a:rPr>
              <a:t> highest rate City Council can approve without triggering an automatic election. Rate considers 3.5% increase to M&amp;O rate and sales tax adj.</a:t>
            </a:r>
          </a:p>
          <a:p>
            <a:pPr algn="ctr">
              <a:buFont typeface="Calibri" panose="020F0502020204030204" pitchFamily="34" charset="0"/>
              <a:buNone/>
            </a:pPr>
            <a:r>
              <a:rPr lang="en-US" sz="2400" dirty="0">
                <a:solidFill>
                  <a:schemeClr val="tx1"/>
                </a:solidFill>
                <a:latin typeface="Calibri" panose="020F0502020204030204" pitchFamily="34" charset="0"/>
              </a:rPr>
              <a:t>	$0.362248</a:t>
            </a:r>
          </a:p>
        </p:txBody>
      </p:sp>
    </p:spTree>
    <p:extLst>
      <p:ext uri="{BB962C8B-B14F-4D97-AF65-F5344CB8AC3E}">
        <p14:creationId xmlns:p14="http://schemas.microsoft.com/office/powerpoint/2010/main" val="16065953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849" y="490758"/>
            <a:ext cx="9966120" cy="1066799"/>
          </a:xfrm>
        </p:spPr>
        <p:txBody>
          <a:bodyPr/>
          <a:lstStyle/>
          <a:p>
            <a:r>
              <a:rPr lang="en-US" dirty="0">
                <a:latin typeface="Calibri" panose="020F0502020204030204" pitchFamily="34" charset="0"/>
              </a:rPr>
              <a:t>Tax Rate Comparison</a:t>
            </a:r>
          </a:p>
        </p:txBody>
      </p:sp>
      <p:sp>
        <p:nvSpPr>
          <p:cNvPr id="4" name="Slide Number Placeholder 3"/>
          <p:cNvSpPr>
            <a:spLocks noGrp="1"/>
          </p:cNvSpPr>
          <p:nvPr>
            <p:ph type="sldNum" sz="quarter" idx="12"/>
          </p:nvPr>
        </p:nvSpPr>
        <p:spPr/>
        <p:txBody>
          <a:bodyPr/>
          <a:lstStyle/>
          <a:p>
            <a:fld id="{08D026C2-D5A7-4D22-8583-BF58E8FC10AD}" type="slidenum">
              <a:rPr lang="en-US" sz="1400"/>
              <a:pPr/>
              <a:t>6</a:t>
            </a:fld>
            <a:endParaRPr lang="en-US" sz="1400" dirty="0"/>
          </a:p>
        </p:txBody>
      </p:sp>
      <p:graphicFrame>
        <p:nvGraphicFramePr>
          <p:cNvPr id="8" name="Content Placeholder 4">
            <a:extLst>
              <a:ext uri="{FF2B5EF4-FFF2-40B4-BE49-F238E27FC236}">
                <a16:creationId xmlns:a16="http://schemas.microsoft.com/office/drawing/2014/main" id="{930F7EC6-1766-4A33-A21B-F1F9F9582CC9}"/>
              </a:ext>
            </a:extLst>
          </p:cNvPr>
          <p:cNvGraphicFramePr>
            <a:graphicFrameLocks noGrp="1"/>
          </p:cNvGraphicFramePr>
          <p:nvPr>
            <p:ph idx="1"/>
            <p:extLst>
              <p:ext uri="{D42A27DB-BD31-4B8C-83A1-F6EECF244321}">
                <p14:modId xmlns:p14="http://schemas.microsoft.com/office/powerpoint/2010/main" val="1722762121"/>
              </p:ext>
            </p:extLst>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8862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AA6E-4C52-ED0B-006E-F18DC95A8271}"/>
              </a:ext>
            </a:extLst>
          </p:cNvPr>
          <p:cNvSpPr>
            <a:spLocks noGrp="1"/>
          </p:cNvSpPr>
          <p:nvPr>
            <p:ph type="title"/>
          </p:nvPr>
        </p:nvSpPr>
        <p:spPr/>
        <p:txBody>
          <a:bodyPr/>
          <a:lstStyle/>
          <a:p>
            <a:r>
              <a:rPr lang="en-US" dirty="0"/>
              <a:t>Why is the No-New-Revenue (NNR) Rate Higher Than Our Current Rate?</a:t>
            </a:r>
          </a:p>
        </p:txBody>
      </p:sp>
      <p:sp>
        <p:nvSpPr>
          <p:cNvPr id="3" name="Content Placeholder 2">
            <a:extLst>
              <a:ext uri="{FF2B5EF4-FFF2-40B4-BE49-F238E27FC236}">
                <a16:creationId xmlns:a16="http://schemas.microsoft.com/office/drawing/2014/main" id="{0C5E44B0-6BC1-0032-C076-3E27788AB9D7}"/>
              </a:ext>
            </a:extLst>
          </p:cNvPr>
          <p:cNvSpPr>
            <a:spLocks noGrp="1"/>
          </p:cNvSpPr>
          <p:nvPr>
            <p:ph sz="half" idx="1"/>
          </p:nvPr>
        </p:nvSpPr>
        <p:spPr>
          <a:xfrm>
            <a:off x="534838" y="2108235"/>
            <a:ext cx="5175850" cy="2087911"/>
          </a:xfrm>
        </p:spPr>
        <p:txBody>
          <a:bodyPr>
            <a:normAutofit/>
          </a:bodyPr>
          <a:lstStyle/>
          <a:p>
            <a:r>
              <a:rPr lang="en-US" dirty="0"/>
              <a:t>Adjustments in Taxable Property Value</a:t>
            </a:r>
          </a:p>
          <a:p>
            <a:pPr lvl="1"/>
            <a:r>
              <a:rPr lang="en-US" dirty="0"/>
              <a:t>If the overall taxable value of properties decreases (due to exemptions, protests, or market shifts), the NNR rate must rise to generate the same revenue</a:t>
            </a:r>
          </a:p>
          <a:p>
            <a:pPr lvl="1"/>
            <a:r>
              <a:rPr lang="en-US" dirty="0"/>
              <a:t>City has approximately $336 million of value in litigation or under appeal under Chapter 42 for 2024</a:t>
            </a:r>
          </a:p>
        </p:txBody>
      </p:sp>
      <p:sp>
        <p:nvSpPr>
          <p:cNvPr id="4" name="Content Placeholder 3">
            <a:extLst>
              <a:ext uri="{FF2B5EF4-FFF2-40B4-BE49-F238E27FC236}">
                <a16:creationId xmlns:a16="http://schemas.microsoft.com/office/drawing/2014/main" id="{96806445-D9FA-7D94-BE1B-7B9410E28D2D}"/>
              </a:ext>
            </a:extLst>
          </p:cNvPr>
          <p:cNvSpPr>
            <a:spLocks noGrp="1"/>
          </p:cNvSpPr>
          <p:nvPr>
            <p:ph sz="half" idx="2"/>
          </p:nvPr>
        </p:nvSpPr>
        <p:spPr>
          <a:xfrm>
            <a:off x="6287587" y="2108235"/>
            <a:ext cx="5262881" cy="1450757"/>
          </a:xfrm>
        </p:spPr>
        <p:txBody>
          <a:bodyPr>
            <a:normAutofit/>
          </a:bodyPr>
          <a:lstStyle/>
          <a:p>
            <a:r>
              <a:rPr lang="en-US" dirty="0"/>
              <a:t>Slower Growth Patterns of Current Properties</a:t>
            </a:r>
          </a:p>
          <a:p>
            <a:pPr lvl="3"/>
            <a:endParaRPr lang="en-US" dirty="0"/>
          </a:p>
          <a:p>
            <a:endParaRPr lang="en-US" dirty="0"/>
          </a:p>
        </p:txBody>
      </p:sp>
      <p:sp>
        <p:nvSpPr>
          <p:cNvPr id="5" name="Slide Number Placeholder 4">
            <a:extLst>
              <a:ext uri="{FF2B5EF4-FFF2-40B4-BE49-F238E27FC236}">
                <a16:creationId xmlns:a16="http://schemas.microsoft.com/office/drawing/2014/main" id="{D5FA072C-3392-9007-6B6A-49121746232C}"/>
              </a:ext>
            </a:extLst>
          </p:cNvPr>
          <p:cNvSpPr>
            <a:spLocks noGrp="1"/>
          </p:cNvSpPr>
          <p:nvPr>
            <p:ph type="sldNum" sz="quarter" idx="12"/>
          </p:nvPr>
        </p:nvSpPr>
        <p:spPr/>
        <p:txBody>
          <a:bodyPr/>
          <a:lstStyle/>
          <a:p>
            <a:fld id="{6D22F896-40B5-4ADD-8801-0D06FADFA095}" type="slidenum">
              <a:rPr lang="en-US" smtClean="0"/>
              <a:t>7</a:t>
            </a:fld>
            <a:endParaRPr lang="en-US" dirty="0"/>
          </a:p>
        </p:txBody>
      </p:sp>
      <p:graphicFrame>
        <p:nvGraphicFramePr>
          <p:cNvPr id="7" name="Table 6">
            <a:extLst>
              <a:ext uri="{FF2B5EF4-FFF2-40B4-BE49-F238E27FC236}">
                <a16:creationId xmlns:a16="http://schemas.microsoft.com/office/drawing/2014/main" id="{5F9C6A29-B119-37CE-D7F1-F0EE10A9902E}"/>
              </a:ext>
            </a:extLst>
          </p:cNvPr>
          <p:cNvGraphicFramePr>
            <a:graphicFrameLocks noGrp="1"/>
          </p:cNvGraphicFramePr>
          <p:nvPr>
            <p:extLst>
              <p:ext uri="{D42A27DB-BD31-4B8C-83A1-F6EECF244321}">
                <p14:modId xmlns:p14="http://schemas.microsoft.com/office/powerpoint/2010/main" val="3605604401"/>
              </p:ext>
            </p:extLst>
          </p:nvPr>
        </p:nvGraphicFramePr>
        <p:xfrm>
          <a:off x="6265891" y="2926951"/>
          <a:ext cx="5262882" cy="731520"/>
        </p:xfrm>
        <a:graphic>
          <a:graphicData uri="http://schemas.openxmlformats.org/drawingml/2006/table">
            <a:tbl>
              <a:tblPr firstRow="1" bandRow="1">
                <a:tableStyleId>{5C22544A-7EE6-4342-B048-85BDC9FD1C3A}</a:tableStyleId>
              </a:tblPr>
              <a:tblGrid>
                <a:gridCol w="877147">
                  <a:extLst>
                    <a:ext uri="{9D8B030D-6E8A-4147-A177-3AD203B41FA5}">
                      <a16:colId xmlns:a16="http://schemas.microsoft.com/office/drawing/2014/main" val="783848031"/>
                    </a:ext>
                  </a:extLst>
                </a:gridCol>
                <a:gridCol w="877147">
                  <a:extLst>
                    <a:ext uri="{9D8B030D-6E8A-4147-A177-3AD203B41FA5}">
                      <a16:colId xmlns:a16="http://schemas.microsoft.com/office/drawing/2014/main" val="715646195"/>
                    </a:ext>
                  </a:extLst>
                </a:gridCol>
                <a:gridCol w="877147">
                  <a:extLst>
                    <a:ext uri="{9D8B030D-6E8A-4147-A177-3AD203B41FA5}">
                      <a16:colId xmlns:a16="http://schemas.microsoft.com/office/drawing/2014/main" val="3216312302"/>
                    </a:ext>
                  </a:extLst>
                </a:gridCol>
                <a:gridCol w="877147">
                  <a:extLst>
                    <a:ext uri="{9D8B030D-6E8A-4147-A177-3AD203B41FA5}">
                      <a16:colId xmlns:a16="http://schemas.microsoft.com/office/drawing/2014/main" val="3271508988"/>
                    </a:ext>
                  </a:extLst>
                </a:gridCol>
                <a:gridCol w="877147">
                  <a:extLst>
                    <a:ext uri="{9D8B030D-6E8A-4147-A177-3AD203B41FA5}">
                      <a16:colId xmlns:a16="http://schemas.microsoft.com/office/drawing/2014/main" val="1328184015"/>
                    </a:ext>
                  </a:extLst>
                </a:gridCol>
                <a:gridCol w="877147">
                  <a:extLst>
                    <a:ext uri="{9D8B030D-6E8A-4147-A177-3AD203B41FA5}">
                      <a16:colId xmlns:a16="http://schemas.microsoft.com/office/drawing/2014/main" val="2754053491"/>
                    </a:ext>
                  </a:extLst>
                </a:gridCol>
              </a:tblGrid>
              <a:tr h="334002">
                <a:tc>
                  <a:txBody>
                    <a:bodyPr/>
                    <a:lstStyle/>
                    <a:p>
                      <a:pPr algn="ctr"/>
                      <a:r>
                        <a:rPr lang="en-US" dirty="0"/>
                        <a:t>2020</a:t>
                      </a:r>
                    </a:p>
                  </a:txBody>
                  <a:tcPr/>
                </a:tc>
                <a:tc>
                  <a:txBody>
                    <a:bodyPr/>
                    <a:lstStyle/>
                    <a:p>
                      <a:pPr algn="ctr"/>
                      <a:r>
                        <a:rPr lang="en-US" dirty="0"/>
                        <a:t>2021</a:t>
                      </a:r>
                    </a:p>
                  </a:txBody>
                  <a:tcPr/>
                </a:tc>
                <a:tc>
                  <a:txBody>
                    <a:bodyPr/>
                    <a:lstStyle/>
                    <a:p>
                      <a:pPr algn="ctr"/>
                      <a:r>
                        <a:rPr lang="en-US" dirty="0"/>
                        <a:t>2022</a:t>
                      </a:r>
                    </a:p>
                  </a:txBody>
                  <a:tcPr/>
                </a:tc>
                <a:tc>
                  <a:txBody>
                    <a:bodyPr/>
                    <a:lstStyle/>
                    <a:p>
                      <a:pPr algn="ctr"/>
                      <a:r>
                        <a:rPr lang="en-US" dirty="0"/>
                        <a:t>2023</a:t>
                      </a:r>
                    </a:p>
                  </a:txBody>
                  <a:tcPr/>
                </a:tc>
                <a:tc>
                  <a:txBody>
                    <a:bodyPr/>
                    <a:lstStyle/>
                    <a:p>
                      <a:pPr algn="ctr"/>
                      <a:r>
                        <a:rPr lang="en-US" dirty="0"/>
                        <a:t>2024</a:t>
                      </a:r>
                    </a:p>
                  </a:txBody>
                  <a:tcPr/>
                </a:tc>
                <a:tc>
                  <a:txBody>
                    <a:bodyPr/>
                    <a:lstStyle/>
                    <a:p>
                      <a:pPr algn="ctr"/>
                      <a:r>
                        <a:rPr lang="en-US" dirty="0"/>
                        <a:t>2025</a:t>
                      </a:r>
                    </a:p>
                  </a:txBody>
                  <a:tcPr/>
                </a:tc>
                <a:extLst>
                  <a:ext uri="{0D108BD9-81ED-4DB2-BD59-A6C34878D82A}">
                    <a16:rowId xmlns:a16="http://schemas.microsoft.com/office/drawing/2014/main" val="123170145"/>
                  </a:ext>
                </a:extLst>
              </a:tr>
              <a:tr h="334002">
                <a:tc>
                  <a:txBody>
                    <a:bodyPr/>
                    <a:lstStyle/>
                    <a:p>
                      <a:pPr algn="ctr"/>
                      <a:r>
                        <a:rPr lang="en-US" dirty="0"/>
                        <a:t>8.42%</a:t>
                      </a:r>
                    </a:p>
                  </a:txBody>
                  <a:tcPr/>
                </a:tc>
                <a:tc>
                  <a:txBody>
                    <a:bodyPr/>
                    <a:lstStyle/>
                    <a:p>
                      <a:pPr algn="ctr"/>
                      <a:r>
                        <a:rPr lang="en-US" dirty="0"/>
                        <a:t>11.21%</a:t>
                      </a:r>
                    </a:p>
                  </a:txBody>
                  <a:tcPr/>
                </a:tc>
                <a:tc>
                  <a:txBody>
                    <a:bodyPr/>
                    <a:lstStyle/>
                    <a:p>
                      <a:pPr algn="ctr"/>
                      <a:r>
                        <a:rPr lang="en-US" dirty="0"/>
                        <a:t>15.27%</a:t>
                      </a:r>
                    </a:p>
                  </a:txBody>
                  <a:tcPr/>
                </a:tc>
                <a:tc>
                  <a:txBody>
                    <a:bodyPr/>
                    <a:lstStyle/>
                    <a:p>
                      <a:pPr algn="ctr"/>
                      <a:r>
                        <a:rPr lang="en-US" dirty="0"/>
                        <a:t>10.45%</a:t>
                      </a:r>
                    </a:p>
                  </a:txBody>
                  <a:tcPr/>
                </a:tc>
                <a:tc>
                  <a:txBody>
                    <a:bodyPr/>
                    <a:lstStyle/>
                    <a:p>
                      <a:pPr algn="ctr"/>
                      <a:r>
                        <a:rPr lang="en-US" dirty="0"/>
                        <a:t>10.78%</a:t>
                      </a:r>
                    </a:p>
                  </a:txBody>
                  <a:tcPr/>
                </a:tc>
                <a:tc>
                  <a:txBody>
                    <a:bodyPr/>
                    <a:lstStyle/>
                    <a:p>
                      <a:pPr algn="ctr"/>
                      <a:r>
                        <a:rPr lang="en-US" dirty="0"/>
                        <a:t>6.13%</a:t>
                      </a:r>
                    </a:p>
                  </a:txBody>
                  <a:tcPr/>
                </a:tc>
                <a:extLst>
                  <a:ext uri="{0D108BD9-81ED-4DB2-BD59-A6C34878D82A}">
                    <a16:rowId xmlns:a16="http://schemas.microsoft.com/office/drawing/2014/main" val="3261247082"/>
                  </a:ext>
                </a:extLst>
              </a:tr>
            </a:tbl>
          </a:graphicData>
        </a:graphic>
      </p:graphicFrame>
      <p:sp>
        <p:nvSpPr>
          <p:cNvPr id="8" name="Content Placeholder 3">
            <a:extLst>
              <a:ext uri="{FF2B5EF4-FFF2-40B4-BE49-F238E27FC236}">
                <a16:creationId xmlns:a16="http://schemas.microsoft.com/office/drawing/2014/main" id="{5DF420AD-9F89-364E-AAB7-9DDB92FFEDE7}"/>
              </a:ext>
            </a:extLst>
          </p:cNvPr>
          <p:cNvSpPr txBox="1">
            <a:spLocks/>
          </p:cNvSpPr>
          <p:nvPr/>
        </p:nvSpPr>
        <p:spPr>
          <a:xfrm>
            <a:off x="6265892" y="2496636"/>
            <a:ext cx="5262881" cy="40680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Percentage Increase History of Certified Values</a:t>
            </a:r>
          </a:p>
          <a:p>
            <a:pPr algn="ctr"/>
            <a:endParaRPr lang="en-US" dirty="0"/>
          </a:p>
        </p:txBody>
      </p:sp>
      <p:pic>
        <p:nvPicPr>
          <p:cNvPr id="11" name="Picture 10">
            <a:extLst>
              <a:ext uri="{FF2B5EF4-FFF2-40B4-BE49-F238E27FC236}">
                <a16:creationId xmlns:a16="http://schemas.microsoft.com/office/drawing/2014/main" id="{4DA9BD48-FB9E-14C5-03E8-03F2D7BF5193}"/>
              </a:ext>
            </a:extLst>
          </p:cNvPr>
          <p:cNvPicPr>
            <a:picLocks noChangeAspect="1"/>
          </p:cNvPicPr>
          <p:nvPr/>
        </p:nvPicPr>
        <p:blipFill>
          <a:blip r:embed="rId3"/>
          <a:stretch>
            <a:fillRect/>
          </a:stretch>
        </p:blipFill>
        <p:spPr>
          <a:xfrm>
            <a:off x="3331234" y="3993536"/>
            <a:ext cx="2871148" cy="2254209"/>
          </a:xfrm>
          <a:prstGeom prst="rect">
            <a:avLst/>
          </a:prstGeom>
        </p:spPr>
      </p:pic>
      <p:pic>
        <p:nvPicPr>
          <p:cNvPr id="13" name="Picture 12">
            <a:extLst>
              <a:ext uri="{FF2B5EF4-FFF2-40B4-BE49-F238E27FC236}">
                <a16:creationId xmlns:a16="http://schemas.microsoft.com/office/drawing/2014/main" id="{573B2C9C-D547-D34C-F591-3F7CBCCCD584}"/>
              </a:ext>
            </a:extLst>
          </p:cNvPr>
          <p:cNvPicPr>
            <a:picLocks noChangeAspect="1"/>
          </p:cNvPicPr>
          <p:nvPr/>
        </p:nvPicPr>
        <p:blipFill>
          <a:blip r:embed="rId4"/>
          <a:stretch>
            <a:fillRect/>
          </a:stretch>
        </p:blipFill>
        <p:spPr>
          <a:xfrm>
            <a:off x="6358386" y="3993536"/>
            <a:ext cx="2839747" cy="2254209"/>
          </a:xfrm>
          <a:prstGeom prst="rect">
            <a:avLst/>
          </a:prstGeom>
        </p:spPr>
      </p:pic>
    </p:spTree>
    <p:extLst>
      <p:ext uri="{BB962C8B-B14F-4D97-AF65-F5344CB8AC3E}">
        <p14:creationId xmlns:p14="http://schemas.microsoft.com/office/powerpoint/2010/main" val="628209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0B5DA-42AC-14AD-D12F-0D12737DD0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70199B-C00E-3AC9-F0E8-BFA7A3E8CA0D}"/>
              </a:ext>
            </a:extLst>
          </p:cNvPr>
          <p:cNvSpPr>
            <a:spLocks noGrp="1"/>
          </p:cNvSpPr>
          <p:nvPr>
            <p:ph type="title"/>
          </p:nvPr>
        </p:nvSpPr>
        <p:spPr/>
        <p:txBody>
          <a:bodyPr>
            <a:normAutofit/>
          </a:bodyPr>
          <a:lstStyle/>
          <a:p>
            <a:r>
              <a:rPr lang="en-US" sz="4400" dirty="0"/>
              <a:t>No New Revenue Rate &amp; Requirements</a:t>
            </a:r>
          </a:p>
        </p:txBody>
      </p:sp>
      <p:sp>
        <p:nvSpPr>
          <p:cNvPr id="3" name="Content Placeholder 2">
            <a:extLst>
              <a:ext uri="{FF2B5EF4-FFF2-40B4-BE49-F238E27FC236}">
                <a16:creationId xmlns:a16="http://schemas.microsoft.com/office/drawing/2014/main" id="{5A44453B-A3DD-A129-BD63-0E270BB78102}"/>
              </a:ext>
            </a:extLst>
          </p:cNvPr>
          <p:cNvSpPr>
            <a:spLocks noGrp="1"/>
          </p:cNvSpPr>
          <p:nvPr>
            <p:ph idx="1"/>
          </p:nvPr>
        </p:nvSpPr>
        <p:spPr>
          <a:xfrm>
            <a:off x="1097280" y="1873979"/>
            <a:ext cx="10058400" cy="2014980"/>
          </a:xfrm>
        </p:spPr>
        <p:txBody>
          <a:bodyPr>
            <a:normAutofit/>
          </a:bodyPr>
          <a:lstStyle/>
          <a:p>
            <a:r>
              <a:rPr lang="en-US" sz="2600" dirty="0"/>
              <a:t>If the Proposed Tax Rate </a:t>
            </a:r>
            <a:r>
              <a:rPr lang="en-US" sz="2600" u="sng" dirty="0"/>
              <a:t>does not exceed</a:t>
            </a:r>
            <a:r>
              <a:rPr lang="en-US" sz="2600" dirty="0"/>
              <a:t> the No New Revenue rate, the following is required:</a:t>
            </a:r>
          </a:p>
          <a:p>
            <a:endParaRPr lang="en-US" sz="2600" dirty="0"/>
          </a:p>
          <a:p>
            <a:pPr marL="987552" lvl="1" indent="-457200">
              <a:buFont typeface="+mj-lt"/>
              <a:buAutoNum type="arabicPeriod"/>
            </a:pPr>
            <a:r>
              <a:rPr lang="en-US" sz="2600" dirty="0"/>
              <a:t>Publish a Notice of Meeting to Vote on Tax Rate</a:t>
            </a:r>
          </a:p>
        </p:txBody>
      </p:sp>
      <p:sp>
        <p:nvSpPr>
          <p:cNvPr id="4" name="Slide Number Placeholder 3">
            <a:extLst>
              <a:ext uri="{FF2B5EF4-FFF2-40B4-BE49-F238E27FC236}">
                <a16:creationId xmlns:a16="http://schemas.microsoft.com/office/drawing/2014/main" id="{4BC5D0A4-BC53-A310-D3EC-076A53420252}"/>
              </a:ext>
            </a:extLst>
          </p:cNvPr>
          <p:cNvSpPr>
            <a:spLocks noGrp="1"/>
          </p:cNvSpPr>
          <p:nvPr>
            <p:ph type="sldNum" sz="quarter" idx="12"/>
          </p:nvPr>
        </p:nvSpPr>
        <p:spPr/>
        <p:txBody>
          <a:bodyPr/>
          <a:lstStyle/>
          <a:p>
            <a:fld id="{08D026C2-D5A7-4D22-8583-BF58E8FC10AD}" type="slidenum">
              <a:rPr lang="en-US" sz="1400"/>
              <a:pPr/>
              <a:t>8</a:t>
            </a:fld>
            <a:endParaRPr lang="en-US" sz="1400" dirty="0"/>
          </a:p>
        </p:txBody>
      </p:sp>
      <p:sp>
        <p:nvSpPr>
          <p:cNvPr id="6" name="Content Placeholder 4">
            <a:extLst>
              <a:ext uri="{FF2B5EF4-FFF2-40B4-BE49-F238E27FC236}">
                <a16:creationId xmlns:a16="http://schemas.microsoft.com/office/drawing/2014/main" id="{70C17B0D-5E81-69B7-C0EE-007095946B2D}"/>
              </a:ext>
            </a:extLst>
          </p:cNvPr>
          <p:cNvSpPr txBox="1">
            <a:spLocks/>
          </p:cNvSpPr>
          <p:nvPr/>
        </p:nvSpPr>
        <p:spPr>
          <a:xfrm>
            <a:off x="160257" y="4025579"/>
            <a:ext cx="11755224" cy="264859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30352" lvl="1" indent="0">
              <a:buFont typeface="Calibri" pitchFamily="34" charset="0"/>
              <a:buNone/>
            </a:pPr>
            <a:r>
              <a:rPr lang="en-US" sz="2600" dirty="0"/>
              <a:t>An increase to the tax rate is not a tax increase unless the proposed tax rate exceeds the NNR rate.</a:t>
            </a:r>
          </a:p>
          <a:p>
            <a:pPr marL="530352" lvl="1" indent="0">
              <a:buFont typeface="Calibri" pitchFamily="34" charset="0"/>
              <a:buNone/>
            </a:pPr>
            <a:endParaRPr lang="en-US" sz="1600" dirty="0"/>
          </a:p>
          <a:p>
            <a:pPr marL="987552" lvl="1" indent="-457200"/>
            <a:r>
              <a:rPr lang="en-US" sz="2600" dirty="0">
                <a:solidFill>
                  <a:schemeClr val="bg1"/>
                </a:solidFill>
                <a:highlight>
                  <a:srgbClr val="808080"/>
                </a:highlight>
              </a:rPr>
              <a:t>Increase of current tax rate $0.32 to proposed tax rate $0.33 (Not a tax increase)</a:t>
            </a:r>
          </a:p>
          <a:p>
            <a:pPr marL="816102" lvl="1" indent="-285750"/>
            <a:endParaRPr lang="en-US" sz="1600" dirty="0">
              <a:solidFill>
                <a:schemeClr val="bg1"/>
              </a:solidFill>
              <a:highlight>
                <a:srgbClr val="808080"/>
              </a:highlight>
            </a:endParaRPr>
          </a:p>
          <a:p>
            <a:pPr marL="987552" lvl="1" indent="-457200"/>
            <a:r>
              <a:rPr lang="en-US" sz="2600" dirty="0">
                <a:solidFill>
                  <a:schemeClr val="bg1"/>
                </a:solidFill>
                <a:highlight>
                  <a:srgbClr val="808080"/>
                </a:highlight>
              </a:rPr>
              <a:t>Proposed Tax Rate $0.33 &lt; NNR Rate $0.334287 (Not a Tax Increase)</a:t>
            </a:r>
            <a:endParaRPr lang="en-US" sz="2600" dirty="0"/>
          </a:p>
          <a:p>
            <a:pPr marL="530352" lvl="1" indent="0">
              <a:buFont typeface="Calibri" pitchFamily="34" charset="0"/>
              <a:buNone/>
            </a:pPr>
            <a:endParaRPr lang="en-US" sz="2600" dirty="0"/>
          </a:p>
        </p:txBody>
      </p:sp>
      <p:sp>
        <p:nvSpPr>
          <p:cNvPr id="8" name="Rectangle 7">
            <a:extLst>
              <a:ext uri="{FF2B5EF4-FFF2-40B4-BE49-F238E27FC236}">
                <a16:creationId xmlns:a16="http://schemas.microsoft.com/office/drawing/2014/main" id="{D5068A9A-75F8-1BDF-4474-35E93DE5FC98}"/>
              </a:ext>
            </a:extLst>
          </p:cNvPr>
          <p:cNvSpPr/>
          <p:nvPr/>
        </p:nvSpPr>
        <p:spPr>
          <a:xfrm>
            <a:off x="0" y="3872816"/>
            <a:ext cx="12192000" cy="1319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19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316" y="1046381"/>
            <a:ext cx="12992916" cy="609600"/>
          </a:xfrm>
        </p:spPr>
        <p:txBody>
          <a:bodyPr>
            <a:normAutofit fontScale="90000"/>
          </a:bodyPr>
          <a:lstStyle/>
          <a:p>
            <a:r>
              <a:rPr lang="en-US" dirty="0"/>
              <a:t>Tax Rate &amp; Distribution History</a:t>
            </a:r>
          </a:p>
        </p:txBody>
      </p:sp>
      <p:graphicFrame>
        <p:nvGraphicFramePr>
          <p:cNvPr id="4" name="Content Placeholder 3">
            <a:extLst>
              <a:ext uri="{FF2B5EF4-FFF2-40B4-BE49-F238E27FC236}">
                <a16:creationId xmlns:a16="http://schemas.microsoft.com/office/drawing/2014/main" id="{00000000-0008-0000-1700-0000A30C0000}"/>
              </a:ext>
            </a:extLst>
          </p:cNvPr>
          <p:cNvGraphicFramePr>
            <a:graphicFrameLocks noGrp="1"/>
          </p:cNvGraphicFramePr>
          <p:nvPr>
            <p:ph idx="1"/>
            <p:extLst>
              <p:ext uri="{D42A27DB-BD31-4B8C-83A1-F6EECF244321}">
                <p14:modId xmlns:p14="http://schemas.microsoft.com/office/powerpoint/2010/main" val="2029420855"/>
              </p:ext>
            </p:extLst>
          </p:nvPr>
        </p:nvGraphicFramePr>
        <p:xfrm>
          <a:off x="265521" y="1239139"/>
          <a:ext cx="11660957" cy="5077457"/>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21154354"/>
      </p:ext>
    </p:extLst>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4840</TotalTime>
  <Words>1110</Words>
  <Application>Microsoft Office PowerPoint</Application>
  <PresentationFormat>Widescreen</PresentationFormat>
  <Paragraphs>161</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Retrospect</vt:lpstr>
      <vt:lpstr>Property Tax Rates  </vt:lpstr>
      <vt:lpstr>Property Tax Rate Components</vt:lpstr>
      <vt:lpstr>Summary of Debt Rate: This is a calculated rate</vt:lpstr>
      <vt:lpstr>Property Tax Rate Components</vt:lpstr>
      <vt:lpstr>Truth In Taxation Rates</vt:lpstr>
      <vt:lpstr>Tax Rate Comparison</vt:lpstr>
      <vt:lpstr>Why is the No-New-Revenue (NNR) Rate Higher Than Our Current Rate?</vt:lpstr>
      <vt:lpstr>No New Revenue Rate &amp; Requirements</vt:lpstr>
      <vt:lpstr>Tax Rate &amp; Distribution History</vt:lpstr>
      <vt:lpstr>Property Tax Exemptions</vt:lpstr>
      <vt:lpstr>Overlapping Tax Rates (Based on 2024 Tax Rates)</vt:lpstr>
      <vt:lpstr>Rosenberg’s Portion of Average Homestead              Tax Bills at $0.33</vt:lpstr>
      <vt:lpstr>Monthly City Tax Bill vs Other Average Utility Bills</vt:lpstr>
      <vt:lpstr>Recommendation </vt:lpstr>
      <vt:lpstr>Other Considerations </vt:lpstr>
      <vt:lpstr>Increase in Revenues to pay for  Investment in Employees </vt:lpstr>
      <vt:lpstr>City Council Action on Tax Rate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Vasut, Joyce</dc:creator>
  <cp:lastModifiedBy>Garza, Luis</cp:lastModifiedBy>
  <cp:revision>122</cp:revision>
  <cp:lastPrinted>2025-08-05T15:04:34Z</cp:lastPrinted>
  <dcterms:created xsi:type="dcterms:W3CDTF">2021-08-05T19:36:57Z</dcterms:created>
  <dcterms:modified xsi:type="dcterms:W3CDTF">2025-08-05T20:56:27Z</dcterms:modified>
</cp:coreProperties>
</file>