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9" r:id="rId2"/>
  </p:sldMasterIdLst>
  <p:notesMasterIdLst>
    <p:notesMasterId r:id="rId20"/>
  </p:notesMasterIdLst>
  <p:handoutMasterIdLst>
    <p:handoutMasterId r:id="rId21"/>
  </p:handoutMasterIdLst>
  <p:sldIdLst>
    <p:sldId id="288" r:id="rId3"/>
    <p:sldId id="455" r:id="rId4"/>
    <p:sldId id="464" r:id="rId5"/>
    <p:sldId id="465" r:id="rId6"/>
    <p:sldId id="466" r:id="rId7"/>
    <p:sldId id="467" r:id="rId8"/>
    <p:sldId id="3249" r:id="rId9"/>
    <p:sldId id="388" r:id="rId10"/>
    <p:sldId id="460" r:id="rId11"/>
    <p:sldId id="468" r:id="rId12"/>
    <p:sldId id="3250" r:id="rId13"/>
    <p:sldId id="3251" r:id="rId14"/>
    <p:sldId id="477" r:id="rId15"/>
    <p:sldId id="3252" r:id="rId16"/>
    <p:sldId id="3253" r:id="rId17"/>
    <p:sldId id="3254" r:id="rId18"/>
    <p:sldId id="447"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6E5"/>
    <a:srgbClr val="1EB5EF"/>
    <a:srgbClr val="3399FF"/>
    <a:srgbClr val="FF0066"/>
    <a:srgbClr val="FF66FF"/>
    <a:srgbClr val="CCFF33"/>
    <a:srgbClr val="CC00CC"/>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5407" autoAdjust="0"/>
  </p:normalViewPr>
  <p:slideViewPr>
    <p:cSldViewPr snapToGrid="0">
      <p:cViewPr varScale="1">
        <p:scale>
          <a:sx n="97" d="100"/>
          <a:sy n="97" d="100"/>
        </p:scale>
        <p:origin x="2072" y="60"/>
      </p:cViewPr>
      <p:guideLst>
        <p:guide orient="horz" pos="2160"/>
        <p:guide pos="3840"/>
      </p:guideLst>
    </p:cSldViewPr>
  </p:slideViewPr>
  <p:outlineViewPr>
    <p:cViewPr>
      <p:scale>
        <a:sx n="33" d="100"/>
        <a:sy n="33" d="100"/>
      </p:scale>
      <p:origin x="0" y="-24"/>
    </p:cViewPr>
  </p:outlineViewPr>
  <p:notesTextViewPr>
    <p:cViewPr>
      <p:scale>
        <a:sx n="1" d="1"/>
        <a:sy n="1" d="1"/>
      </p:scale>
      <p:origin x="0" y="0"/>
    </p:cViewPr>
  </p:notesTextViewPr>
  <p:notesViewPr>
    <p:cSldViewPr snapToGrid="0" showGuides="1">
      <p:cViewPr varScale="1">
        <p:scale>
          <a:sx n="79" d="100"/>
          <a:sy n="79" d="100"/>
        </p:scale>
        <p:origin x="23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0"/>
      <c:rAngAx val="1"/>
    </c:view3D>
    <c:floor>
      <c:thickness val="0"/>
      <c:spPr>
        <a:noFill/>
        <a:ln w="9525" cap="rnd" cmpd="sng" algn="ctr">
          <a:solidFill>
            <a:schemeClr val="tx1">
              <a:tint val="75000"/>
              <a:tint val="76000"/>
              <a:alpha val="60000"/>
              <a:hueMod val="94000"/>
            </a:schemeClr>
          </a:solidFill>
          <a:prstDash val="solid"/>
          <a:round/>
        </a:ln>
        <a:effectLst/>
        <a:sp3d contourW="9525">
          <a:contourClr>
            <a:schemeClr val="tx1">
              <a:tint val="75000"/>
              <a:tint val="76000"/>
              <a:alpha val="60000"/>
              <a:hueMod val="94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550068953245254E-3"/>
          <c:y val="8.6389493142151018E-3"/>
          <c:w val="0.98336925574981116"/>
          <c:h val="0.83265342824078248"/>
        </c:manualLayout>
      </c:layout>
      <c:bar3DChart>
        <c:barDir val="col"/>
        <c:grouping val="clustered"/>
        <c:varyColors val="0"/>
        <c:ser>
          <c:idx val="0"/>
          <c:order val="0"/>
          <c:tx>
            <c:strRef>
              <c:f>Sheet1!$A$2</c:f>
              <c:strCache>
                <c:ptCount val="1"/>
                <c:pt idx="0">
                  <c:v>2020</c:v>
                </c:pt>
              </c:strCache>
            </c:strRef>
          </c:tx>
          <c:spPr>
            <a:solidFill>
              <a:schemeClr val="tx1">
                <a:lumMod val="6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1"/>
              <c:layout>
                <c:manualLayout>
                  <c:x val="-6.0893500600560655E-3"/>
                  <c:y val="1.549679830877171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7C5-40F1-8887-CDC6D9C575A5}"/>
                </c:ext>
              </c:extLst>
            </c:dLbl>
            <c:dLbl>
              <c:idx val="3"/>
              <c:layout>
                <c:manualLayout>
                  <c:x val="-4.5454545454545504E-3"/>
                  <c:y val="-4.901960784313797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7C5-40F1-8887-CDC6D9C575A5}"/>
                </c:ext>
              </c:extLst>
            </c:dLbl>
            <c:dLbl>
              <c:idx val="9"/>
              <c:layout>
                <c:manualLayout>
                  <c:x val="0"/>
                  <c:y val="7.3529411764705881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7C5-40F1-8887-CDC6D9C575A5}"/>
                </c:ext>
              </c:extLst>
            </c:dLbl>
            <c:dLbl>
              <c:idx val="10"/>
              <c:layout>
                <c:manualLayout>
                  <c:x val="-1.515151515151516E-3"/>
                  <c:y val="9.803921568627450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Sheet1!$C$2:$N$2</c:f>
              <c:numCache>
                <c:formatCode>General</c:formatCode>
                <c:ptCount val="12"/>
                <c:pt idx="0">
                  <c:v>143</c:v>
                </c:pt>
                <c:pt idx="1">
                  <c:v>204</c:v>
                </c:pt>
                <c:pt idx="2">
                  <c:v>152</c:v>
                </c:pt>
                <c:pt idx="3">
                  <c:v>124</c:v>
                </c:pt>
                <c:pt idx="4">
                  <c:v>168</c:v>
                </c:pt>
                <c:pt idx="5">
                  <c:v>182</c:v>
                </c:pt>
                <c:pt idx="6">
                  <c:v>192</c:v>
                </c:pt>
                <c:pt idx="7">
                  <c:v>190</c:v>
                </c:pt>
                <c:pt idx="8">
                  <c:v>181</c:v>
                </c:pt>
                <c:pt idx="9">
                  <c:v>197</c:v>
                </c:pt>
                <c:pt idx="10">
                  <c:v>207</c:v>
                </c:pt>
                <c:pt idx="11">
                  <c:v>172</c:v>
                </c:pt>
              </c:numCache>
            </c:numRef>
          </c:val>
          <c:extLst>
            <c:ext xmlns:c16="http://schemas.microsoft.com/office/drawing/2014/chart" uri="{C3380CC4-5D6E-409C-BE32-E72D297353CC}">
              <c16:uniqueId val="{00000004-17C5-40F1-8887-CDC6D9C575A5}"/>
            </c:ext>
          </c:extLst>
        </c:ser>
        <c:ser>
          <c:idx val="1"/>
          <c:order val="1"/>
          <c:tx>
            <c:strRef>
              <c:f>Sheet1!$A$3</c:f>
              <c:strCache>
                <c:ptCount val="1"/>
                <c:pt idx="0">
                  <c:v>2021</c:v>
                </c:pt>
              </c:strCache>
            </c:strRef>
          </c:tx>
          <c:spPr>
            <a:solidFill>
              <a:schemeClr val="accent2"/>
            </a:solidFill>
            <a:ln>
              <a:noFill/>
            </a:ln>
            <a:effectLst/>
            <a:scene3d>
              <a:camera prst="orthographicFront"/>
              <a:lightRig rig="threePt" dir="t"/>
            </a:scene3d>
            <a:sp3d>
              <a:bevelT/>
            </a:sp3d>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7C5-40F1-8887-CDC6D9C575A5}"/>
                </c:ext>
              </c:extLst>
            </c:dLbl>
            <c:dLbl>
              <c:idx val="2"/>
              <c:layout>
                <c:manualLayout>
                  <c:x val="2.6194448151607651E-3"/>
                  <c:y val="-8.783561587875540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6A9-44C8-A0B2-FDF505C070C4}"/>
                </c:ext>
              </c:extLst>
            </c:dLbl>
            <c:dLbl>
              <c:idx val="3"/>
              <c:layout>
                <c:manualLayout>
                  <c:x val="-1.5151515151515275E-3"/>
                  <c:y val="7.352941176470633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7C5-40F1-8887-CDC6D9C575A5}"/>
                </c:ext>
              </c:extLst>
            </c:dLbl>
            <c:dLbl>
              <c:idx val="9"/>
              <c:layout>
                <c:manualLayout>
                  <c:x val="3.4728078813490108E-3"/>
                  <c:y val="8.582779292666237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C5-40F1-8887-CDC6D9C575A5}"/>
                </c:ext>
              </c:extLst>
            </c:dLbl>
            <c:dLbl>
              <c:idx val="10"/>
              <c:layout>
                <c:manualLayout>
                  <c:x val="0"/>
                  <c:y val="-7.06680147471843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Sheet1!$C$1:$N$1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Sheet1!$C$3:$N$3</c:f>
              <c:numCache>
                <c:formatCode>General</c:formatCode>
                <c:ptCount val="12"/>
                <c:pt idx="0">
                  <c:v>177</c:v>
                </c:pt>
                <c:pt idx="1">
                  <c:v>131</c:v>
                </c:pt>
                <c:pt idx="2">
                  <c:v>153</c:v>
                </c:pt>
                <c:pt idx="3">
                  <c:v>136</c:v>
                </c:pt>
                <c:pt idx="4">
                  <c:v>195</c:v>
                </c:pt>
                <c:pt idx="5">
                  <c:v>176</c:v>
                </c:pt>
                <c:pt idx="6">
                  <c:v>177</c:v>
                </c:pt>
                <c:pt idx="7">
                  <c:v>167</c:v>
                </c:pt>
              </c:numCache>
            </c:numRef>
          </c:val>
          <c:extLst>
            <c:ext xmlns:c16="http://schemas.microsoft.com/office/drawing/2014/chart" uri="{C3380CC4-5D6E-409C-BE32-E72D297353CC}">
              <c16:uniqueId val="{00000009-17C5-40F1-8887-CDC6D9C575A5}"/>
            </c:ext>
          </c:extLst>
        </c:ser>
        <c:dLbls>
          <c:showLegendKey val="0"/>
          <c:showVal val="0"/>
          <c:showCatName val="0"/>
          <c:showSerName val="0"/>
          <c:showPercent val="0"/>
          <c:showBubbleSize val="0"/>
        </c:dLbls>
        <c:gapWidth val="150"/>
        <c:shape val="cylinder"/>
        <c:axId val="106985344"/>
        <c:axId val="106986880"/>
        <c:axId val="0"/>
      </c:bar3DChart>
      <c:catAx>
        <c:axId val="106985344"/>
        <c:scaling>
          <c:orientation val="minMax"/>
        </c:scaling>
        <c:delete val="0"/>
        <c:axPos val="b"/>
        <c:numFmt formatCode="General" sourceLinked="1"/>
        <c:majorTickMark val="out"/>
        <c:minorTickMark val="none"/>
        <c:tickLblPos val="nextTo"/>
        <c:spPr>
          <a:noFill/>
          <a:ln w="9525" cap="rnd" cmpd="sng" algn="ctr">
            <a:solidFill>
              <a:schemeClr val="tx1">
                <a:tint val="75000"/>
                <a:tint val="76000"/>
                <a:alpha val="60000"/>
                <a:hueMod val="94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06986880"/>
        <c:crosses val="autoZero"/>
        <c:auto val="1"/>
        <c:lblAlgn val="ctr"/>
        <c:lblOffset val="100"/>
        <c:noMultiLvlLbl val="0"/>
      </c:catAx>
      <c:valAx>
        <c:axId val="106986880"/>
        <c:scaling>
          <c:orientation val="minMax"/>
          <c:max val="300"/>
          <c:min val="0"/>
        </c:scaling>
        <c:delete val="1"/>
        <c:axPos val="l"/>
        <c:majorGridlines>
          <c:spPr>
            <a:ln w="6350" cap="rnd" cmpd="sng" algn="ctr">
              <a:noFill/>
              <a:prstDash val="solid"/>
              <a:round/>
            </a:ln>
            <a:effectLst/>
          </c:spPr>
        </c:majorGridlines>
        <c:numFmt formatCode="General" sourceLinked="1"/>
        <c:majorTickMark val="out"/>
        <c:minorTickMark val="none"/>
        <c:tickLblPos val="nextTo"/>
        <c:crossAx val="106985344"/>
        <c:crosses val="autoZero"/>
        <c:crossBetween val="between"/>
        <c:majorUnit val="100"/>
        <c:minorUnit val="10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9525" cap="rnd" cmpd="sng" algn="ctr">
      <a:noFill/>
      <a:prstDash val="solid"/>
    </a:ln>
    <a:effectLst>
      <a:innerShdw blurRad="381000" dist="50800" dir="8760000">
        <a:prstClr val="white">
          <a:lumMod val="65000"/>
          <a:alpha val="63000"/>
        </a:prstClr>
      </a:innerShdw>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0"/>
      <c:rAngAx val="1"/>
    </c:view3D>
    <c:floor>
      <c:thickness val="0"/>
      <c:spPr>
        <a:noFill/>
        <a:ln w="9525" cap="rnd" cmpd="sng" algn="ctr">
          <a:solidFill>
            <a:schemeClr val="tx1">
              <a:tint val="75000"/>
              <a:tint val="76000"/>
              <a:alpha val="60000"/>
              <a:hueMod val="94000"/>
            </a:schemeClr>
          </a:solidFill>
          <a:prstDash val="solid"/>
          <a:round/>
        </a:ln>
        <a:effectLst/>
        <a:sp3d contourW="9525">
          <a:contourClr>
            <a:schemeClr val="tx1">
              <a:tint val="75000"/>
              <a:tint val="76000"/>
              <a:alpha val="60000"/>
              <a:hueMod val="94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550068953245254E-3"/>
          <c:y val="8.6389493142151018E-3"/>
          <c:w val="0.98336925574981116"/>
          <c:h val="0.83265342824078248"/>
        </c:manualLayout>
      </c:layout>
      <c:bar3DChart>
        <c:barDir val="col"/>
        <c:grouping val="clustered"/>
        <c:varyColors val="0"/>
        <c:ser>
          <c:idx val="0"/>
          <c:order val="0"/>
          <c:tx>
            <c:strRef>
              <c:f>Sheet1!$A$2</c:f>
              <c:strCache>
                <c:ptCount val="1"/>
              </c:strCache>
            </c:strRef>
          </c:tx>
          <c:spPr>
            <a:solidFill>
              <a:schemeClr val="tx1">
                <a:lumMod val="6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1"/>
              <c:layout>
                <c:manualLayout>
                  <c:x val="-6.0893500600560655E-3"/>
                  <c:y val="1.54967983087717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C5-40F1-8887-CDC6D9C575A5}"/>
                </c:ext>
              </c:extLst>
            </c:dLbl>
            <c:dLbl>
              <c:idx val="3"/>
              <c:layout>
                <c:manualLayout>
                  <c:x val="-4.5454545454545504E-3"/>
                  <c:y val="-4.9019607843137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C5-40F1-8887-CDC6D9C575A5}"/>
                </c:ext>
              </c:extLst>
            </c:dLbl>
            <c:dLbl>
              <c:idx val="9"/>
              <c:layout>
                <c:manualLayout>
                  <c:x val="0"/>
                  <c:y val="7.35294117647058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C5-40F1-8887-CDC6D9C575A5}"/>
                </c:ext>
              </c:extLst>
            </c:dLbl>
            <c:dLbl>
              <c:idx val="10"/>
              <c:layout>
                <c:manualLayout>
                  <c:x val="-1.515151515151516E-3"/>
                  <c:y val="9.8039215686274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Sheet1!$C$1:$F$1</c:f>
              <c:strCache>
                <c:ptCount val="4"/>
                <c:pt idx="0">
                  <c:v>2018</c:v>
                </c:pt>
                <c:pt idx="1">
                  <c:v>2019</c:v>
                </c:pt>
                <c:pt idx="2">
                  <c:v>2020</c:v>
                </c:pt>
                <c:pt idx="3">
                  <c:v>2021</c:v>
                </c:pt>
              </c:strCache>
            </c:strRef>
          </c:cat>
          <c:val>
            <c:numRef>
              <c:f>Sheet1!$C$2:$F$2</c:f>
              <c:numCache>
                <c:formatCode>General</c:formatCode>
                <c:ptCount val="4"/>
              </c:numCache>
            </c:numRef>
          </c:val>
          <c:extLst>
            <c:ext xmlns:c16="http://schemas.microsoft.com/office/drawing/2014/chart" uri="{C3380CC4-5D6E-409C-BE32-E72D297353CC}">
              <c16:uniqueId val="{00000004-17C5-40F1-8887-CDC6D9C575A5}"/>
            </c:ext>
          </c:extLst>
        </c:ser>
        <c:ser>
          <c:idx val="1"/>
          <c:order val="1"/>
          <c:tx>
            <c:strRef>
              <c:f>Sheet1!$A$3</c:f>
              <c:strCache>
                <c:ptCount val="1"/>
              </c:strCache>
            </c:strRef>
          </c:tx>
          <c:spPr>
            <a:solidFill>
              <a:schemeClr val="accent2"/>
            </a:solidFill>
            <a:ln>
              <a:noFill/>
            </a:ln>
            <a:effectLst/>
            <a:scene3d>
              <a:camera prst="orthographicFront"/>
              <a:lightRig rig="threePt" dir="t"/>
            </a:scene3d>
            <a:sp3d>
              <a:bevelT/>
            </a:sp3d>
          </c:spPr>
          <c:invertIfNegative val="0"/>
          <c:dLbls>
            <c:dLbl>
              <c:idx val="0"/>
              <c:layout>
                <c:manualLayout>
                  <c:x val="1.0726624046776864E-3"/>
                  <c:y val="-2.59403372243839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7C5-40F1-8887-CDC6D9C575A5}"/>
                </c:ext>
              </c:extLst>
            </c:dLbl>
            <c:dLbl>
              <c:idx val="1"/>
              <c:layout>
                <c:manualLayout>
                  <c:x val="0"/>
                  <c:y val="-2.59403372243839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C9C-4D4C-8DD6-75A6EF5CFFD4}"/>
                </c:ext>
              </c:extLst>
            </c:dLbl>
            <c:dLbl>
              <c:idx val="2"/>
              <c:layout>
                <c:manualLayout>
                  <c:x val="1.5467454029024783E-3"/>
                  <c:y val="-2.17537302000674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6A9-44C8-A0B2-FDF505C070C4}"/>
                </c:ext>
              </c:extLst>
            </c:dLbl>
            <c:dLbl>
              <c:idx val="3"/>
              <c:layout>
                <c:manualLayout>
                  <c:x val="-2.5878191666865854E-3"/>
                  <c:y val="-2.11814087441404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7C5-40F1-8887-CDC6D9C575A5}"/>
                </c:ext>
              </c:extLst>
            </c:dLbl>
            <c:dLbl>
              <c:idx val="9"/>
              <c:layout>
                <c:manualLayout>
                  <c:x val="3.4728078813490108E-3"/>
                  <c:y val="8.582779292666237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C5-40F1-8887-CDC6D9C575A5}"/>
                </c:ext>
              </c:extLst>
            </c:dLbl>
            <c:dLbl>
              <c:idx val="10"/>
              <c:layout>
                <c:manualLayout>
                  <c:x val="0"/>
                  <c:y val="-7.06680147471843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Sheet1!$C$1:$F$1</c:f>
              <c:strCache>
                <c:ptCount val="4"/>
                <c:pt idx="0">
                  <c:v>2018</c:v>
                </c:pt>
                <c:pt idx="1">
                  <c:v>2019</c:v>
                </c:pt>
                <c:pt idx="2">
                  <c:v>2020</c:v>
                </c:pt>
                <c:pt idx="3">
                  <c:v>2021</c:v>
                </c:pt>
              </c:strCache>
            </c:strRef>
          </c:cat>
          <c:val>
            <c:numRef>
              <c:f>Sheet1!$C$3:$F$3</c:f>
              <c:numCache>
                <c:formatCode>General</c:formatCode>
                <c:ptCount val="4"/>
                <c:pt idx="0">
                  <c:v>197</c:v>
                </c:pt>
                <c:pt idx="1">
                  <c:v>154</c:v>
                </c:pt>
                <c:pt idx="2">
                  <c:v>190</c:v>
                </c:pt>
                <c:pt idx="3">
                  <c:v>167</c:v>
                </c:pt>
              </c:numCache>
            </c:numRef>
          </c:val>
          <c:extLst>
            <c:ext xmlns:c16="http://schemas.microsoft.com/office/drawing/2014/chart" uri="{C3380CC4-5D6E-409C-BE32-E72D297353CC}">
              <c16:uniqueId val="{00000009-17C5-40F1-8887-CDC6D9C575A5}"/>
            </c:ext>
          </c:extLst>
        </c:ser>
        <c:dLbls>
          <c:showLegendKey val="0"/>
          <c:showVal val="0"/>
          <c:showCatName val="0"/>
          <c:showSerName val="0"/>
          <c:showPercent val="0"/>
          <c:showBubbleSize val="0"/>
        </c:dLbls>
        <c:gapWidth val="150"/>
        <c:shape val="cylinder"/>
        <c:axId val="106985344"/>
        <c:axId val="106986880"/>
        <c:axId val="0"/>
      </c:bar3DChart>
      <c:catAx>
        <c:axId val="106985344"/>
        <c:scaling>
          <c:orientation val="minMax"/>
        </c:scaling>
        <c:delete val="0"/>
        <c:axPos val="b"/>
        <c:numFmt formatCode="General" sourceLinked="1"/>
        <c:majorTickMark val="out"/>
        <c:minorTickMark val="none"/>
        <c:tickLblPos val="nextTo"/>
        <c:spPr>
          <a:noFill/>
          <a:ln w="9525" cap="rnd" cmpd="sng" algn="ctr">
            <a:solidFill>
              <a:schemeClr val="tx1">
                <a:tint val="75000"/>
                <a:tint val="76000"/>
                <a:alpha val="60000"/>
                <a:hueMod val="94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06986880"/>
        <c:crosses val="autoZero"/>
        <c:auto val="1"/>
        <c:lblAlgn val="ctr"/>
        <c:lblOffset val="100"/>
        <c:noMultiLvlLbl val="0"/>
      </c:catAx>
      <c:valAx>
        <c:axId val="106986880"/>
        <c:scaling>
          <c:orientation val="minMax"/>
          <c:max val="300"/>
          <c:min val="0"/>
        </c:scaling>
        <c:delete val="1"/>
        <c:axPos val="l"/>
        <c:majorGridlines>
          <c:spPr>
            <a:ln w="6350" cap="rnd" cmpd="sng" algn="ctr">
              <a:noFill/>
              <a:prstDash val="solid"/>
              <a:round/>
            </a:ln>
            <a:effectLst/>
          </c:spPr>
        </c:majorGridlines>
        <c:numFmt formatCode="General" sourceLinked="1"/>
        <c:majorTickMark val="out"/>
        <c:minorTickMark val="none"/>
        <c:tickLblPos val="nextTo"/>
        <c:crossAx val="106985344"/>
        <c:crosses val="autoZero"/>
        <c:crossBetween val="between"/>
        <c:majorUnit val="100"/>
        <c:minorUnit val="100"/>
      </c:valAx>
      <c:spPr>
        <a:noFill/>
        <a:ln>
          <a:noFill/>
        </a:ln>
        <a:effectLst/>
      </c:spPr>
    </c:plotArea>
    <c:plotVisOnly val="1"/>
    <c:dispBlanksAs val="gap"/>
    <c:showDLblsOverMax val="0"/>
  </c:chart>
  <c:spPr>
    <a:noFill/>
    <a:ln w="9525" cap="rnd" cmpd="sng" algn="ctr">
      <a:noFill/>
      <a:prstDash val="solid"/>
    </a:ln>
    <a:effectLst>
      <a:innerShdw blurRad="381000" dist="50800" dir="8760000">
        <a:prstClr val="white">
          <a:lumMod val="65000"/>
          <a:alpha val="63000"/>
        </a:prstClr>
      </a:innerShdw>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0"/>
      <c:rAngAx val="1"/>
    </c:view3D>
    <c:floor>
      <c:thickness val="0"/>
      <c:spPr>
        <a:noFill/>
        <a:ln w="9525" cap="rnd" cmpd="sng" algn="ctr">
          <a:solidFill>
            <a:schemeClr val="tx1">
              <a:tint val="75000"/>
              <a:tint val="76000"/>
              <a:alpha val="60000"/>
              <a:hueMod val="94000"/>
            </a:schemeClr>
          </a:solidFill>
          <a:prstDash val="solid"/>
          <a:round/>
        </a:ln>
        <a:effectLst/>
        <a:sp3d contourW="9525">
          <a:contourClr>
            <a:schemeClr val="tx1">
              <a:tint val="75000"/>
              <a:tint val="76000"/>
              <a:alpha val="60000"/>
              <a:hueMod val="94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550068953245254E-3"/>
          <c:y val="8.6389493142151018E-3"/>
          <c:w val="0.98336925574981116"/>
          <c:h val="0.83265342824078248"/>
        </c:manualLayout>
      </c:layout>
      <c:bar3DChart>
        <c:barDir val="col"/>
        <c:grouping val="clustered"/>
        <c:varyColors val="0"/>
        <c:ser>
          <c:idx val="0"/>
          <c:order val="0"/>
          <c:tx>
            <c:strRef>
              <c:f>Sheet1!$A$2</c:f>
              <c:strCache>
                <c:ptCount val="1"/>
              </c:strCache>
            </c:strRef>
          </c:tx>
          <c:spPr>
            <a:solidFill>
              <a:schemeClr val="tx1">
                <a:lumMod val="6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1"/>
              <c:layout>
                <c:manualLayout>
                  <c:x val="-6.0893500600560655E-3"/>
                  <c:y val="1.54967983087717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C5-40F1-8887-CDC6D9C575A5}"/>
                </c:ext>
              </c:extLst>
            </c:dLbl>
            <c:dLbl>
              <c:idx val="3"/>
              <c:layout>
                <c:manualLayout>
                  <c:x val="-4.5454545454545504E-3"/>
                  <c:y val="-4.9019607843137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C5-40F1-8887-CDC6D9C575A5}"/>
                </c:ext>
              </c:extLst>
            </c:dLbl>
            <c:dLbl>
              <c:idx val="9"/>
              <c:layout>
                <c:manualLayout>
                  <c:x val="0"/>
                  <c:y val="7.35294117647058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C5-40F1-8887-CDC6D9C575A5}"/>
                </c:ext>
              </c:extLst>
            </c:dLbl>
            <c:dLbl>
              <c:idx val="10"/>
              <c:layout>
                <c:manualLayout>
                  <c:x val="-1.515151515151516E-3"/>
                  <c:y val="9.8039215686274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Sheet1!$C$1:$F$1</c:f>
              <c:strCache>
                <c:ptCount val="4"/>
                <c:pt idx="0">
                  <c:v>2018</c:v>
                </c:pt>
                <c:pt idx="1">
                  <c:v>2019</c:v>
                </c:pt>
                <c:pt idx="2">
                  <c:v>2020</c:v>
                </c:pt>
                <c:pt idx="3">
                  <c:v>2021</c:v>
                </c:pt>
              </c:strCache>
            </c:strRef>
          </c:cat>
          <c:val>
            <c:numRef>
              <c:f>Sheet1!$C$2:$F$2</c:f>
              <c:numCache>
                <c:formatCode>General</c:formatCode>
                <c:ptCount val="4"/>
              </c:numCache>
            </c:numRef>
          </c:val>
          <c:extLst>
            <c:ext xmlns:c16="http://schemas.microsoft.com/office/drawing/2014/chart" uri="{C3380CC4-5D6E-409C-BE32-E72D297353CC}">
              <c16:uniqueId val="{00000004-17C5-40F1-8887-CDC6D9C575A5}"/>
            </c:ext>
          </c:extLst>
        </c:ser>
        <c:ser>
          <c:idx val="1"/>
          <c:order val="1"/>
          <c:tx>
            <c:strRef>
              <c:f>Sheet1!$A$3</c:f>
              <c:strCache>
                <c:ptCount val="1"/>
              </c:strCache>
            </c:strRef>
          </c:tx>
          <c:spPr>
            <a:solidFill>
              <a:schemeClr val="accent2"/>
            </a:solidFill>
            <a:ln>
              <a:noFill/>
            </a:ln>
            <a:effectLst/>
            <a:scene3d>
              <a:camera prst="orthographicFront"/>
              <a:lightRig rig="threePt" dir="t"/>
            </a:scene3d>
            <a:sp3d>
              <a:bevelT/>
            </a:sp3d>
          </c:spPr>
          <c:invertIfNegative val="0"/>
          <c:dLbls>
            <c:dLbl>
              <c:idx val="0"/>
              <c:layout>
                <c:manualLayout>
                  <c:x val="1.0726624046776864E-3"/>
                  <c:y val="-2.59403372243839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7C5-40F1-8887-CDC6D9C575A5}"/>
                </c:ext>
              </c:extLst>
            </c:dLbl>
            <c:dLbl>
              <c:idx val="1"/>
              <c:layout>
                <c:manualLayout>
                  <c:x val="0"/>
                  <c:y val="-2.59403372243839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C9C-4D4C-8DD6-75A6EF5CFFD4}"/>
                </c:ext>
              </c:extLst>
            </c:dLbl>
            <c:dLbl>
              <c:idx val="2"/>
              <c:layout>
                <c:manualLayout>
                  <c:x val="1.5467454029024783E-3"/>
                  <c:y val="-2.17537302000674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6A9-44C8-A0B2-FDF505C070C4}"/>
                </c:ext>
              </c:extLst>
            </c:dLbl>
            <c:dLbl>
              <c:idx val="3"/>
              <c:layout>
                <c:manualLayout>
                  <c:x val="-2.5878191666865854E-3"/>
                  <c:y val="-2.11814087441404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7C5-40F1-8887-CDC6D9C575A5}"/>
                </c:ext>
              </c:extLst>
            </c:dLbl>
            <c:dLbl>
              <c:idx val="9"/>
              <c:layout>
                <c:manualLayout>
                  <c:x val="3.4728078813490108E-3"/>
                  <c:y val="8.582779292666237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C5-40F1-8887-CDC6D9C575A5}"/>
                </c:ext>
              </c:extLst>
            </c:dLbl>
            <c:dLbl>
              <c:idx val="10"/>
              <c:layout>
                <c:manualLayout>
                  <c:x val="0"/>
                  <c:y val="-7.06680147471843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Sheet1!$C$1:$F$1</c:f>
              <c:strCache>
                <c:ptCount val="4"/>
                <c:pt idx="0">
                  <c:v>2018</c:v>
                </c:pt>
                <c:pt idx="1">
                  <c:v>2019</c:v>
                </c:pt>
                <c:pt idx="2">
                  <c:v>2020</c:v>
                </c:pt>
                <c:pt idx="3">
                  <c:v>2021</c:v>
                </c:pt>
              </c:strCache>
            </c:strRef>
          </c:cat>
          <c:val>
            <c:numRef>
              <c:f>Sheet1!$C$3:$F$3</c:f>
              <c:numCache>
                <c:formatCode>General</c:formatCode>
                <c:ptCount val="4"/>
                <c:pt idx="0">
                  <c:v>46</c:v>
                </c:pt>
                <c:pt idx="1">
                  <c:v>42</c:v>
                </c:pt>
                <c:pt idx="2">
                  <c:v>51</c:v>
                </c:pt>
                <c:pt idx="3">
                  <c:v>59</c:v>
                </c:pt>
              </c:numCache>
            </c:numRef>
          </c:val>
          <c:extLst>
            <c:ext xmlns:c16="http://schemas.microsoft.com/office/drawing/2014/chart" uri="{C3380CC4-5D6E-409C-BE32-E72D297353CC}">
              <c16:uniqueId val="{00000009-17C5-40F1-8887-CDC6D9C575A5}"/>
            </c:ext>
          </c:extLst>
        </c:ser>
        <c:dLbls>
          <c:showLegendKey val="0"/>
          <c:showVal val="0"/>
          <c:showCatName val="0"/>
          <c:showSerName val="0"/>
          <c:showPercent val="0"/>
          <c:showBubbleSize val="0"/>
        </c:dLbls>
        <c:gapWidth val="150"/>
        <c:shape val="cylinder"/>
        <c:axId val="106985344"/>
        <c:axId val="106986880"/>
        <c:axId val="0"/>
      </c:bar3DChart>
      <c:catAx>
        <c:axId val="106985344"/>
        <c:scaling>
          <c:orientation val="minMax"/>
        </c:scaling>
        <c:delete val="0"/>
        <c:axPos val="b"/>
        <c:numFmt formatCode="General" sourceLinked="1"/>
        <c:majorTickMark val="out"/>
        <c:minorTickMark val="none"/>
        <c:tickLblPos val="nextTo"/>
        <c:spPr>
          <a:noFill/>
          <a:ln w="9525" cap="rnd" cmpd="sng" algn="ctr">
            <a:solidFill>
              <a:schemeClr val="tx1">
                <a:tint val="75000"/>
                <a:tint val="76000"/>
                <a:alpha val="60000"/>
                <a:hueMod val="94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06986880"/>
        <c:crosses val="autoZero"/>
        <c:auto val="1"/>
        <c:lblAlgn val="ctr"/>
        <c:lblOffset val="100"/>
        <c:noMultiLvlLbl val="0"/>
      </c:catAx>
      <c:valAx>
        <c:axId val="106986880"/>
        <c:scaling>
          <c:orientation val="minMax"/>
          <c:max val="100"/>
          <c:min val="0"/>
        </c:scaling>
        <c:delete val="1"/>
        <c:axPos val="l"/>
        <c:majorGridlines>
          <c:spPr>
            <a:ln w="9525" cap="rnd" cmpd="sng" algn="ctr">
              <a:noFill/>
              <a:prstDash val="solid"/>
              <a:round/>
            </a:ln>
            <a:effectLst/>
          </c:spPr>
        </c:majorGridlines>
        <c:numFmt formatCode="General" sourceLinked="1"/>
        <c:majorTickMark val="out"/>
        <c:minorTickMark val="none"/>
        <c:tickLblPos val="nextTo"/>
        <c:crossAx val="106985344"/>
        <c:crosses val="autoZero"/>
        <c:crossBetween val="between"/>
        <c:majorUnit val="100"/>
        <c:minorUnit val="100"/>
      </c:valAx>
      <c:spPr>
        <a:noFill/>
        <a:ln>
          <a:noFill/>
        </a:ln>
        <a:effectLst/>
      </c:spPr>
    </c:plotArea>
    <c:plotVisOnly val="1"/>
    <c:dispBlanksAs val="gap"/>
    <c:showDLblsOverMax val="0"/>
  </c:chart>
  <c:spPr>
    <a:noFill/>
    <a:ln w="9525" cap="rnd" cmpd="sng" algn="ctr">
      <a:noFill/>
      <a:prstDash val="solid"/>
    </a:ln>
    <a:effectLst>
      <a:innerShdw blurRad="381000" dist="50800" dir="8760000">
        <a:prstClr val="white">
          <a:lumMod val="65000"/>
          <a:alpha val="63000"/>
        </a:prstClr>
      </a:innerShdw>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0"/>
      <c:rAngAx val="1"/>
    </c:view3D>
    <c:floor>
      <c:thickness val="0"/>
      <c:spPr>
        <a:noFill/>
        <a:ln w="9525" cap="rnd" cmpd="sng" algn="ctr">
          <a:solidFill>
            <a:schemeClr val="tx1">
              <a:tint val="75000"/>
              <a:tint val="76000"/>
              <a:alpha val="60000"/>
              <a:hueMod val="94000"/>
            </a:schemeClr>
          </a:solidFill>
          <a:prstDash val="solid"/>
          <a:round/>
        </a:ln>
        <a:effectLst/>
        <a:sp3d contourW="9525">
          <a:contourClr>
            <a:schemeClr val="tx1">
              <a:tint val="75000"/>
              <a:tint val="76000"/>
              <a:alpha val="60000"/>
              <a:hueMod val="94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550068953245254E-3"/>
          <c:y val="8.6389493142151018E-3"/>
          <c:w val="0.98336925574981116"/>
          <c:h val="0.83265342824078248"/>
        </c:manualLayout>
      </c:layout>
      <c:bar3DChart>
        <c:barDir val="col"/>
        <c:grouping val="clustered"/>
        <c:varyColors val="0"/>
        <c:ser>
          <c:idx val="0"/>
          <c:order val="0"/>
          <c:tx>
            <c:strRef>
              <c:f>Sheet1!$A$2</c:f>
              <c:strCache>
                <c:ptCount val="1"/>
              </c:strCache>
            </c:strRef>
          </c:tx>
          <c:spPr>
            <a:solidFill>
              <a:schemeClr val="tx1">
                <a:lumMod val="6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1"/>
              <c:layout>
                <c:manualLayout>
                  <c:x val="-6.0893500600560655E-3"/>
                  <c:y val="1.54967983087717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C5-40F1-8887-CDC6D9C575A5}"/>
                </c:ext>
              </c:extLst>
            </c:dLbl>
            <c:dLbl>
              <c:idx val="3"/>
              <c:layout>
                <c:manualLayout>
                  <c:x val="-4.5454545454545504E-3"/>
                  <c:y val="-4.9019607843137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C5-40F1-8887-CDC6D9C575A5}"/>
                </c:ext>
              </c:extLst>
            </c:dLbl>
            <c:dLbl>
              <c:idx val="9"/>
              <c:layout>
                <c:manualLayout>
                  <c:x val="0"/>
                  <c:y val="7.35294117647058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C5-40F1-8887-CDC6D9C575A5}"/>
                </c:ext>
              </c:extLst>
            </c:dLbl>
            <c:dLbl>
              <c:idx val="10"/>
              <c:layout>
                <c:manualLayout>
                  <c:x val="-1.515151515151516E-3"/>
                  <c:y val="9.8039215686274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Sheet1!$C$1:$F$1</c:f>
              <c:strCache>
                <c:ptCount val="4"/>
                <c:pt idx="0">
                  <c:v>2018</c:v>
                </c:pt>
                <c:pt idx="1">
                  <c:v>2019</c:v>
                </c:pt>
                <c:pt idx="2">
                  <c:v>2020</c:v>
                </c:pt>
                <c:pt idx="3">
                  <c:v>2021</c:v>
                </c:pt>
              </c:strCache>
            </c:strRef>
          </c:cat>
          <c:val>
            <c:numRef>
              <c:f>Sheet1!$C$2:$F$2</c:f>
              <c:numCache>
                <c:formatCode>General</c:formatCode>
                <c:ptCount val="4"/>
              </c:numCache>
            </c:numRef>
          </c:val>
          <c:extLst>
            <c:ext xmlns:c16="http://schemas.microsoft.com/office/drawing/2014/chart" uri="{C3380CC4-5D6E-409C-BE32-E72D297353CC}">
              <c16:uniqueId val="{00000004-17C5-40F1-8887-CDC6D9C575A5}"/>
            </c:ext>
          </c:extLst>
        </c:ser>
        <c:ser>
          <c:idx val="1"/>
          <c:order val="1"/>
          <c:tx>
            <c:strRef>
              <c:f>Sheet1!$A$3</c:f>
              <c:strCache>
                <c:ptCount val="1"/>
              </c:strCache>
            </c:strRef>
          </c:tx>
          <c:spPr>
            <a:solidFill>
              <a:schemeClr val="accent2"/>
            </a:solidFill>
            <a:ln>
              <a:noFill/>
            </a:ln>
            <a:effectLst/>
            <a:scene3d>
              <a:camera prst="orthographicFront"/>
              <a:lightRig rig="threePt" dir="t"/>
            </a:scene3d>
            <a:sp3d>
              <a:bevelT/>
            </a:sp3d>
          </c:spPr>
          <c:invertIfNegative val="0"/>
          <c:dLbls>
            <c:dLbl>
              <c:idx val="0"/>
              <c:layout>
                <c:manualLayout>
                  <c:x val="1.0726624046776864E-3"/>
                  <c:y val="-2.59403372243839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7C5-40F1-8887-CDC6D9C575A5}"/>
                </c:ext>
              </c:extLst>
            </c:dLbl>
            <c:dLbl>
              <c:idx val="1"/>
              <c:layout>
                <c:manualLayout>
                  <c:x val="0"/>
                  <c:y val="-2.59403372243839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C9C-4D4C-8DD6-75A6EF5CFFD4}"/>
                </c:ext>
              </c:extLst>
            </c:dLbl>
            <c:dLbl>
              <c:idx val="2"/>
              <c:layout>
                <c:manualLayout>
                  <c:x val="1.5467454029024783E-3"/>
                  <c:y val="-2.17537302000674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6A9-44C8-A0B2-FDF505C070C4}"/>
                </c:ext>
              </c:extLst>
            </c:dLbl>
            <c:dLbl>
              <c:idx val="3"/>
              <c:layout>
                <c:manualLayout>
                  <c:x val="-2.5878191666865854E-3"/>
                  <c:y val="-2.11814087441404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7C5-40F1-8887-CDC6D9C575A5}"/>
                </c:ext>
              </c:extLst>
            </c:dLbl>
            <c:dLbl>
              <c:idx val="9"/>
              <c:layout>
                <c:manualLayout>
                  <c:x val="3.4728078813490108E-3"/>
                  <c:y val="8.582779292666237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C5-40F1-8887-CDC6D9C575A5}"/>
                </c:ext>
              </c:extLst>
            </c:dLbl>
            <c:dLbl>
              <c:idx val="10"/>
              <c:layout>
                <c:manualLayout>
                  <c:x val="0"/>
                  <c:y val="-7.06680147471843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Sheet1!$C$1:$F$1</c:f>
              <c:strCache>
                <c:ptCount val="4"/>
                <c:pt idx="0">
                  <c:v>2018</c:v>
                </c:pt>
                <c:pt idx="1">
                  <c:v>2019</c:v>
                </c:pt>
                <c:pt idx="2">
                  <c:v>2020</c:v>
                </c:pt>
                <c:pt idx="3">
                  <c:v>2021</c:v>
                </c:pt>
              </c:strCache>
            </c:strRef>
          </c:cat>
          <c:val>
            <c:numRef>
              <c:f>Sheet1!$C$3:$F$3</c:f>
              <c:numCache>
                <c:formatCode>General</c:formatCode>
                <c:ptCount val="4"/>
                <c:pt idx="0">
                  <c:v>63</c:v>
                </c:pt>
                <c:pt idx="1">
                  <c:v>40</c:v>
                </c:pt>
                <c:pt idx="2">
                  <c:v>60</c:v>
                </c:pt>
                <c:pt idx="3">
                  <c:v>52</c:v>
                </c:pt>
              </c:numCache>
            </c:numRef>
          </c:val>
          <c:extLst>
            <c:ext xmlns:c16="http://schemas.microsoft.com/office/drawing/2014/chart" uri="{C3380CC4-5D6E-409C-BE32-E72D297353CC}">
              <c16:uniqueId val="{00000009-17C5-40F1-8887-CDC6D9C575A5}"/>
            </c:ext>
          </c:extLst>
        </c:ser>
        <c:dLbls>
          <c:showLegendKey val="0"/>
          <c:showVal val="0"/>
          <c:showCatName val="0"/>
          <c:showSerName val="0"/>
          <c:showPercent val="0"/>
          <c:showBubbleSize val="0"/>
        </c:dLbls>
        <c:gapWidth val="150"/>
        <c:shape val="cylinder"/>
        <c:axId val="106985344"/>
        <c:axId val="106986880"/>
        <c:axId val="0"/>
      </c:bar3DChart>
      <c:catAx>
        <c:axId val="106985344"/>
        <c:scaling>
          <c:orientation val="minMax"/>
        </c:scaling>
        <c:delete val="0"/>
        <c:axPos val="b"/>
        <c:numFmt formatCode="General" sourceLinked="1"/>
        <c:majorTickMark val="out"/>
        <c:minorTickMark val="none"/>
        <c:tickLblPos val="nextTo"/>
        <c:spPr>
          <a:noFill/>
          <a:ln w="9525" cap="rnd" cmpd="sng" algn="ctr">
            <a:solidFill>
              <a:schemeClr val="tx1">
                <a:tint val="75000"/>
                <a:tint val="76000"/>
                <a:alpha val="60000"/>
                <a:hueMod val="94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06986880"/>
        <c:crosses val="autoZero"/>
        <c:auto val="1"/>
        <c:lblAlgn val="ctr"/>
        <c:lblOffset val="100"/>
        <c:noMultiLvlLbl val="0"/>
      </c:catAx>
      <c:valAx>
        <c:axId val="106986880"/>
        <c:scaling>
          <c:orientation val="minMax"/>
          <c:max val="120"/>
          <c:min val="0"/>
        </c:scaling>
        <c:delete val="1"/>
        <c:axPos val="l"/>
        <c:majorGridlines>
          <c:spPr>
            <a:ln w="6350" cap="rnd" cmpd="sng" algn="ctr">
              <a:noFill/>
              <a:prstDash val="solid"/>
              <a:round/>
            </a:ln>
            <a:effectLst/>
          </c:spPr>
        </c:majorGridlines>
        <c:numFmt formatCode="General" sourceLinked="1"/>
        <c:majorTickMark val="out"/>
        <c:minorTickMark val="none"/>
        <c:tickLblPos val="nextTo"/>
        <c:crossAx val="106985344"/>
        <c:crosses val="autoZero"/>
        <c:crossBetween val="between"/>
        <c:majorUnit val="100"/>
        <c:minorUnit val="100"/>
      </c:valAx>
      <c:spPr>
        <a:noFill/>
        <a:ln>
          <a:noFill/>
        </a:ln>
        <a:effectLst/>
      </c:spPr>
    </c:plotArea>
    <c:plotVisOnly val="1"/>
    <c:dispBlanksAs val="gap"/>
    <c:showDLblsOverMax val="0"/>
  </c:chart>
  <c:spPr>
    <a:noFill/>
    <a:ln w="9525" cap="rnd" cmpd="sng" algn="ctr">
      <a:noFill/>
      <a:prstDash val="solid"/>
    </a:ln>
    <a:effectLst>
      <a:innerShdw blurRad="381000" dist="50800" dir="8760000">
        <a:prstClr val="white">
          <a:lumMod val="65000"/>
          <a:alpha val="63000"/>
        </a:prstClr>
      </a:innerShdw>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0"/>
      <c:rAngAx val="1"/>
    </c:view3D>
    <c:floor>
      <c:thickness val="0"/>
      <c:spPr>
        <a:noFill/>
        <a:ln w="9525" cap="rnd" cmpd="sng" algn="ctr">
          <a:solidFill>
            <a:schemeClr val="tx1">
              <a:tint val="75000"/>
              <a:tint val="76000"/>
              <a:alpha val="60000"/>
              <a:hueMod val="94000"/>
            </a:schemeClr>
          </a:solidFill>
          <a:prstDash val="solid"/>
          <a:round/>
        </a:ln>
        <a:effectLst/>
        <a:sp3d contourW="9525">
          <a:contourClr>
            <a:schemeClr val="tx1">
              <a:tint val="75000"/>
              <a:tint val="76000"/>
              <a:alpha val="60000"/>
              <a:hueMod val="94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550068953245254E-3"/>
          <c:y val="8.6389493142151018E-3"/>
          <c:w val="0.98336925574981116"/>
          <c:h val="0.83265342824078248"/>
        </c:manualLayout>
      </c:layout>
      <c:bar3DChart>
        <c:barDir val="col"/>
        <c:grouping val="clustered"/>
        <c:varyColors val="0"/>
        <c:ser>
          <c:idx val="0"/>
          <c:order val="0"/>
          <c:tx>
            <c:strRef>
              <c:f>Sheet1!$A$2</c:f>
              <c:strCache>
                <c:ptCount val="1"/>
              </c:strCache>
            </c:strRef>
          </c:tx>
          <c:spPr>
            <a:solidFill>
              <a:schemeClr val="tx1">
                <a:lumMod val="6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1"/>
              <c:layout>
                <c:manualLayout>
                  <c:x val="-6.0893500600560655E-3"/>
                  <c:y val="1.54967983087717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C5-40F1-8887-CDC6D9C575A5}"/>
                </c:ext>
              </c:extLst>
            </c:dLbl>
            <c:dLbl>
              <c:idx val="3"/>
              <c:layout>
                <c:manualLayout>
                  <c:x val="-4.5454545454545504E-3"/>
                  <c:y val="-4.9019607843137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C5-40F1-8887-CDC6D9C575A5}"/>
                </c:ext>
              </c:extLst>
            </c:dLbl>
            <c:dLbl>
              <c:idx val="9"/>
              <c:layout>
                <c:manualLayout>
                  <c:x val="0"/>
                  <c:y val="7.35294117647058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C5-40F1-8887-CDC6D9C575A5}"/>
                </c:ext>
              </c:extLst>
            </c:dLbl>
            <c:dLbl>
              <c:idx val="10"/>
              <c:layout>
                <c:manualLayout>
                  <c:x val="-1.515151515151516E-3"/>
                  <c:y val="9.8039215686274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Sheet1!$C$1:$F$1</c:f>
              <c:strCache>
                <c:ptCount val="4"/>
                <c:pt idx="0">
                  <c:v>2018</c:v>
                </c:pt>
                <c:pt idx="1">
                  <c:v>2019</c:v>
                </c:pt>
                <c:pt idx="2">
                  <c:v>2020</c:v>
                </c:pt>
                <c:pt idx="3">
                  <c:v>2021</c:v>
                </c:pt>
              </c:strCache>
            </c:strRef>
          </c:cat>
          <c:val>
            <c:numRef>
              <c:f>Sheet1!$C$2:$F$2</c:f>
              <c:numCache>
                <c:formatCode>General</c:formatCode>
                <c:ptCount val="4"/>
              </c:numCache>
            </c:numRef>
          </c:val>
          <c:extLst>
            <c:ext xmlns:c16="http://schemas.microsoft.com/office/drawing/2014/chart" uri="{C3380CC4-5D6E-409C-BE32-E72D297353CC}">
              <c16:uniqueId val="{00000004-17C5-40F1-8887-CDC6D9C575A5}"/>
            </c:ext>
          </c:extLst>
        </c:ser>
        <c:ser>
          <c:idx val="1"/>
          <c:order val="1"/>
          <c:tx>
            <c:strRef>
              <c:f>Sheet1!$A$3</c:f>
              <c:strCache>
                <c:ptCount val="1"/>
              </c:strCache>
            </c:strRef>
          </c:tx>
          <c:spPr>
            <a:solidFill>
              <a:schemeClr val="accent2"/>
            </a:solidFill>
            <a:ln>
              <a:noFill/>
            </a:ln>
            <a:effectLst/>
            <a:scene3d>
              <a:camera prst="orthographicFront"/>
              <a:lightRig rig="threePt" dir="t"/>
            </a:scene3d>
            <a:sp3d>
              <a:bevelT/>
            </a:sp3d>
          </c:spPr>
          <c:invertIfNegative val="0"/>
          <c:dLbls>
            <c:dLbl>
              <c:idx val="0"/>
              <c:layout>
                <c:manualLayout>
                  <c:x val="1.0726624046776864E-3"/>
                  <c:y val="-2.59403372243839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7C5-40F1-8887-CDC6D9C575A5}"/>
                </c:ext>
              </c:extLst>
            </c:dLbl>
            <c:dLbl>
              <c:idx val="1"/>
              <c:layout>
                <c:manualLayout>
                  <c:x val="0"/>
                  <c:y val="-2.594033722438391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C9C-4D4C-8DD6-75A6EF5CFFD4}"/>
                </c:ext>
              </c:extLst>
            </c:dLbl>
            <c:dLbl>
              <c:idx val="2"/>
              <c:layout>
                <c:manualLayout>
                  <c:x val="1.5467454029024783E-3"/>
                  <c:y val="-2.17537302000674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6A9-44C8-A0B2-FDF505C070C4}"/>
                </c:ext>
              </c:extLst>
            </c:dLbl>
            <c:dLbl>
              <c:idx val="3"/>
              <c:layout>
                <c:manualLayout>
                  <c:x val="-2.5878191666865854E-3"/>
                  <c:y val="-2.11814087441404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7C5-40F1-8887-CDC6D9C575A5}"/>
                </c:ext>
              </c:extLst>
            </c:dLbl>
            <c:dLbl>
              <c:idx val="9"/>
              <c:layout>
                <c:manualLayout>
                  <c:x val="3.4728078813490108E-3"/>
                  <c:y val="8.582779292666237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C5-40F1-8887-CDC6D9C575A5}"/>
                </c:ext>
              </c:extLst>
            </c:dLbl>
            <c:dLbl>
              <c:idx val="10"/>
              <c:layout>
                <c:manualLayout>
                  <c:x val="0"/>
                  <c:y val="-7.06680147471843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Sheet1!$C$1:$F$1</c:f>
              <c:strCache>
                <c:ptCount val="4"/>
                <c:pt idx="0">
                  <c:v>2018</c:v>
                </c:pt>
                <c:pt idx="1">
                  <c:v>2019</c:v>
                </c:pt>
                <c:pt idx="2">
                  <c:v>2020</c:v>
                </c:pt>
                <c:pt idx="3">
                  <c:v>2021</c:v>
                </c:pt>
              </c:strCache>
            </c:strRef>
          </c:cat>
          <c:val>
            <c:numRef>
              <c:f>Sheet1!$C$3:$F$3</c:f>
              <c:numCache>
                <c:formatCode>General</c:formatCode>
                <c:ptCount val="4"/>
                <c:pt idx="0">
                  <c:v>9</c:v>
                </c:pt>
                <c:pt idx="1">
                  <c:v>12</c:v>
                </c:pt>
                <c:pt idx="2">
                  <c:v>12</c:v>
                </c:pt>
                <c:pt idx="3">
                  <c:v>8</c:v>
                </c:pt>
              </c:numCache>
            </c:numRef>
          </c:val>
          <c:extLst>
            <c:ext xmlns:c16="http://schemas.microsoft.com/office/drawing/2014/chart" uri="{C3380CC4-5D6E-409C-BE32-E72D297353CC}">
              <c16:uniqueId val="{00000009-17C5-40F1-8887-CDC6D9C575A5}"/>
            </c:ext>
          </c:extLst>
        </c:ser>
        <c:dLbls>
          <c:showLegendKey val="0"/>
          <c:showVal val="0"/>
          <c:showCatName val="0"/>
          <c:showSerName val="0"/>
          <c:showPercent val="0"/>
          <c:showBubbleSize val="0"/>
        </c:dLbls>
        <c:gapWidth val="150"/>
        <c:shape val="cylinder"/>
        <c:axId val="106985344"/>
        <c:axId val="106986880"/>
        <c:axId val="0"/>
      </c:bar3DChart>
      <c:catAx>
        <c:axId val="106985344"/>
        <c:scaling>
          <c:orientation val="minMax"/>
        </c:scaling>
        <c:delete val="0"/>
        <c:axPos val="b"/>
        <c:numFmt formatCode="General" sourceLinked="1"/>
        <c:majorTickMark val="out"/>
        <c:minorTickMark val="none"/>
        <c:tickLblPos val="nextTo"/>
        <c:spPr>
          <a:noFill/>
          <a:ln w="9525" cap="rnd" cmpd="sng" algn="ctr">
            <a:solidFill>
              <a:schemeClr val="tx1">
                <a:tint val="75000"/>
                <a:tint val="76000"/>
                <a:alpha val="60000"/>
                <a:hueMod val="94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06986880"/>
        <c:crosses val="autoZero"/>
        <c:auto val="1"/>
        <c:lblAlgn val="ctr"/>
        <c:lblOffset val="100"/>
        <c:noMultiLvlLbl val="0"/>
      </c:catAx>
      <c:valAx>
        <c:axId val="106986880"/>
        <c:scaling>
          <c:orientation val="minMax"/>
          <c:max val="30"/>
          <c:min val="0"/>
        </c:scaling>
        <c:delete val="1"/>
        <c:axPos val="l"/>
        <c:majorGridlines>
          <c:spPr>
            <a:ln w="6350" cap="rnd" cmpd="sng" algn="ctr">
              <a:noFill/>
              <a:prstDash val="solid"/>
              <a:round/>
            </a:ln>
            <a:effectLst/>
          </c:spPr>
        </c:majorGridlines>
        <c:numFmt formatCode="General" sourceLinked="1"/>
        <c:majorTickMark val="out"/>
        <c:minorTickMark val="none"/>
        <c:tickLblPos val="nextTo"/>
        <c:crossAx val="106985344"/>
        <c:crosses val="autoZero"/>
        <c:crossBetween val="between"/>
        <c:majorUnit val="100"/>
        <c:minorUnit val="100"/>
      </c:valAx>
      <c:spPr>
        <a:noFill/>
        <a:ln>
          <a:noFill/>
        </a:ln>
        <a:effectLst/>
      </c:spPr>
    </c:plotArea>
    <c:plotVisOnly val="1"/>
    <c:dispBlanksAs val="gap"/>
    <c:showDLblsOverMax val="0"/>
  </c:chart>
  <c:spPr>
    <a:noFill/>
    <a:ln w="9525" cap="rnd" cmpd="sng" algn="ctr">
      <a:noFill/>
      <a:prstDash val="solid"/>
    </a:ln>
    <a:effectLst>
      <a:innerShdw blurRad="381000" dist="50800" dir="8760000">
        <a:prstClr val="white">
          <a:lumMod val="65000"/>
          <a:alpha val="63000"/>
        </a:prstClr>
      </a:innerShdw>
    </a:effectLst>
  </c:spPr>
  <c:txPr>
    <a:bodyPr/>
    <a:lstStyle/>
    <a:p>
      <a:pPr>
        <a:defRPr sz="18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0"/>
      <c:rotY val="0"/>
      <c:rAngAx val="1"/>
    </c:view3D>
    <c:floor>
      <c:thickness val="0"/>
      <c:spPr>
        <a:noFill/>
        <a:ln w="9525" cap="rnd" cmpd="sng" algn="ctr">
          <a:solidFill>
            <a:schemeClr val="tx1">
              <a:tint val="75000"/>
              <a:tint val="76000"/>
              <a:alpha val="60000"/>
              <a:hueMod val="94000"/>
            </a:schemeClr>
          </a:solidFill>
          <a:prstDash val="solid"/>
          <a:round/>
        </a:ln>
        <a:effectLst/>
        <a:sp3d contourW="9525">
          <a:contourClr>
            <a:schemeClr val="tx1">
              <a:tint val="75000"/>
              <a:tint val="76000"/>
              <a:alpha val="60000"/>
              <a:hueMod val="94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550068953245254E-3"/>
          <c:y val="8.6389493142151018E-3"/>
          <c:w val="0.98336925574981116"/>
          <c:h val="0.83265342824078248"/>
        </c:manualLayout>
      </c:layout>
      <c:bar3DChart>
        <c:barDir val="col"/>
        <c:grouping val="clustered"/>
        <c:varyColors val="0"/>
        <c:ser>
          <c:idx val="0"/>
          <c:order val="0"/>
          <c:tx>
            <c:strRef>
              <c:f>Sheet1!$A$2</c:f>
              <c:strCache>
                <c:ptCount val="1"/>
              </c:strCache>
            </c:strRef>
          </c:tx>
          <c:spPr>
            <a:solidFill>
              <a:schemeClr val="tx1">
                <a:lumMod val="65000"/>
              </a:schemeClr>
            </a:soli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invertIfNegative val="0"/>
          <c:dLbls>
            <c:dLbl>
              <c:idx val="3"/>
              <c:layout>
                <c:manualLayout>
                  <c:x val="-4.5454545454545504E-3"/>
                  <c:y val="-4.9019607843137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C5-40F1-8887-CDC6D9C575A5}"/>
                </c:ext>
              </c:extLst>
            </c:dLbl>
            <c:dLbl>
              <c:idx val="9"/>
              <c:layout>
                <c:manualLayout>
                  <c:x val="0"/>
                  <c:y val="7.35294117647058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C5-40F1-8887-CDC6D9C575A5}"/>
                </c:ext>
              </c:extLst>
            </c:dLbl>
            <c:dLbl>
              <c:idx val="10"/>
              <c:layout>
                <c:manualLayout>
                  <c:x val="-1.515151515151516E-3"/>
                  <c:y val="9.8039215686274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Sheet1!$C$1:$D$1</c:f>
              <c:strCache>
                <c:ptCount val="2"/>
                <c:pt idx="0">
                  <c:v>2020</c:v>
                </c:pt>
                <c:pt idx="1">
                  <c:v>2021</c:v>
                </c:pt>
              </c:strCache>
            </c:strRef>
          </c:cat>
          <c:val>
            <c:numRef>
              <c:f>Sheet1!$C$2:$D$2</c:f>
              <c:numCache>
                <c:formatCode>General</c:formatCode>
                <c:ptCount val="2"/>
              </c:numCache>
            </c:numRef>
          </c:val>
          <c:extLst>
            <c:ext xmlns:c16="http://schemas.microsoft.com/office/drawing/2014/chart" uri="{C3380CC4-5D6E-409C-BE32-E72D297353CC}">
              <c16:uniqueId val="{00000004-17C5-40F1-8887-CDC6D9C575A5}"/>
            </c:ext>
          </c:extLst>
        </c:ser>
        <c:ser>
          <c:idx val="1"/>
          <c:order val="1"/>
          <c:tx>
            <c:strRef>
              <c:f>Sheet1!$A$3</c:f>
              <c:strCache>
                <c:ptCount val="1"/>
              </c:strCache>
            </c:strRef>
          </c:tx>
          <c:spPr>
            <a:solidFill>
              <a:schemeClr val="accent2"/>
            </a:solidFill>
            <a:ln>
              <a:noFill/>
            </a:ln>
            <a:effectLst/>
            <a:scene3d>
              <a:camera prst="orthographicFront"/>
              <a:lightRig rig="threePt" dir="t"/>
            </a:scene3d>
            <a:sp3d>
              <a:bevelT/>
            </a:sp3d>
          </c:spPr>
          <c:invertIfNegative val="0"/>
          <c:dLbls>
            <c:dLbl>
              <c:idx val="0"/>
              <c:layout>
                <c:manualLayout>
                  <c:x val="1.0726624046776471E-3"/>
                  <c:y val="-5.4474708171206226E-2"/>
                </c:manualLayout>
              </c:layout>
              <c:tx>
                <c:rich>
                  <a:bodyPr/>
                  <a:lstStyle/>
                  <a:p>
                    <a:fld id="{86B49C56-5630-4489-8B72-F202EF14AF00}" type="VALUE">
                      <a:rPr lang="en-US" sz="1400"/>
                      <a:pPr/>
                      <a:t>[VALUE]</a:t>
                    </a:fld>
                    <a:endParaRPr lang="en-US"/>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17C5-40F1-8887-CDC6D9C575A5}"/>
                </c:ext>
              </c:extLst>
            </c:dLbl>
            <c:dLbl>
              <c:idx val="1"/>
              <c:layout>
                <c:manualLayout>
                  <c:x val="4.8270230518527657E-3"/>
                  <c:y val="-3.3722336264387164E-2"/>
                </c:manualLayout>
              </c:layout>
              <c:tx>
                <c:rich>
                  <a:bodyPr/>
                  <a:lstStyle/>
                  <a:p>
                    <a:fld id="{71FD209E-15A7-4985-B565-1FDC976DA94C}" type="VALUE">
                      <a:rPr lang="en-US" sz="1400"/>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4.1318955828184477E-2"/>
                      <c:h val="7.8249129364665979E-2"/>
                    </c:manualLayout>
                  </c15:layout>
                  <c15:dlblFieldTable/>
                  <c15:showDataLabelsRange val="0"/>
                </c:ext>
                <c:ext xmlns:c16="http://schemas.microsoft.com/office/drawing/2014/chart" uri="{C3380CC4-5D6E-409C-BE32-E72D297353CC}">
                  <c16:uniqueId val="{00000000-8C9C-4D4C-8DD6-75A6EF5CFFD4}"/>
                </c:ext>
              </c:extLst>
            </c:dLbl>
            <c:dLbl>
              <c:idx val="2"/>
              <c:layout>
                <c:manualLayout>
                  <c:x val="1.5467454029024783E-3"/>
                  <c:y val="-2.1753730200067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A9-44C8-A0B2-FDF505C070C4}"/>
                </c:ext>
              </c:extLst>
            </c:dLbl>
            <c:dLbl>
              <c:idx val="3"/>
              <c:layout>
                <c:manualLayout>
                  <c:x val="-2.5878191666865854E-3"/>
                  <c:y val="-2.1181408744140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C5-40F1-8887-CDC6D9C575A5}"/>
                </c:ext>
              </c:extLst>
            </c:dLbl>
            <c:dLbl>
              <c:idx val="9"/>
              <c:layout>
                <c:manualLayout>
                  <c:x val="3.4728078813490108E-3"/>
                  <c:y val="8.582779292666237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C5-40F1-8887-CDC6D9C575A5}"/>
                </c:ext>
              </c:extLst>
            </c:dLbl>
            <c:dLbl>
              <c:idx val="10"/>
              <c:layout>
                <c:manualLayout>
                  <c:x val="0"/>
                  <c:y val="-7.06680147471843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C5-40F1-8887-CDC6D9C575A5}"/>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Sheet1!$C$1:$D$1</c:f>
              <c:strCache>
                <c:ptCount val="2"/>
                <c:pt idx="0">
                  <c:v>2020</c:v>
                </c:pt>
                <c:pt idx="1">
                  <c:v>2021</c:v>
                </c:pt>
              </c:strCache>
            </c:strRef>
          </c:cat>
          <c:val>
            <c:numRef>
              <c:f>Sheet1!$C$3:$D$3</c:f>
              <c:numCache>
                <c:formatCode>General</c:formatCode>
                <c:ptCount val="2"/>
                <c:pt idx="0">
                  <c:v>232</c:v>
                </c:pt>
                <c:pt idx="1">
                  <c:v>249</c:v>
                </c:pt>
              </c:numCache>
            </c:numRef>
          </c:val>
          <c:extLst>
            <c:ext xmlns:c16="http://schemas.microsoft.com/office/drawing/2014/chart" uri="{C3380CC4-5D6E-409C-BE32-E72D297353CC}">
              <c16:uniqueId val="{00000009-17C5-40F1-8887-CDC6D9C575A5}"/>
            </c:ext>
          </c:extLst>
        </c:ser>
        <c:dLbls>
          <c:showLegendKey val="0"/>
          <c:showVal val="0"/>
          <c:showCatName val="0"/>
          <c:showSerName val="0"/>
          <c:showPercent val="0"/>
          <c:showBubbleSize val="0"/>
        </c:dLbls>
        <c:gapWidth val="150"/>
        <c:shape val="cylinder"/>
        <c:axId val="106985344"/>
        <c:axId val="106986880"/>
        <c:axId val="0"/>
      </c:bar3DChart>
      <c:catAx>
        <c:axId val="106985344"/>
        <c:scaling>
          <c:orientation val="minMax"/>
        </c:scaling>
        <c:delete val="0"/>
        <c:axPos val="b"/>
        <c:numFmt formatCode="General" sourceLinked="1"/>
        <c:majorTickMark val="out"/>
        <c:minorTickMark val="none"/>
        <c:tickLblPos val="nextTo"/>
        <c:spPr>
          <a:noFill/>
          <a:ln w="9525" cap="rnd" cmpd="sng" algn="ctr">
            <a:solidFill>
              <a:schemeClr val="tx1">
                <a:tint val="75000"/>
                <a:tint val="76000"/>
                <a:alpha val="60000"/>
                <a:hueMod val="94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106986880"/>
        <c:crosses val="autoZero"/>
        <c:auto val="1"/>
        <c:lblAlgn val="ctr"/>
        <c:lblOffset val="100"/>
        <c:noMultiLvlLbl val="0"/>
      </c:catAx>
      <c:valAx>
        <c:axId val="106986880"/>
        <c:scaling>
          <c:orientation val="minMax"/>
          <c:max val="300"/>
          <c:min val="0"/>
        </c:scaling>
        <c:delete val="1"/>
        <c:axPos val="l"/>
        <c:majorGridlines>
          <c:spPr>
            <a:ln w="6350" cap="rnd" cmpd="sng" algn="ctr">
              <a:noFill/>
              <a:prstDash val="solid"/>
              <a:round/>
            </a:ln>
            <a:effectLst/>
          </c:spPr>
        </c:majorGridlines>
        <c:numFmt formatCode="General" sourceLinked="1"/>
        <c:majorTickMark val="out"/>
        <c:minorTickMark val="none"/>
        <c:tickLblPos val="nextTo"/>
        <c:crossAx val="106985344"/>
        <c:crosses val="autoZero"/>
        <c:crossBetween val="between"/>
        <c:majorUnit val="100"/>
        <c:minorUnit val="100"/>
      </c:valAx>
      <c:spPr>
        <a:noFill/>
        <a:ln>
          <a:noFill/>
        </a:ln>
        <a:effectLst/>
      </c:spPr>
    </c:plotArea>
    <c:plotVisOnly val="1"/>
    <c:dispBlanksAs val="gap"/>
    <c:showDLblsOverMax val="0"/>
  </c:chart>
  <c:spPr>
    <a:noFill/>
    <a:ln w="9525" cap="rnd" cmpd="sng" algn="ctr">
      <a:noFill/>
      <a:prstDash val="solid"/>
    </a:ln>
    <a:effectLst>
      <a:innerShdw blurRad="381000" dist="50800" dir="8760000">
        <a:prstClr val="white">
          <a:lumMod val="65000"/>
          <a:alpha val="63000"/>
        </a:prstClr>
      </a:innerShdw>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61071149396559E-2"/>
          <c:y val="1.1016818680958817E-2"/>
          <c:w val="0.94665570649822617"/>
          <c:h val="0.85254165960406569"/>
        </c:manualLayout>
      </c:layout>
      <c:barChart>
        <c:barDir val="col"/>
        <c:grouping val="stacked"/>
        <c:varyColors val="0"/>
        <c:ser>
          <c:idx val="0"/>
          <c:order val="0"/>
          <c:spPr>
            <a:solidFill>
              <a:schemeClr val="accent1"/>
            </a:solidFill>
            <a:ln>
              <a:noFill/>
            </a:ln>
            <a:effectLst/>
          </c:spPr>
          <c:invertIfNegative val="0"/>
          <c:dLbls>
            <c:dLbl>
              <c:idx val="5"/>
              <c:layout>
                <c:manualLayout>
                  <c:x val="-1.8163462196751992E-3"/>
                  <c:y val="1.3762279195560193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3464956217560307E-2"/>
                      <c:h val="7.8932994747380511E-2"/>
                    </c:manualLayout>
                  </c15:layout>
                </c:ext>
                <c:ext xmlns:c16="http://schemas.microsoft.com/office/drawing/2014/chart" uri="{C3380CC4-5D6E-409C-BE32-E72D297353CC}">
                  <c16:uniqueId val="{00000000-1B34-48FE-80ED-9A4D3F07E29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Sheet1!$A$1:$L$1</c:f>
              <c:strCache>
                <c:ptCount val="12"/>
                <c:pt idx="0">
                  <c:v>Jan*</c:v>
                </c:pt>
                <c:pt idx="1">
                  <c:v>Feb</c:v>
                </c:pt>
                <c:pt idx="2">
                  <c:v>Mar</c:v>
                </c:pt>
                <c:pt idx="3">
                  <c:v>Apr</c:v>
                </c:pt>
                <c:pt idx="4">
                  <c:v>May</c:v>
                </c:pt>
                <c:pt idx="5">
                  <c:v>Jun</c:v>
                </c:pt>
                <c:pt idx="6">
                  <c:v>Jul</c:v>
                </c:pt>
                <c:pt idx="7">
                  <c:v>Aug</c:v>
                </c:pt>
                <c:pt idx="8">
                  <c:v>Sept</c:v>
                </c:pt>
                <c:pt idx="9">
                  <c:v>Oct</c:v>
                </c:pt>
                <c:pt idx="10">
                  <c:v>Nov</c:v>
                </c:pt>
                <c:pt idx="11">
                  <c:v>Dec</c:v>
                </c:pt>
              </c:strCache>
            </c:strRef>
          </c:cat>
          <c:val>
            <c:numRef>
              <c:f>Sheet1!$A$2:$L$2</c:f>
              <c:numCache>
                <c:formatCode>General</c:formatCode>
                <c:ptCount val="12"/>
                <c:pt idx="0">
                  <c:v>72</c:v>
                </c:pt>
                <c:pt idx="1">
                  <c:v>61</c:v>
                </c:pt>
                <c:pt idx="2">
                  <c:v>85</c:v>
                </c:pt>
                <c:pt idx="3">
                  <c:v>79</c:v>
                </c:pt>
                <c:pt idx="4">
                  <c:v>69</c:v>
                </c:pt>
                <c:pt idx="5">
                  <c:v>94</c:v>
                </c:pt>
                <c:pt idx="6">
                  <c:v>79</c:v>
                </c:pt>
                <c:pt idx="7">
                  <c:v>102</c:v>
                </c:pt>
              </c:numCache>
            </c:numRef>
          </c:val>
          <c:extLst>
            <c:ext xmlns:c16="http://schemas.microsoft.com/office/drawing/2014/chart" uri="{C3380CC4-5D6E-409C-BE32-E72D297353CC}">
              <c16:uniqueId val="{00000000-CBC1-472B-8DA2-20A514935F8F}"/>
            </c:ext>
          </c:extLst>
        </c:ser>
        <c:dLbls>
          <c:dLblPos val="ctr"/>
          <c:showLegendKey val="0"/>
          <c:showVal val="1"/>
          <c:showCatName val="0"/>
          <c:showSerName val="0"/>
          <c:showPercent val="0"/>
          <c:showBubbleSize val="0"/>
        </c:dLbls>
        <c:gapWidth val="150"/>
        <c:overlap val="100"/>
        <c:axId val="408113432"/>
        <c:axId val="408113760"/>
      </c:barChart>
      <c:catAx>
        <c:axId val="40811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8113760"/>
        <c:crosses val="autoZero"/>
        <c:auto val="1"/>
        <c:lblAlgn val="ctr"/>
        <c:lblOffset val="100"/>
        <c:noMultiLvlLbl val="0"/>
      </c:catAx>
      <c:valAx>
        <c:axId val="408113760"/>
        <c:scaling>
          <c:orientation val="minMax"/>
          <c:max val="100"/>
          <c:min val="0"/>
        </c:scaling>
        <c:delete val="1"/>
        <c:axPos val="l"/>
        <c:numFmt formatCode="General" sourceLinked="1"/>
        <c:majorTickMark val="out"/>
        <c:minorTickMark val="none"/>
        <c:tickLblPos val="nextTo"/>
        <c:crossAx val="408113432"/>
        <c:crosses val="autoZero"/>
        <c:crossBetween val="between"/>
        <c:majorUnit val="10"/>
        <c:minorUnit val="5"/>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1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en-US" sz="2800" b="1" dirty="0">
                <a:solidFill>
                  <a:schemeClr val="bg1"/>
                </a:solidFill>
                <a:latin typeface="Times New Roman" panose="02020603050405020304" pitchFamily="18" charset="0"/>
                <a:cs typeface="Times New Roman" panose="02020603050405020304" pitchFamily="18" charset="0"/>
              </a:rPr>
              <a:t>August 2020 compared </a:t>
            </a:r>
            <a:r>
              <a:rPr lang="en-US" sz="2800" b="1">
                <a:solidFill>
                  <a:schemeClr val="bg1"/>
                </a:solidFill>
                <a:latin typeface="Times New Roman" panose="02020603050405020304" pitchFamily="18" charset="0"/>
                <a:cs typeface="Times New Roman" panose="02020603050405020304" pitchFamily="18" charset="0"/>
              </a:rPr>
              <a:t>to August </a:t>
            </a:r>
            <a:r>
              <a:rPr lang="en-US" sz="2800" b="1" dirty="0">
                <a:solidFill>
                  <a:schemeClr val="bg1"/>
                </a:solidFill>
                <a:latin typeface="Times New Roman" panose="02020603050405020304" pitchFamily="18" charset="0"/>
                <a:cs typeface="Times New Roman" panose="02020603050405020304" pitchFamily="18" charset="0"/>
              </a:rPr>
              <a:t>2021</a:t>
            </a:r>
          </a:p>
          <a:p>
            <a:pPr algn="ctr">
              <a:defRPr sz="2100">
                <a:solidFill>
                  <a:schemeClr val="bg1"/>
                </a:solidFill>
                <a:latin typeface="Times New Roman" panose="02020603050405020304" pitchFamily="18" charset="0"/>
                <a:cs typeface="Times New Roman" panose="02020603050405020304" pitchFamily="18" charset="0"/>
              </a:defRPr>
            </a:pPr>
            <a:endParaRPr lang="en-US" sz="2000" b="1" i="1" dirty="0">
              <a:solidFill>
                <a:schemeClr val="bg1"/>
              </a:solidFill>
              <a:latin typeface="Times New Roman" panose="02020603050405020304" pitchFamily="18" charset="0"/>
              <a:cs typeface="Times New Roman" panose="02020603050405020304" pitchFamily="18" charset="0"/>
            </a:endParaRPr>
          </a:p>
          <a:p>
            <a:pPr algn="ctr">
              <a:defRPr sz="2100">
                <a:solidFill>
                  <a:schemeClr val="bg1"/>
                </a:solidFill>
                <a:latin typeface="Times New Roman" panose="02020603050405020304" pitchFamily="18" charset="0"/>
                <a:cs typeface="Times New Roman" panose="02020603050405020304" pitchFamily="18" charset="0"/>
              </a:defRPr>
            </a:pPr>
            <a:r>
              <a:rPr lang="en-US" sz="1800" b="0" dirty="0">
                <a:solidFill>
                  <a:schemeClr val="bg1"/>
                </a:solidFill>
                <a:latin typeface="Times New Roman" panose="02020603050405020304" pitchFamily="18" charset="0"/>
                <a:cs typeface="Times New Roman" panose="02020603050405020304" pitchFamily="18" charset="0"/>
              </a:rPr>
              <a:t> </a:t>
            </a:r>
          </a:p>
        </c:rich>
      </c:tx>
      <c:layout>
        <c:manualLayout>
          <c:xMode val="edge"/>
          <c:yMode val="edge"/>
          <c:x val="0.12512388244570674"/>
          <c:y val="2.8672648522086286E-2"/>
        </c:manualLayout>
      </c:layout>
      <c:overlay val="0"/>
      <c:spPr>
        <a:noFill/>
        <a:ln>
          <a:noFill/>
        </a:ln>
        <a:effectLst/>
      </c:spPr>
      <c:txPr>
        <a:bodyPr rot="0" spcFirstLastPara="1" vertOverflow="ellipsis" vert="horz" wrap="square" anchor="ctr" anchorCtr="1"/>
        <a:lstStyle/>
        <a:p>
          <a:pPr algn="ctr">
            <a:defRPr sz="2100" b="0"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stacked"/>
        <c:varyColors val="0"/>
        <c:ser>
          <c:idx val="0"/>
          <c:order val="0"/>
          <c:tx>
            <c:strRef>
              <c:f>Sheet1!$B$1</c:f>
              <c:strCache>
                <c:ptCount val="1"/>
                <c:pt idx="0">
                  <c:v>Column2</c:v>
                </c:pt>
              </c:strCache>
            </c:strRef>
          </c:tx>
          <c:spPr>
            <a:solidFill>
              <a:schemeClr val="tx1">
                <a:lumMod val="65000"/>
              </a:schemeClr>
            </a:solidFill>
            <a:ln>
              <a:noFill/>
            </a:ln>
            <a:effectLst>
              <a:outerShdw blurRad="40005" dist="22860" dir="5400000" algn="ctr" rotWithShape="0">
                <a:schemeClr val="bg1">
                  <a:alpha val="35000"/>
                </a:schemeClr>
              </a:outerShdw>
            </a:effectLst>
            <a:scene3d>
              <a:camera prst="orthographicFront"/>
              <a:lightRig rig="threePt" dir="t">
                <a:rot lat="0" lon="0" rev="1200000"/>
              </a:lightRig>
            </a:scene3d>
            <a:sp3d prstMaterial="plastic">
              <a:bevelT w="63500" h="25400" prst="angle"/>
            </a:sp3d>
          </c:spPr>
          <c:invertIfNegative val="0"/>
          <c:dPt>
            <c:idx val="1"/>
            <c:invertIfNegative val="0"/>
            <c:bubble3D val="0"/>
            <c:spPr>
              <a:solidFill>
                <a:srgbClr val="1EB5EF"/>
              </a:solidFill>
              <a:ln>
                <a:noFill/>
              </a:ln>
              <a:effectLst>
                <a:outerShdw blurRad="40005" dist="22860" dir="5400000" algn="ctr" rotWithShape="0">
                  <a:schemeClr val="bg1">
                    <a:alpha val="35000"/>
                  </a:schemeClr>
                </a:outerShdw>
              </a:effectLst>
              <a:scene3d>
                <a:camera prst="orthographicFront"/>
                <a:lightRig rig="threePt" dir="t">
                  <a:rot lat="0" lon="0" rev="1200000"/>
                </a:lightRig>
              </a:scene3d>
              <a:sp3d prstMaterial="plastic">
                <a:bevelT w="63500" h="25400" prst="angle"/>
              </a:sp3d>
            </c:spPr>
            <c:extLst>
              <c:ext xmlns:c16="http://schemas.microsoft.com/office/drawing/2014/chart" uri="{C3380CC4-5D6E-409C-BE32-E72D297353CC}">
                <c16:uniqueId val="{00000001-33F5-4C33-874D-6229BB24DFC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numCache>
            </c:numRef>
          </c:cat>
          <c:val>
            <c:numRef>
              <c:f>Sheet1!$B$2:$B$4</c:f>
              <c:numCache>
                <c:formatCode>#,##0</c:formatCode>
                <c:ptCount val="3"/>
                <c:pt idx="0">
                  <c:v>5833</c:v>
                </c:pt>
                <c:pt idx="1">
                  <c:v>6004</c:v>
                </c:pt>
              </c:numCache>
            </c:numRef>
          </c:val>
          <c:extLst>
            <c:ext xmlns:c16="http://schemas.microsoft.com/office/drawing/2014/chart" uri="{C3380CC4-5D6E-409C-BE32-E72D297353CC}">
              <c16:uniqueId val="{00000000-8198-4975-A73D-9F6A7F2C16BD}"/>
            </c:ext>
          </c:extLst>
        </c:ser>
        <c:dLbls>
          <c:showLegendKey val="0"/>
          <c:showVal val="0"/>
          <c:showCatName val="0"/>
          <c:showSerName val="0"/>
          <c:showPercent val="0"/>
          <c:showBubbleSize val="0"/>
        </c:dLbls>
        <c:gapWidth val="113"/>
        <c:overlap val="100"/>
        <c:axId val="1949337407"/>
        <c:axId val="1949332831"/>
      </c:barChart>
      <c:dateAx>
        <c:axId val="1949337407"/>
        <c:scaling>
          <c:orientation val="minMax"/>
        </c:scaling>
        <c:delete val="0"/>
        <c:axPos val="b"/>
        <c:numFmt formatCode="General" sourceLinked="1"/>
        <c:majorTickMark val="out"/>
        <c:minorTickMark val="none"/>
        <c:tickLblPos val="nextTo"/>
        <c:spPr>
          <a:noFill/>
          <a:ln>
            <a:solidFill>
              <a:schemeClr val="tx1"/>
            </a:solid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9332831"/>
        <c:crosses val="autoZero"/>
        <c:auto val="0"/>
        <c:lblOffset val="100"/>
        <c:baseTimeUnit val="days"/>
      </c:dateAx>
      <c:valAx>
        <c:axId val="1949332831"/>
        <c:scaling>
          <c:orientation val="minMax"/>
          <c:max val="6000"/>
          <c:min val="0"/>
        </c:scaling>
        <c:delete val="1"/>
        <c:axPos val="l"/>
        <c:numFmt formatCode="#,##0" sourceLinked="1"/>
        <c:majorTickMark val="out"/>
        <c:minorTickMark val="none"/>
        <c:tickLblPos val="nextTo"/>
        <c:crossAx val="19493374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5"/>
          </a:xfrm>
          <a:prstGeom prst="rect">
            <a:avLst/>
          </a:prstGeom>
        </p:spPr>
        <p:txBody>
          <a:bodyPr vert="horz" lIns="93149" tIns="46573" rIns="93149" bIns="46573" rtlCol="0"/>
          <a:lstStyle>
            <a:lvl1pPr algn="l">
              <a:defRPr sz="1200"/>
            </a:lvl1pPr>
          </a:lstStyle>
          <a:p>
            <a:endParaRPr lang="en-US" dirty="0"/>
          </a:p>
        </p:txBody>
      </p:sp>
      <p:sp>
        <p:nvSpPr>
          <p:cNvPr id="3" name="Date Placeholder 2"/>
          <p:cNvSpPr>
            <a:spLocks noGrp="1"/>
          </p:cNvSpPr>
          <p:nvPr>
            <p:ph type="dt" sz="quarter" idx="1"/>
          </p:nvPr>
        </p:nvSpPr>
        <p:spPr>
          <a:xfrm>
            <a:off x="3970941" y="2"/>
            <a:ext cx="3037840" cy="466435"/>
          </a:xfrm>
          <a:prstGeom prst="rect">
            <a:avLst/>
          </a:prstGeom>
        </p:spPr>
        <p:txBody>
          <a:bodyPr vert="horz" lIns="93149" tIns="46573" rIns="93149" bIns="46573" rtlCol="0"/>
          <a:lstStyle>
            <a:lvl1pPr algn="r">
              <a:defRPr sz="1200"/>
            </a:lvl1pPr>
          </a:lstStyle>
          <a:p>
            <a:fld id="{13DC2751-278C-4682-9C3F-0FF7B4FCFAE7}" type="datetimeFigureOut">
              <a:rPr lang="en-US" smtClean="0"/>
              <a:pPr/>
              <a:t>9/23/2021</a:t>
            </a:fld>
            <a:endParaRPr lang="en-US" dirty="0"/>
          </a:p>
        </p:txBody>
      </p:sp>
      <p:sp>
        <p:nvSpPr>
          <p:cNvPr id="4" name="Footer Placeholder 3"/>
          <p:cNvSpPr>
            <a:spLocks noGrp="1"/>
          </p:cNvSpPr>
          <p:nvPr>
            <p:ph type="ftr" sz="quarter" idx="2"/>
          </p:nvPr>
        </p:nvSpPr>
        <p:spPr>
          <a:xfrm>
            <a:off x="0" y="8829970"/>
            <a:ext cx="3037840" cy="466434"/>
          </a:xfrm>
          <a:prstGeom prst="rect">
            <a:avLst/>
          </a:prstGeom>
        </p:spPr>
        <p:txBody>
          <a:bodyPr vert="horz" lIns="93149" tIns="46573" rIns="93149" bIns="4657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1" y="8829970"/>
            <a:ext cx="3037840" cy="466434"/>
          </a:xfrm>
          <a:prstGeom prst="rect">
            <a:avLst/>
          </a:prstGeom>
        </p:spPr>
        <p:txBody>
          <a:bodyPr vert="horz" lIns="93149" tIns="46573" rIns="93149" bIns="46573" rtlCol="0" anchor="b"/>
          <a:lstStyle>
            <a:lvl1pPr algn="r">
              <a:defRPr sz="1200"/>
            </a:lvl1pPr>
          </a:lstStyle>
          <a:p>
            <a:fld id="{4E286890-466E-41CD-A28A-B1EBDF22CA33}" type="slidenum">
              <a:rPr lang="en-US" smtClean="0"/>
              <a:pPr/>
              <a:t>‹#›</a:t>
            </a:fld>
            <a:endParaRPr lang="en-US" dirty="0"/>
          </a:p>
        </p:txBody>
      </p:sp>
    </p:spTree>
    <p:extLst>
      <p:ext uri="{BB962C8B-B14F-4D97-AF65-F5344CB8AC3E}">
        <p14:creationId xmlns:p14="http://schemas.microsoft.com/office/powerpoint/2010/main" val="158629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5"/>
          </a:xfrm>
          <a:prstGeom prst="rect">
            <a:avLst/>
          </a:prstGeom>
        </p:spPr>
        <p:txBody>
          <a:bodyPr vert="horz" lIns="93149" tIns="46573" rIns="93149" bIns="46573" rtlCol="0"/>
          <a:lstStyle>
            <a:lvl1pPr algn="l">
              <a:defRPr sz="1200"/>
            </a:lvl1pPr>
          </a:lstStyle>
          <a:p>
            <a:endParaRPr lang="en-US" dirty="0"/>
          </a:p>
        </p:txBody>
      </p:sp>
      <p:sp>
        <p:nvSpPr>
          <p:cNvPr id="3" name="Date Placeholder 2"/>
          <p:cNvSpPr>
            <a:spLocks noGrp="1"/>
          </p:cNvSpPr>
          <p:nvPr>
            <p:ph type="dt" idx="1"/>
          </p:nvPr>
        </p:nvSpPr>
        <p:spPr>
          <a:xfrm>
            <a:off x="3970941" y="2"/>
            <a:ext cx="3037840" cy="466435"/>
          </a:xfrm>
          <a:prstGeom prst="rect">
            <a:avLst/>
          </a:prstGeom>
        </p:spPr>
        <p:txBody>
          <a:bodyPr vert="horz" lIns="93149" tIns="46573" rIns="93149" bIns="46573" rtlCol="0"/>
          <a:lstStyle>
            <a:lvl1pPr algn="r">
              <a:defRPr sz="1200"/>
            </a:lvl1pPr>
          </a:lstStyle>
          <a:p>
            <a:fld id="{DDFF0845-D09E-4AF9-9623-EA7EA0297EF3}" type="datetimeFigureOut">
              <a:rPr lang="en-US" smtClean="0"/>
              <a:pPr/>
              <a:t>9/23/2021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9" tIns="46573" rIns="93149" bIns="46573"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49" tIns="46573" rIns="93149" bIns="465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4"/>
          </a:xfrm>
          <a:prstGeom prst="rect">
            <a:avLst/>
          </a:prstGeom>
        </p:spPr>
        <p:txBody>
          <a:bodyPr vert="horz" lIns="93149" tIns="46573" rIns="93149" bIns="465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829970"/>
            <a:ext cx="3037840" cy="466434"/>
          </a:xfrm>
          <a:prstGeom prst="rect">
            <a:avLst/>
          </a:prstGeom>
        </p:spPr>
        <p:txBody>
          <a:bodyPr vert="horz" lIns="93149" tIns="46573" rIns="93149" bIns="46573" rtlCol="0" anchor="b"/>
          <a:lstStyle>
            <a:lvl1pPr algn="r">
              <a:defRPr sz="1200"/>
            </a:lvl1pPr>
          </a:lstStyle>
          <a:p>
            <a:fld id="{927CD11A-EED3-40CE-98A3-28FEE84867B3}" type="slidenum">
              <a:rPr lang="en-US" smtClean="0"/>
              <a:pPr/>
              <a:t>‹#›</a:t>
            </a:fld>
            <a:endParaRPr lang="en-US" dirty="0"/>
          </a:p>
        </p:txBody>
      </p:sp>
    </p:spTree>
    <p:extLst>
      <p:ext uri="{BB962C8B-B14F-4D97-AF65-F5344CB8AC3E}">
        <p14:creationId xmlns:p14="http://schemas.microsoft.com/office/powerpoint/2010/main" val="19957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pPr/>
              <a:t>1</a:t>
            </a:fld>
            <a:endParaRPr lang="en-US" dirty="0"/>
          </a:p>
        </p:txBody>
      </p:sp>
    </p:spTree>
    <p:extLst>
      <p:ext uri="{BB962C8B-B14F-4D97-AF65-F5344CB8AC3E}">
        <p14:creationId xmlns:p14="http://schemas.microsoft.com/office/powerpoint/2010/main" val="153345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pPr/>
              <a:t>8</a:t>
            </a:fld>
            <a:endParaRPr lang="en-US" dirty="0"/>
          </a:p>
        </p:txBody>
      </p:sp>
    </p:spTree>
    <p:extLst>
      <p:ext uri="{BB962C8B-B14F-4D97-AF65-F5344CB8AC3E}">
        <p14:creationId xmlns:p14="http://schemas.microsoft.com/office/powerpoint/2010/main" val="359758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pPr/>
              <a:t>9</a:t>
            </a:fld>
            <a:endParaRPr lang="en-US" dirty="0"/>
          </a:p>
        </p:txBody>
      </p:sp>
    </p:spTree>
    <p:extLst>
      <p:ext uri="{BB962C8B-B14F-4D97-AF65-F5344CB8AC3E}">
        <p14:creationId xmlns:p14="http://schemas.microsoft.com/office/powerpoint/2010/main" val="269662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pPr/>
              <a:t>10</a:t>
            </a:fld>
            <a:endParaRPr lang="en-US" dirty="0"/>
          </a:p>
        </p:txBody>
      </p:sp>
    </p:spTree>
    <p:extLst>
      <p:ext uri="{BB962C8B-B14F-4D97-AF65-F5344CB8AC3E}">
        <p14:creationId xmlns:p14="http://schemas.microsoft.com/office/powerpoint/2010/main" val="2773815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pPr/>
              <a:t>11</a:t>
            </a:fld>
            <a:endParaRPr lang="en-US" dirty="0"/>
          </a:p>
        </p:txBody>
      </p:sp>
    </p:spTree>
    <p:extLst>
      <p:ext uri="{BB962C8B-B14F-4D97-AF65-F5344CB8AC3E}">
        <p14:creationId xmlns:p14="http://schemas.microsoft.com/office/powerpoint/2010/main" val="1608338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pPr/>
              <a:t>13</a:t>
            </a:fld>
            <a:endParaRPr lang="en-US" dirty="0"/>
          </a:p>
        </p:txBody>
      </p:sp>
    </p:spTree>
    <p:extLst>
      <p:ext uri="{BB962C8B-B14F-4D97-AF65-F5344CB8AC3E}">
        <p14:creationId xmlns:p14="http://schemas.microsoft.com/office/powerpoint/2010/main" val="258637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68DC83-4358-4069-9A04-36F684952B41}"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391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F3619435-DEBC-444A-913E-FBD2C4CF0E59}" type="datetime1">
              <a:rPr lang="en-US" smtClean="0"/>
              <a:pPr/>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309067671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619435-DEBC-444A-913E-FBD2C4CF0E59}"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32322374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619435-DEBC-444A-913E-FBD2C4CF0E59}"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791578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619435-DEBC-444A-913E-FBD2C4CF0E59}"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391437981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619435-DEBC-444A-913E-FBD2C4CF0E59}"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306187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619435-DEBC-444A-913E-FBD2C4CF0E59}"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6946375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6D5BB5-8E37-492B-8843-1477E0364CB8}"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2928185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57E38-DB3A-4089-B386-FFD9F1943ECB}"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3532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F57356-1F59-4D89-9F54-28C9F76813D7}"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350564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E48F21-3C02-407D-A180-361657C962A9}" type="datetime1">
              <a:rPr lang="en-US" smtClean="0"/>
              <a:pPr/>
              <a:t>9/23/2021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4811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D8FB26-DB44-4B23-8E2C-73FCFB6E6A5C}" type="datetime1">
              <a:rPr lang="en-US" smtClean="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3298729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78A1B2-E24B-4D01-B1F3-1C91DA614AC9}" type="datetime1">
              <a:rPr lang="en-US" smtClean="0"/>
              <a:pPr/>
              <a:t>9/23/2021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59929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D7B829-4D67-4482-B952-BBD9DCA0A419}" type="datetime1">
              <a:rPr lang="en-US" smtClean="0"/>
              <a:pPr/>
              <a:t>9/23/2021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68262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74990D-3D92-40C3-8F0D-2F9DF871B3E2}" type="datetime1">
              <a:rPr lang="en-US" smtClean="0"/>
              <a:pPr/>
              <a:t>9/23/2021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68548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1E435C0-D298-4C67-8022-2A6AB1B2BA62}" type="datetime1">
              <a:rPr lang="en-US" smtClean="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169950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E8F8098-106E-436A-B7C8-8017C782259C}" type="datetime1">
              <a:rPr lang="en-US" smtClean="0"/>
              <a:pPr/>
              <a:t>9/23/2021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341794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3619435-DEBC-444A-913E-FBD2C4CF0E59}" type="datetime1">
              <a:rPr lang="en-US" smtClean="0"/>
              <a:pPr/>
              <a:t>9/23/2021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5B29C50-D6F1-4DB6-9B68-F4CD3996E9CF}" type="slidenum">
              <a:rPr lang="en-US" smtClean="0"/>
              <a:pPr/>
              <a:t>‹#›</a:t>
            </a:fld>
            <a:endParaRPr lang="en-US" dirty="0"/>
          </a:p>
        </p:txBody>
      </p:sp>
    </p:spTree>
    <p:extLst>
      <p:ext uri="{BB962C8B-B14F-4D97-AF65-F5344CB8AC3E}">
        <p14:creationId xmlns:p14="http://schemas.microsoft.com/office/powerpoint/2010/main" val="3924685373"/>
      </p:ext>
    </p:extLst>
  </p:cSld>
  <p:clrMap bg1="dk1" tx1="lt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pos="6648" userDrawn="1">
          <p15:clr>
            <a:srgbClr val="F26B43"/>
          </p15:clr>
        </p15:guide>
        <p15:guide id="5" orient="horz" pos="3528" userDrawn="1">
          <p15:clr>
            <a:srgbClr val="F26B43"/>
          </p15:clr>
        </p15:guide>
        <p15:guide id="6"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7930"/>
            <a:ext cx="8001000" cy="2971801"/>
          </a:xfrm>
        </p:spPr>
        <p:txBody>
          <a:bodyPr/>
          <a:lstStyle/>
          <a:p>
            <a:r>
              <a:rPr lang="en-US" dirty="0">
                <a:solidFill>
                  <a:schemeClr val="bg1">
                    <a:lumMod val="85000"/>
                    <a:lumOff val="15000"/>
                  </a:schemeClr>
                </a:solidFill>
              </a:rPr>
              <a:t>Rosenberg Police Department</a:t>
            </a:r>
          </a:p>
        </p:txBody>
      </p:sp>
      <p:sp>
        <p:nvSpPr>
          <p:cNvPr id="3" name="Subtitle 2"/>
          <p:cNvSpPr>
            <a:spLocks noGrp="1"/>
          </p:cNvSpPr>
          <p:nvPr>
            <p:ph type="subTitle" idx="1"/>
          </p:nvPr>
        </p:nvSpPr>
        <p:spPr>
          <a:xfrm>
            <a:off x="684212" y="3039731"/>
            <a:ext cx="6400800" cy="1947333"/>
          </a:xfrm>
        </p:spPr>
        <p:txBody>
          <a:bodyPr/>
          <a:lstStyle/>
          <a:p>
            <a:r>
              <a:rPr lang="en-US" dirty="0"/>
              <a:t>August 2021 Monthly Report</a:t>
            </a:r>
          </a:p>
        </p:txBody>
      </p:sp>
      <p:pic>
        <p:nvPicPr>
          <p:cNvPr id="4" name="Picture 3">
            <a:extLst>
              <a:ext uri="{FF2B5EF4-FFF2-40B4-BE49-F238E27FC236}">
                <a16:creationId xmlns:a16="http://schemas.microsoft.com/office/drawing/2014/main" id="{4942FD3F-C37D-4721-86B5-AF238AB725F4}"/>
              </a:ext>
            </a:extLst>
          </p:cNvPr>
          <p:cNvPicPr>
            <a:picLocks noChangeAspect="1"/>
          </p:cNvPicPr>
          <p:nvPr/>
        </p:nvPicPr>
        <p:blipFill>
          <a:blip r:embed="rId3"/>
          <a:stretch>
            <a:fillRect/>
          </a:stretch>
        </p:blipFill>
        <p:spPr>
          <a:xfrm>
            <a:off x="10222075" y="96164"/>
            <a:ext cx="1048603" cy="1505843"/>
          </a:xfrm>
          <a:prstGeom prst="rect">
            <a:avLst/>
          </a:prstGeom>
        </p:spPr>
      </p:pic>
      <p:sp>
        <p:nvSpPr>
          <p:cNvPr id="5" name="Rectangle 4"/>
          <p:cNvSpPr/>
          <p:nvPr/>
        </p:nvSpPr>
        <p:spPr>
          <a:xfrm>
            <a:off x="282873" y="5118008"/>
            <a:ext cx="11630642" cy="1477328"/>
          </a:xfrm>
          <a:prstGeom prst="rect">
            <a:avLst/>
          </a:prstGeom>
        </p:spPr>
        <p:txBody>
          <a:bodyPr wrap="square">
            <a:spAutoFit/>
          </a:bodyPr>
          <a:lstStyle/>
          <a:p>
            <a:endParaRPr lang="en-US" dirty="0">
              <a:solidFill>
                <a:schemeClr val="bg1"/>
              </a:solidFill>
            </a:endParaRPr>
          </a:p>
          <a:p>
            <a:r>
              <a:rPr lang="en-US" dirty="0">
                <a:solidFill>
                  <a:schemeClr val="bg1"/>
                </a:solidFill>
              </a:rPr>
              <a:t>* The data provided is for informational use only and may differ from official Rosenberg Police crime data. The police department’s crime database is continuously updated, therefore, reports run at different times may produce different results. </a:t>
            </a:r>
          </a:p>
          <a:p>
            <a:endParaRPr lang="en-US" dirty="0"/>
          </a:p>
        </p:txBody>
      </p:sp>
    </p:spTree>
    <p:extLst>
      <p:ext uri="{BB962C8B-B14F-4D97-AF65-F5344CB8AC3E}">
        <p14:creationId xmlns:p14="http://schemas.microsoft.com/office/powerpoint/2010/main" val="463611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62" y="158040"/>
            <a:ext cx="11456641" cy="1042856"/>
          </a:xfrm>
        </p:spPr>
        <p:txBody>
          <a:bodyPr>
            <a:normAutofit/>
          </a:bodyPr>
          <a:lstStyle/>
          <a:p>
            <a:pPr algn="ctr"/>
            <a:r>
              <a:rPr lang="en-US" dirty="0">
                <a:solidFill>
                  <a:schemeClr val="bg1">
                    <a:lumMod val="85000"/>
                    <a:lumOff val="15000"/>
                  </a:schemeClr>
                </a:solidFill>
                <a:effectLst>
                  <a:outerShdw blurRad="38100" dist="38100" dir="2700000" algn="tl">
                    <a:srgbClr val="000000">
                      <a:alpha val="43137"/>
                    </a:srgbClr>
                  </a:outerShdw>
                </a:effectLst>
              </a:rPr>
              <a:t>C</a:t>
            </a:r>
            <a:r>
              <a:rPr lang="en-US" sz="2800" dirty="0">
                <a:solidFill>
                  <a:schemeClr val="bg1">
                    <a:lumMod val="85000"/>
                    <a:lumOff val="15000"/>
                  </a:schemeClr>
                </a:solidFill>
                <a:effectLst>
                  <a:outerShdw blurRad="38100" dist="38100" dir="2700000" algn="tl">
                    <a:srgbClr val="000000">
                      <a:alpha val="43137"/>
                    </a:srgbClr>
                  </a:outerShdw>
                </a:effectLst>
              </a:rPr>
              <a:t>ommercial</a:t>
            </a:r>
            <a:r>
              <a:rPr lang="en-US" dirty="0">
                <a:solidFill>
                  <a:schemeClr val="bg1">
                    <a:lumMod val="85000"/>
                    <a:lumOff val="15000"/>
                  </a:schemeClr>
                </a:solidFill>
                <a:effectLst>
                  <a:outerShdw blurRad="38100" dist="38100" dir="2700000" algn="tl">
                    <a:srgbClr val="000000">
                      <a:alpha val="43137"/>
                    </a:srgbClr>
                  </a:outerShdw>
                </a:effectLst>
              </a:rPr>
              <a:t> v</a:t>
            </a:r>
            <a:r>
              <a:rPr lang="en-US" sz="2800" dirty="0">
                <a:solidFill>
                  <a:schemeClr val="bg1">
                    <a:lumMod val="85000"/>
                    <a:lumOff val="15000"/>
                  </a:schemeClr>
                </a:solidFill>
                <a:effectLst>
                  <a:outerShdw blurRad="38100" dist="38100" dir="2700000" algn="tl">
                    <a:srgbClr val="000000">
                      <a:alpha val="43137"/>
                    </a:srgbClr>
                  </a:outerShdw>
                </a:effectLst>
              </a:rPr>
              <a:t>ehicle</a:t>
            </a:r>
            <a:r>
              <a:rPr lang="en-US" dirty="0">
                <a:solidFill>
                  <a:schemeClr val="bg1">
                    <a:lumMod val="85000"/>
                    <a:lumOff val="15000"/>
                  </a:schemeClr>
                </a:solidFill>
                <a:effectLst>
                  <a:outerShdw blurRad="38100" dist="38100" dir="2700000" algn="tl">
                    <a:srgbClr val="000000">
                      <a:alpha val="43137"/>
                    </a:srgbClr>
                  </a:outerShdw>
                </a:effectLst>
              </a:rPr>
              <a:t> e</a:t>
            </a:r>
            <a:r>
              <a:rPr lang="en-US" sz="2800" dirty="0">
                <a:solidFill>
                  <a:schemeClr val="bg1">
                    <a:lumMod val="85000"/>
                    <a:lumOff val="15000"/>
                  </a:schemeClr>
                </a:solidFill>
                <a:effectLst>
                  <a:outerShdw blurRad="38100" dist="38100" dir="2700000" algn="tl">
                    <a:srgbClr val="000000">
                      <a:alpha val="43137"/>
                    </a:srgbClr>
                  </a:outerShdw>
                </a:effectLst>
              </a:rPr>
              <a:t>nforcement</a:t>
            </a:r>
            <a:endParaRPr lang="en-US" sz="28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10289875" y="171038"/>
            <a:ext cx="1048603" cy="1505843"/>
          </a:xfrm>
          <a:prstGeom prst="rect">
            <a:avLst/>
          </a:prstGeom>
        </p:spPr>
      </p:pic>
      <p:sp>
        <p:nvSpPr>
          <p:cNvPr id="8" name="TextBox 7"/>
          <p:cNvSpPr txBox="1"/>
          <p:nvPr/>
        </p:nvSpPr>
        <p:spPr>
          <a:xfrm>
            <a:off x="3247426" y="1326242"/>
            <a:ext cx="5623307" cy="1200329"/>
          </a:xfrm>
          <a:prstGeom prst="rect">
            <a:avLst/>
          </a:prstGeom>
          <a:noFill/>
        </p:spPr>
        <p:txBody>
          <a:bodyPr wrap="square" rtlCol="0">
            <a:spAutoFit/>
          </a:bodyPr>
          <a:lstStyle/>
          <a:p>
            <a:pPr algn="ctr"/>
            <a:endParaRPr lang="en-US" b="1" dirty="0">
              <a:solidFill>
                <a:schemeClr val="bg1"/>
              </a:solidFill>
              <a:latin typeface="Times New Roman" panose="02020603050405020304" pitchFamily="18" charset="0"/>
              <a:cs typeface="Times New Roman" panose="02020603050405020304" pitchFamily="18" charset="0"/>
            </a:endParaRPr>
          </a:p>
          <a:p>
            <a:pPr algn="ctr"/>
            <a:r>
              <a:rPr lang="en-US" b="1" dirty="0">
                <a:solidFill>
                  <a:schemeClr val="bg1"/>
                </a:solidFill>
                <a:latin typeface="Times New Roman" panose="02020603050405020304" pitchFamily="18" charset="0"/>
                <a:cs typeface="Times New Roman" panose="02020603050405020304" pitchFamily="18" charset="0"/>
              </a:rPr>
              <a:t>August Violations</a:t>
            </a:r>
          </a:p>
          <a:p>
            <a:pPr algn="ctr"/>
            <a:r>
              <a:rPr lang="en-US" b="1" dirty="0">
                <a:solidFill>
                  <a:schemeClr val="bg1"/>
                </a:solidFill>
                <a:latin typeface="Times New Roman" panose="02020603050405020304" pitchFamily="18" charset="0"/>
                <a:cs typeface="Times New Roman" panose="02020603050405020304" pitchFamily="18" charset="0"/>
              </a:rPr>
              <a:t>City Ordinance  - Prohibited Trucks</a:t>
            </a:r>
          </a:p>
          <a:p>
            <a:pPr algn="ctr"/>
            <a:r>
              <a:rPr lang="en-US" b="1" dirty="0">
                <a:solidFill>
                  <a:schemeClr val="bg1"/>
                </a:solidFill>
                <a:latin typeface="Times New Roman" panose="02020603050405020304" pitchFamily="18" charset="0"/>
                <a:cs typeface="Times New Roman" panose="02020603050405020304" pitchFamily="18" charset="0"/>
              </a:rPr>
              <a:t>Citations = 15            Warnings = 4</a:t>
            </a:r>
          </a:p>
        </p:txBody>
      </p:sp>
      <p:graphicFrame>
        <p:nvGraphicFramePr>
          <p:cNvPr id="6" name="Table 5"/>
          <p:cNvGraphicFramePr>
            <a:graphicFrameLocks noGrp="1"/>
          </p:cNvGraphicFramePr>
          <p:nvPr/>
        </p:nvGraphicFramePr>
        <p:xfrm>
          <a:off x="2658532" y="2526571"/>
          <a:ext cx="6874935" cy="4059043"/>
        </p:xfrm>
        <a:graphic>
          <a:graphicData uri="http://schemas.openxmlformats.org/drawingml/2006/table">
            <a:tbl>
              <a:tblPr>
                <a:tableStyleId>{5C22544A-7EE6-4342-B048-85BDC9FD1C3A}</a:tableStyleId>
              </a:tblPr>
              <a:tblGrid>
                <a:gridCol w="1559265">
                  <a:extLst>
                    <a:ext uri="{9D8B030D-6E8A-4147-A177-3AD203B41FA5}">
                      <a16:colId xmlns:a16="http://schemas.microsoft.com/office/drawing/2014/main" val="587248356"/>
                    </a:ext>
                  </a:extLst>
                </a:gridCol>
                <a:gridCol w="1488388">
                  <a:extLst>
                    <a:ext uri="{9D8B030D-6E8A-4147-A177-3AD203B41FA5}">
                      <a16:colId xmlns:a16="http://schemas.microsoft.com/office/drawing/2014/main" val="2658829476"/>
                    </a:ext>
                  </a:extLst>
                </a:gridCol>
                <a:gridCol w="1134008">
                  <a:extLst>
                    <a:ext uri="{9D8B030D-6E8A-4147-A177-3AD203B41FA5}">
                      <a16:colId xmlns:a16="http://schemas.microsoft.com/office/drawing/2014/main" val="1732322888"/>
                    </a:ext>
                  </a:extLst>
                </a:gridCol>
                <a:gridCol w="2693274">
                  <a:extLst>
                    <a:ext uri="{9D8B030D-6E8A-4147-A177-3AD203B41FA5}">
                      <a16:colId xmlns:a16="http://schemas.microsoft.com/office/drawing/2014/main" val="2327800274"/>
                    </a:ext>
                  </a:extLst>
                </a:gridCol>
              </a:tblGrid>
              <a:tr h="209719">
                <a:tc>
                  <a:txBody>
                    <a:bodyPr/>
                    <a:lstStyle/>
                    <a:p>
                      <a:pPr algn="ctr" fontAlgn="b"/>
                      <a:r>
                        <a:rPr lang="en-US" sz="1100" b="1" i="0" u="none" strike="noStrike" dirty="0">
                          <a:solidFill>
                            <a:srgbClr val="000000"/>
                          </a:solidFill>
                          <a:effectLst/>
                          <a:latin typeface="+mj-lt"/>
                          <a:ea typeface="Tahoma" panose="020B0604030504040204" pitchFamily="34" charset="0"/>
                          <a:cs typeface="Tahoma" panose="020B0604030504040204" pitchFamily="34" charset="0"/>
                        </a:rPr>
                        <a:t>Case No.</a:t>
                      </a:r>
                    </a:p>
                  </a:txBody>
                  <a:tcPr marL="9525" marR="9525" marT="9525" marB="0" anchor="b">
                    <a:solidFill>
                      <a:schemeClr val="accent2">
                        <a:lumMod val="40000"/>
                        <a:lumOff val="60000"/>
                      </a:schemeClr>
                    </a:solidFill>
                  </a:tcPr>
                </a:tc>
                <a:tc>
                  <a:txBody>
                    <a:bodyPr/>
                    <a:lstStyle/>
                    <a:p>
                      <a:pPr algn="l" fontAlgn="b"/>
                      <a:r>
                        <a:rPr lang="en-US" sz="1100" b="1" u="none" strike="noStrike" dirty="0">
                          <a:effectLst/>
                          <a:latin typeface="+mn-lt"/>
                          <a:ea typeface="Tahoma" panose="020B0604030504040204" pitchFamily="34" charset="0"/>
                          <a:cs typeface="Tahoma" panose="020B0604030504040204" pitchFamily="34" charset="0"/>
                        </a:rPr>
                        <a:t>Date</a:t>
                      </a:r>
                      <a:endParaRPr lang="en-US" sz="11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9525" marR="9525" marT="9525" marB="0" anchor="b">
                    <a:solidFill>
                      <a:schemeClr val="accent2">
                        <a:lumMod val="40000"/>
                        <a:lumOff val="60000"/>
                      </a:schemeClr>
                    </a:solidFill>
                  </a:tcPr>
                </a:tc>
                <a:tc>
                  <a:txBody>
                    <a:bodyPr/>
                    <a:lstStyle/>
                    <a:p>
                      <a:pPr algn="l" fontAlgn="b"/>
                      <a:r>
                        <a:rPr lang="en-US" sz="1100" b="1" u="none" strike="noStrike" dirty="0">
                          <a:effectLst/>
                          <a:latin typeface="+mj-lt"/>
                          <a:ea typeface="Tahoma" panose="020B0604030504040204" pitchFamily="34" charset="0"/>
                          <a:cs typeface="Tahoma" panose="020B0604030504040204" pitchFamily="34" charset="0"/>
                        </a:rPr>
                        <a:t>Result</a:t>
                      </a:r>
                      <a:endParaRPr lang="en-US" sz="11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9525" marR="9525" marT="9525" marB="0" anchor="b">
                    <a:solidFill>
                      <a:schemeClr val="accent2">
                        <a:lumMod val="40000"/>
                        <a:lumOff val="60000"/>
                      </a:schemeClr>
                    </a:solidFill>
                  </a:tcPr>
                </a:tc>
                <a:tc>
                  <a:txBody>
                    <a:bodyPr/>
                    <a:lstStyle/>
                    <a:p>
                      <a:pPr algn="l" fontAlgn="b"/>
                      <a:r>
                        <a:rPr lang="en-US" sz="1100" b="1" u="none" strike="noStrike" dirty="0">
                          <a:effectLst/>
                          <a:latin typeface="+mj-lt"/>
                          <a:ea typeface="Tahoma" panose="020B0604030504040204" pitchFamily="34" charset="0"/>
                          <a:cs typeface="Tahoma" panose="020B0604030504040204" pitchFamily="34" charset="0"/>
                        </a:rPr>
                        <a:t>Location</a:t>
                      </a:r>
                      <a:endParaRPr lang="en-US" sz="11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586196926"/>
                  </a:ext>
                </a:extLst>
              </a:tr>
              <a:tr h="202596">
                <a:tc>
                  <a:txBody>
                    <a:bodyPr/>
                    <a:lstStyle/>
                    <a:p>
                      <a:pPr algn="ctr" fontAlgn="b"/>
                      <a:r>
                        <a:rPr lang="en-US" sz="1000" b="1" i="0" u="none" strike="noStrike" dirty="0">
                          <a:solidFill>
                            <a:srgbClr val="000000"/>
                          </a:solidFill>
                          <a:effectLst/>
                          <a:latin typeface="+mn-lt"/>
                        </a:rPr>
                        <a:t>21-37521</a:t>
                      </a:r>
                    </a:p>
                  </a:txBody>
                  <a:tcPr marL="9525" marR="9525" marT="9525" marB="0" anchor="b"/>
                </a:tc>
                <a:tc>
                  <a:txBody>
                    <a:bodyPr/>
                    <a:lstStyle/>
                    <a:p>
                      <a:pPr algn="ctr" fontAlgn="b"/>
                      <a:r>
                        <a:rPr lang="en-US" sz="1000" b="1" i="0" u="none" strike="noStrike" dirty="0">
                          <a:solidFill>
                            <a:srgbClr val="000000"/>
                          </a:solidFill>
                          <a:effectLst/>
                          <a:latin typeface="+mn-lt"/>
                        </a:rPr>
                        <a:t>Aug 11,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3000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3228720969"/>
                  </a:ext>
                </a:extLst>
              </a:tr>
              <a:tr h="202596">
                <a:tc>
                  <a:txBody>
                    <a:bodyPr/>
                    <a:lstStyle/>
                    <a:p>
                      <a:pPr algn="ctr" fontAlgn="b"/>
                      <a:r>
                        <a:rPr lang="en-US" sz="1000" b="1" i="0" u="none" strike="noStrike" dirty="0">
                          <a:solidFill>
                            <a:srgbClr val="000000"/>
                          </a:solidFill>
                          <a:effectLst/>
                          <a:latin typeface="+mn-lt"/>
                        </a:rPr>
                        <a:t>21-37522</a:t>
                      </a:r>
                    </a:p>
                  </a:txBody>
                  <a:tcPr marL="9525" marR="9525" marT="9525" marB="0" anchor="b"/>
                </a:tc>
                <a:tc>
                  <a:txBody>
                    <a:bodyPr/>
                    <a:lstStyle/>
                    <a:p>
                      <a:pPr algn="ctr" fontAlgn="b"/>
                      <a:r>
                        <a:rPr lang="en-US" sz="1000" b="1" i="0" u="none" strike="noStrike" dirty="0">
                          <a:solidFill>
                            <a:srgbClr val="000000"/>
                          </a:solidFill>
                          <a:effectLst/>
                          <a:latin typeface="+mn-lt"/>
                        </a:rPr>
                        <a:t>Aug 11,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 / Wilburn St</a:t>
                      </a:r>
                    </a:p>
                  </a:txBody>
                  <a:tcPr marL="9525" marR="9525" marT="9525" marB="0" anchor="b"/>
                </a:tc>
                <a:extLst>
                  <a:ext uri="{0D108BD9-81ED-4DB2-BD59-A6C34878D82A}">
                    <a16:rowId xmlns:a16="http://schemas.microsoft.com/office/drawing/2014/main" val="3488039488"/>
                  </a:ext>
                </a:extLst>
              </a:tr>
              <a:tr h="202596">
                <a:tc>
                  <a:txBody>
                    <a:bodyPr/>
                    <a:lstStyle/>
                    <a:p>
                      <a:pPr algn="ctr" fontAlgn="b"/>
                      <a:r>
                        <a:rPr lang="en-US" sz="1000" b="1" i="0" u="none" strike="noStrike" dirty="0">
                          <a:solidFill>
                            <a:srgbClr val="000000"/>
                          </a:solidFill>
                          <a:effectLst/>
                          <a:latin typeface="+mn-lt"/>
                        </a:rPr>
                        <a:t>21-38684</a:t>
                      </a:r>
                    </a:p>
                  </a:txBody>
                  <a:tcPr marL="9525" marR="9525" marT="9525" marB="0" anchor="b"/>
                </a:tc>
                <a:tc>
                  <a:txBody>
                    <a:bodyPr/>
                    <a:lstStyle/>
                    <a:p>
                      <a:pPr algn="ctr" fontAlgn="b"/>
                      <a:r>
                        <a:rPr lang="en-US" sz="1000" b="1" i="0" u="none" strike="noStrike" dirty="0">
                          <a:solidFill>
                            <a:srgbClr val="000000"/>
                          </a:solidFill>
                          <a:effectLst/>
                          <a:latin typeface="+mn-lt"/>
                        </a:rPr>
                        <a:t>Aug 18, 2021</a:t>
                      </a:r>
                    </a:p>
                  </a:txBody>
                  <a:tcPr marL="9525" marR="9525" marT="9525" marB="0" anchor="b"/>
                </a:tc>
                <a:tc>
                  <a:txBody>
                    <a:bodyPr/>
                    <a:lstStyle/>
                    <a:p>
                      <a:pPr algn="ctr" fontAlgn="b"/>
                      <a:r>
                        <a:rPr lang="en-US" sz="1000" b="1" i="0" u="none" strike="noStrike" dirty="0">
                          <a:solidFill>
                            <a:srgbClr val="000000"/>
                          </a:solidFill>
                          <a:effectLst/>
                          <a:latin typeface="+mn-lt"/>
                        </a:rPr>
                        <a:t>Warning</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1900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2386532926"/>
                  </a:ext>
                </a:extLst>
              </a:tr>
              <a:tr h="202596">
                <a:tc>
                  <a:txBody>
                    <a:bodyPr/>
                    <a:lstStyle/>
                    <a:p>
                      <a:pPr algn="ctr" fontAlgn="b"/>
                      <a:r>
                        <a:rPr lang="en-US" sz="1000" b="1" i="0" u="none" strike="noStrike" dirty="0">
                          <a:solidFill>
                            <a:srgbClr val="000000"/>
                          </a:solidFill>
                          <a:effectLst/>
                          <a:latin typeface="+mn-lt"/>
                        </a:rPr>
                        <a:t>21-38694</a:t>
                      </a:r>
                    </a:p>
                  </a:txBody>
                  <a:tcPr marL="9525" marR="9525" marT="9525" marB="0" anchor="b"/>
                </a:tc>
                <a:tc>
                  <a:txBody>
                    <a:bodyPr/>
                    <a:lstStyle/>
                    <a:p>
                      <a:pPr algn="ctr" fontAlgn="b"/>
                      <a:r>
                        <a:rPr lang="en-US" sz="1000" b="1" i="0" u="none" strike="noStrike" dirty="0">
                          <a:solidFill>
                            <a:srgbClr val="000000"/>
                          </a:solidFill>
                          <a:effectLst/>
                          <a:latin typeface="+mn-lt"/>
                        </a:rPr>
                        <a:t>Aug 18,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500 Walnut Ave</a:t>
                      </a:r>
                    </a:p>
                  </a:txBody>
                  <a:tcPr marL="9525" marR="9525" marT="9525" marB="0" anchor="b"/>
                </a:tc>
                <a:extLst>
                  <a:ext uri="{0D108BD9-81ED-4DB2-BD59-A6C34878D82A}">
                    <a16:rowId xmlns:a16="http://schemas.microsoft.com/office/drawing/2014/main" val="2488805072"/>
                  </a:ext>
                </a:extLst>
              </a:tr>
              <a:tr h="202596">
                <a:tc>
                  <a:txBody>
                    <a:bodyPr/>
                    <a:lstStyle/>
                    <a:p>
                      <a:pPr algn="ctr" fontAlgn="b"/>
                      <a:r>
                        <a:rPr lang="en-US" sz="1000" b="1" i="0" u="none" strike="noStrike" dirty="0">
                          <a:solidFill>
                            <a:srgbClr val="000000"/>
                          </a:solidFill>
                          <a:effectLst/>
                          <a:latin typeface="+mn-lt"/>
                        </a:rPr>
                        <a:t>21-38868</a:t>
                      </a:r>
                    </a:p>
                  </a:txBody>
                  <a:tcPr marL="9525" marR="9525" marT="9525" marB="0" anchor="b"/>
                </a:tc>
                <a:tc>
                  <a:txBody>
                    <a:bodyPr/>
                    <a:lstStyle/>
                    <a:p>
                      <a:pPr algn="ctr" fontAlgn="b"/>
                      <a:r>
                        <a:rPr lang="en-US" sz="1000" b="1" i="0" u="none" strike="noStrike" dirty="0">
                          <a:solidFill>
                            <a:srgbClr val="000000"/>
                          </a:solidFill>
                          <a:effectLst/>
                          <a:latin typeface="+mn-lt"/>
                        </a:rPr>
                        <a:t>Aug 19,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Scott Rd / US 90A W</a:t>
                      </a:r>
                    </a:p>
                  </a:txBody>
                  <a:tcPr marL="9525" marR="9525" marT="9525" marB="0" anchor="b"/>
                </a:tc>
                <a:extLst>
                  <a:ext uri="{0D108BD9-81ED-4DB2-BD59-A6C34878D82A}">
                    <a16:rowId xmlns:a16="http://schemas.microsoft.com/office/drawing/2014/main" val="3267394919"/>
                  </a:ext>
                </a:extLst>
              </a:tr>
              <a:tr h="202596">
                <a:tc>
                  <a:txBody>
                    <a:bodyPr/>
                    <a:lstStyle/>
                    <a:p>
                      <a:pPr algn="ctr" fontAlgn="b"/>
                      <a:r>
                        <a:rPr lang="en-US" sz="1000" b="1" i="0" u="none" strike="noStrike" dirty="0">
                          <a:solidFill>
                            <a:srgbClr val="000000"/>
                          </a:solidFill>
                          <a:effectLst/>
                          <a:latin typeface="+mn-lt"/>
                        </a:rPr>
                        <a:t>21-38875</a:t>
                      </a:r>
                    </a:p>
                  </a:txBody>
                  <a:tcPr marL="9525" marR="9525" marT="9525" marB="0" anchor="b"/>
                </a:tc>
                <a:tc>
                  <a:txBody>
                    <a:bodyPr/>
                    <a:lstStyle/>
                    <a:p>
                      <a:pPr algn="ctr" fontAlgn="b"/>
                      <a:r>
                        <a:rPr lang="en-US" sz="1000" b="1" i="0" u="none" strike="noStrike" dirty="0">
                          <a:solidFill>
                            <a:srgbClr val="000000"/>
                          </a:solidFill>
                          <a:effectLst/>
                          <a:latin typeface="+mn-lt"/>
                        </a:rPr>
                        <a:t>Aug 19,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2000 Scott Rd</a:t>
                      </a:r>
                    </a:p>
                  </a:txBody>
                  <a:tcPr marL="9525" marR="9525" marT="9525" marB="0" anchor="b"/>
                </a:tc>
                <a:extLst>
                  <a:ext uri="{0D108BD9-81ED-4DB2-BD59-A6C34878D82A}">
                    <a16:rowId xmlns:a16="http://schemas.microsoft.com/office/drawing/2014/main" val="3116969766"/>
                  </a:ext>
                </a:extLst>
              </a:tr>
              <a:tr h="202596">
                <a:tc>
                  <a:txBody>
                    <a:bodyPr/>
                    <a:lstStyle/>
                    <a:p>
                      <a:pPr algn="ctr" fontAlgn="b"/>
                      <a:r>
                        <a:rPr lang="en-US" sz="1000" b="1" i="0" u="none" strike="noStrike" dirty="0">
                          <a:solidFill>
                            <a:srgbClr val="000000"/>
                          </a:solidFill>
                          <a:effectLst/>
                          <a:latin typeface="+mn-lt"/>
                        </a:rPr>
                        <a:t>21-39885</a:t>
                      </a:r>
                    </a:p>
                  </a:txBody>
                  <a:tcPr marL="9525" marR="9525" marT="9525" marB="0" anchor="b"/>
                </a:tc>
                <a:tc>
                  <a:txBody>
                    <a:bodyPr/>
                    <a:lstStyle/>
                    <a:p>
                      <a:pPr algn="ctr" fontAlgn="b"/>
                      <a:r>
                        <a:rPr lang="en-US" sz="1000" b="1" i="0" u="none" strike="noStrike" dirty="0">
                          <a:solidFill>
                            <a:srgbClr val="000000"/>
                          </a:solidFill>
                          <a:effectLst/>
                          <a:latin typeface="+mn-lt"/>
                        </a:rPr>
                        <a:t>Aug 24,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3000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4174918806"/>
                  </a:ext>
                </a:extLst>
              </a:tr>
              <a:tr h="202596">
                <a:tc>
                  <a:txBody>
                    <a:bodyPr/>
                    <a:lstStyle/>
                    <a:p>
                      <a:pPr algn="ctr" fontAlgn="b"/>
                      <a:r>
                        <a:rPr lang="en-US" sz="1000" b="1" i="0" u="none" strike="noStrike" dirty="0">
                          <a:solidFill>
                            <a:srgbClr val="000000"/>
                          </a:solidFill>
                          <a:effectLst/>
                          <a:latin typeface="+mn-lt"/>
                        </a:rPr>
                        <a:t>21-39906</a:t>
                      </a:r>
                    </a:p>
                  </a:txBody>
                  <a:tcPr marL="9525" marR="9525" marT="9525" marB="0" anchor="b"/>
                </a:tc>
                <a:tc>
                  <a:txBody>
                    <a:bodyPr/>
                    <a:lstStyle/>
                    <a:p>
                      <a:pPr algn="ctr" fontAlgn="b"/>
                      <a:r>
                        <a:rPr lang="en-US" sz="1000" b="1" i="0" u="none" strike="noStrike" dirty="0">
                          <a:solidFill>
                            <a:srgbClr val="000000"/>
                          </a:solidFill>
                          <a:effectLst/>
                          <a:latin typeface="+mn-lt"/>
                        </a:rPr>
                        <a:t>Aug 24,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3000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3344793088"/>
                  </a:ext>
                </a:extLst>
              </a:tr>
              <a:tr h="202596">
                <a:tc>
                  <a:txBody>
                    <a:bodyPr/>
                    <a:lstStyle/>
                    <a:p>
                      <a:pPr algn="ctr" fontAlgn="b"/>
                      <a:r>
                        <a:rPr lang="en-US" sz="1000" b="1" i="0" u="none" strike="noStrike" dirty="0">
                          <a:solidFill>
                            <a:srgbClr val="000000"/>
                          </a:solidFill>
                          <a:effectLst/>
                          <a:latin typeface="+mn-lt"/>
                        </a:rPr>
                        <a:t>21-40149</a:t>
                      </a:r>
                    </a:p>
                  </a:txBody>
                  <a:tcPr marL="9525" marR="9525" marT="9525" marB="0" anchor="b"/>
                </a:tc>
                <a:tc>
                  <a:txBody>
                    <a:bodyPr/>
                    <a:lstStyle/>
                    <a:p>
                      <a:pPr algn="ctr" fontAlgn="b"/>
                      <a:r>
                        <a:rPr lang="en-US" sz="1000" b="1" i="0" u="none" strike="noStrike" dirty="0">
                          <a:solidFill>
                            <a:srgbClr val="000000"/>
                          </a:solidFill>
                          <a:effectLst/>
                          <a:latin typeface="+mn-lt"/>
                        </a:rPr>
                        <a:t>Aug 25, 2021</a:t>
                      </a:r>
                    </a:p>
                  </a:txBody>
                  <a:tcPr marL="9525" marR="9525" marT="9525" marB="0" anchor="b"/>
                </a:tc>
                <a:tc>
                  <a:txBody>
                    <a:bodyPr/>
                    <a:lstStyle/>
                    <a:p>
                      <a:pPr algn="ctr" fontAlgn="b"/>
                      <a:r>
                        <a:rPr lang="en-US" sz="1000" b="1" i="0" u="none" strike="noStrike" dirty="0">
                          <a:solidFill>
                            <a:srgbClr val="000000"/>
                          </a:solidFill>
                          <a:effectLst/>
                          <a:latin typeface="+mn-lt"/>
                        </a:rPr>
                        <a:t>Warning</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3200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1161196065"/>
                  </a:ext>
                </a:extLst>
              </a:tr>
              <a:tr h="202596">
                <a:tc>
                  <a:txBody>
                    <a:bodyPr/>
                    <a:lstStyle/>
                    <a:p>
                      <a:pPr algn="ctr" fontAlgn="b"/>
                      <a:r>
                        <a:rPr lang="en-US" sz="1000" b="1" i="0" u="none" strike="noStrike" dirty="0">
                          <a:solidFill>
                            <a:srgbClr val="000000"/>
                          </a:solidFill>
                          <a:effectLst/>
                          <a:latin typeface="+mn-lt"/>
                        </a:rPr>
                        <a:t>21-40109</a:t>
                      </a:r>
                    </a:p>
                  </a:txBody>
                  <a:tcPr marL="9525" marR="9525" marT="9525" marB="0" anchor="b"/>
                </a:tc>
                <a:tc>
                  <a:txBody>
                    <a:bodyPr/>
                    <a:lstStyle/>
                    <a:p>
                      <a:pPr algn="ctr" fontAlgn="b"/>
                      <a:r>
                        <a:rPr lang="en-US" sz="1000" b="1" i="0" u="none" strike="noStrike" dirty="0">
                          <a:solidFill>
                            <a:srgbClr val="000000"/>
                          </a:solidFill>
                          <a:effectLst/>
                          <a:latin typeface="+mn-lt"/>
                        </a:rPr>
                        <a:t>Aug 25, 2021</a:t>
                      </a:r>
                    </a:p>
                  </a:txBody>
                  <a:tcPr marL="9525" marR="9525" marT="9525" marB="0" anchor="b"/>
                </a:tc>
                <a:tc>
                  <a:txBody>
                    <a:bodyPr/>
                    <a:lstStyle/>
                    <a:p>
                      <a:pPr algn="ctr" fontAlgn="b"/>
                      <a:r>
                        <a:rPr lang="en-US" sz="1000" b="1" i="0" u="none" strike="noStrike" dirty="0">
                          <a:solidFill>
                            <a:srgbClr val="000000"/>
                          </a:solidFill>
                          <a:effectLst/>
                          <a:latin typeface="+mn-lt"/>
                        </a:rPr>
                        <a:t>Warning</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3000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629250822"/>
                  </a:ext>
                </a:extLst>
              </a:tr>
              <a:tr h="202596">
                <a:tc>
                  <a:txBody>
                    <a:bodyPr/>
                    <a:lstStyle/>
                    <a:p>
                      <a:pPr algn="ctr" fontAlgn="b"/>
                      <a:r>
                        <a:rPr lang="en-US" sz="1000" b="1" i="0" u="none" strike="noStrike" dirty="0">
                          <a:solidFill>
                            <a:srgbClr val="000000"/>
                          </a:solidFill>
                          <a:effectLst/>
                          <a:latin typeface="+mn-lt"/>
                        </a:rPr>
                        <a:t>21-40125</a:t>
                      </a:r>
                    </a:p>
                  </a:txBody>
                  <a:tcPr marL="9525" marR="9525" marT="9525" marB="0" anchor="b"/>
                </a:tc>
                <a:tc>
                  <a:txBody>
                    <a:bodyPr/>
                    <a:lstStyle/>
                    <a:p>
                      <a:pPr algn="ctr" fontAlgn="b"/>
                      <a:r>
                        <a:rPr lang="en-US" sz="1000" b="1" i="0" u="none" strike="noStrike" dirty="0">
                          <a:solidFill>
                            <a:srgbClr val="000000"/>
                          </a:solidFill>
                          <a:effectLst/>
                          <a:latin typeface="+mn-lt"/>
                        </a:rPr>
                        <a:t>Aug 25,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3000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660677455"/>
                  </a:ext>
                </a:extLst>
              </a:tr>
              <a:tr h="202596">
                <a:tc>
                  <a:txBody>
                    <a:bodyPr/>
                    <a:lstStyle/>
                    <a:p>
                      <a:pPr algn="ctr" fontAlgn="b"/>
                      <a:r>
                        <a:rPr lang="en-US" sz="1000" b="1" i="0" u="none" strike="noStrike" dirty="0">
                          <a:solidFill>
                            <a:srgbClr val="000000"/>
                          </a:solidFill>
                          <a:effectLst/>
                          <a:latin typeface="+mn-lt"/>
                        </a:rPr>
                        <a:t>21-40110</a:t>
                      </a:r>
                    </a:p>
                  </a:txBody>
                  <a:tcPr marL="9525" marR="9525" marT="9525" marB="0" anchor="b"/>
                </a:tc>
                <a:tc>
                  <a:txBody>
                    <a:bodyPr/>
                    <a:lstStyle/>
                    <a:p>
                      <a:pPr algn="ctr" fontAlgn="b"/>
                      <a:r>
                        <a:rPr lang="en-US" sz="1000" b="1" i="0" u="none" strike="noStrike" dirty="0">
                          <a:solidFill>
                            <a:srgbClr val="000000"/>
                          </a:solidFill>
                          <a:effectLst/>
                          <a:latin typeface="+mn-lt"/>
                        </a:rPr>
                        <a:t>Aug 25,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3000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225115283"/>
                  </a:ext>
                </a:extLst>
              </a:tr>
              <a:tr h="202596">
                <a:tc>
                  <a:txBody>
                    <a:bodyPr/>
                    <a:lstStyle/>
                    <a:p>
                      <a:pPr algn="ctr" fontAlgn="b"/>
                      <a:r>
                        <a:rPr lang="en-US" sz="1000" b="1" i="0" u="none" strike="noStrike" dirty="0">
                          <a:solidFill>
                            <a:srgbClr val="000000"/>
                          </a:solidFill>
                          <a:effectLst/>
                          <a:latin typeface="+mn-lt"/>
                        </a:rPr>
                        <a:t>21-40120</a:t>
                      </a:r>
                    </a:p>
                  </a:txBody>
                  <a:tcPr marL="9525" marR="9525" marT="9525" marB="0" anchor="b"/>
                </a:tc>
                <a:tc>
                  <a:txBody>
                    <a:bodyPr/>
                    <a:lstStyle/>
                    <a:p>
                      <a:pPr algn="ctr" fontAlgn="b"/>
                      <a:r>
                        <a:rPr lang="en-US" sz="1000" b="1" i="0" u="none" strike="noStrike" dirty="0">
                          <a:solidFill>
                            <a:srgbClr val="000000"/>
                          </a:solidFill>
                          <a:effectLst/>
                          <a:latin typeface="+mn-lt"/>
                        </a:rPr>
                        <a:t>Aug 25,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 / Ave L</a:t>
                      </a:r>
                    </a:p>
                  </a:txBody>
                  <a:tcPr marL="9525" marR="9525" marT="9525" marB="0" anchor="b"/>
                </a:tc>
                <a:extLst>
                  <a:ext uri="{0D108BD9-81ED-4DB2-BD59-A6C34878D82A}">
                    <a16:rowId xmlns:a16="http://schemas.microsoft.com/office/drawing/2014/main" val="3748491615"/>
                  </a:ext>
                </a:extLst>
              </a:tr>
              <a:tr h="202596">
                <a:tc>
                  <a:txBody>
                    <a:bodyPr/>
                    <a:lstStyle/>
                    <a:p>
                      <a:pPr algn="ctr" fontAlgn="b"/>
                      <a:r>
                        <a:rPr lang="en-US" sz="1000" b="1" i="0" u="none" strike="noStrike" dirty="0">
                          <a:solidFill>
                            <a:srgbClr val="000000"/>
                          </a:solidFill>
                          <a:effectLst/>
                          <a:latin typeface="+mn-lt"/>
                        </a:rPr>
                        <a:t>21-40129</a:t>
                      </a:r>
                    </a:p>
                  </a:txBody>
                  <a:tcPr marL="9525" marR="9525" marT="9525" marB="0" anchor="b"/>
                </a:tc>
                <a:tc>
                  <a:txBody>
                    <a:bodyPr/>
                    <a:lstStyle/>
                    <a:p>
                      <a:pPr algn="ctr" fontAlgn="b"/>
                      <a:r>
                        <a:rPr lang="en-US" sz="1000" b="1" i="0" u="none" strike="noStrike" dirty="0">
                          <a:solidFill>
                            <a:srgbClr val="000000"/>
                          </a:solidFill>
                          <a:effectLst/>
                          <a:latin typeface="+mn-lt"/>
                        </a:rPr>
                        <a:t>Aug 25,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3000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1914072888"/>
                  </a:ext>
                </a:extLst>
              </a:tr>
              <a:tr h="202596">
                <a:tc>
                  <a:txBody>
                    <a:bodyPr/>
                    <a:lstStyle/>
                    <a:p>
                      <a:pPr algn="ctr" fontAlgn="b"/>
                      <a:r>
                        <a:rPr lang="en-US" sz="1000" b="1" i="0" u="none" strike="noStrike" dirty="0">
                          <a:solidFill>
                            <a:srgbClr val="000000"/>
                          </a:solidFill>
                          <a:effectLst/>
                          <a:latin typeface="+mn-lt"/>
                        </a:rPr>
                        <a:t>21-40458</a:t>
                      </a:r>
                    </a:p>
                  </a:txBody>
                  <a:tcPr marL="9525" marR="9525" marT="9525" marB="0" anchor="b"/>
                </a:tc>
                <a:tc>
                  <a:txBody>
                    <a:bodyPr/>
                    <a:lstStyle/>
                    <a:p>
                      <a:pPr algn="ctr" fontAlgn="b"/>
                      <a:r>
                        <a:rPr lang="en-US" sz="1000" b="1" i="0" u="none" strike="noStrike" dirty="0">
                          <a:solidFill>
                            <a:srgbClr val="000000"/>
                          </a:solidFill>
                          <a:effectLst/>
                          <a:latin typeface="+mn-lt"/>
                        </a:rPr>
                        <a:t>Aug 26,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3400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1397527543"/>
                  </a:ext>
                </a:extLst>
              </a:tr>
              <a:tr h="202596">
                <a:tc>
                  <a:txBody>
                    <a:bodyPr/>
                    <a:lstStyle/>
                    <a:p>
                      <a:pPr algn="ctr" fontAlgn="b"/>
                      <a:r>
                        <a:rPr lang="en-US" sz="1000" b="1" i="0" u="none" strike="noStrike" dirty="0">
                          <a:solidFill>
                            <a:srgbClr val="000000"/>
                          </a:solidFill>
                          <a:effectLst/>
                          <a:latin typeface="+mn-lt"/>
                        </a:rPr>
                        <a:t>21-40457</a:t>
                      </a:r>
                    </a:p>
                  </a:txBody>
                  <a:tcPr marL="9525" marR="9525" marT="9525" marB="0" anchor="b"/>
                </a:tc>
                <a:tc>
                  <a:txBody>
                    <a:bodyPr/>
                    <a:lstStyle/>
                    <a:p>
                      <a:pPr algn="ctr" fontAlgn="b"/>
                      <a:r>
                        <a:rPr lang="en-US" sz="1000" b="1" i="0" u="none" strike="noStrike" dirty="0">
                          <a:solidFill>
                            <a:srgbClr val="000000"/>
                          </a:solidFill>
                          <a:effectLst/>
                          <a:latin typeface="+mn-lt"/>
                        </a:rPr>
                        <a:t>Aug 26, 2021</a:t>
                      </a:r>
                    </a:p>
                  </a:txBody>
                  <a:tcPr marL="9525" marR="9525" marT="9525" marB="0" anchor="b"/>
                </a:tc>
                <a:tc>
                  <a:txBody>
                    <a:bodyPr/>
                    <a:lstStyle/>
                    <a:p>
                      <a:pPr algn="ctr" fontAlgn="b"/>
                      <a:r>
                        <a:rPr lang="en-US" sz="1000" b="1" i="0" u="none" strike="noStrike" dirty="0">
                          <a:solidFill>
                            <a:srgbClr val="000000"/>
                          </a:solidFill>
                          <a:effectLst/>
                          <a:latin typeface="+mn-lt"/>
                        </a:rPr>
                        <a:t>Warning</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3400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2338768724"/>
                  </a:ext>
                </a:extLst>
              </a:tr>
              <a:tr h="202596">
                <a:tc>
                  <a:txBody>
                    <a:bodyPr/>
                    <a:lstStyle/>
                    <a:p>
                      <a:pPr algn="ctr" fontAlgn="b"/>
                      <a:r>
                        <a:rPr lang="en-US" sz="1000" b="1" i="0" u="none" strike="noStrike" dirty="0">
                          <a:solidFill>
                            <a:srgbClr val="000000"/>
                          </a:solidFill>
                          <a:effectLst/>
                          <a:latin typeface="+mn-lt"/>
                        </a:rPr>
                        <a:t>21-40455</a:t>
                      </a:r>
                    </a:p>
                  </a:txBody>
                  <a:tcPr marL="9525" marR="9525" marT="9525" marB="0" anchor="b"/>
                </a:tc>
                <a:tc>
                  <a:txBody>
                    <a:bodyPr/>
                    <a:lstStyle/>
                    <a:p>
                      <a:pPr algn="ctr" fontAlgn="b"/>
                      <a:r>
                        <a:rPr lang="en-US" sz="1000" b="1" i="0" u="none" strike="noStrike" dirty="0">
                          <a:solidFill>
                            <a:srgbClr val="000000"/>
                          </a:solidFill>
                          <a:effectLst/>
                          <a:latin typeface="+mn-lt"/>
                        </a:rPr>
                        <a:t>Aug 26,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3400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3845041303"/>
                  </a:ext>
                </a:extLst>
              </a:tr>
              <a:tr h="202596">
                <a:tc>
                  <a:txBody>
                    <a:bodyPr/>
                    <a:lstStyle/>
                    <a:p>
                      <a:pPr algn="ctr" fontAlgn="b"/>
                      <a:r>
                        <a:rPr lang="en-US" sz="1000" b="1" i="0" u="none" strike="noStrike" dirty="0">
                          <a:solidFill>
                            <a:srgbClr val="000000"/>
                          </a:solidFill>
                          <a:effectLst/>
                          <a:latin typeface="+mn-lt"/>
                        </a:rPr>
                        <a:t>21-40459</a:t>
                      </a:r>
                    </a:p>
                  </a:txBody>
                  <a:tcPr marL="9525" marR="9525" marT="9525" marB="0" anchor="b"/>
                </a:tc>
                <a:tc>
                  <a:txBody>
                    <a:bodyPr/>
                    <a:lstStyle/>
                    <a:p>
                      <a:pPr algn="ctr" fontAlgn="b"/>
                      <a:r>
                        <a:rPr lang="en-US" sz="1000" b="1" i="0" u="none" strike="noStrike" dirty="0">
                          <a:solidFill>
                            <a:srgbClr val="000000"/>
                          </a:solidFill>
                          <a:effectLst/>
                          <a:latin typeface="+mn-lt"/>
                        </a:rPr>
                        <a:t>Aug 26,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3400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2974189387"/>
                  </a:ext>
                </a:extLst>
              </a:tr>
              <a:tr h="202596">
                <a:tc>
                  <a:txBody>
                    <a:bodyPr/>
                    <a:lstStyle/>
                    <a:p>
                      <a:pPr algn="ctr" fontAlgn="b"/>
                      <a:r>
                        <a:rPr lang="en-US" sz="1000" b="1" i="0" u="none" strike="noStrike" dirty="0">
                          <a:solidFill>
                            <a:srgbClr val="000000"/>
                          </a:solidFill>
                          <a:effectLst/>
                          <a:latin typeface="+mn-lt"/>
                        </a:rPr>
                        <a:t>21-40692</a:t>
                      </a:r>
                    </a:p>
                  </a:txBody>
                  <a:tcPr marL="9525" marR="9525" marT="9525" marB="0" anchor="b"/>
                </a:tc>
                <a:tc>
                  <a:txBody>
                    <a:bodyPr/>
                    <a:lstStyle/>
                    <a:p>
                      <a:pPr algn="ctr" fontAlgn="b"/>
                      <a:r>
                        <a:rPr lang="en-US" sz="1000" b="1" i="0" u="none" strike="noStrike" dirty="0">
                          <a:solidFill>
                            <a:srgbClr val="000000"/>
                          </a:solidFill>
                          <a:effectLst/>
                          <a:latin typeface="+mn-lt"/>
                        </a:rPr>
                        <a:t>Aug 27, 2021</a:t>
                      </a:r>
                    </a:p>
                  </a:txBody>
                  <a:tcPr marL="9525" marR="9525" marT="9525" marB="0" anchor="b"/>
                </a:tc>
                <a:tc>
                  <a:txBody>
                    <a:bodyPr/>
                    <a:lstStyle/>
                    <a:p>
                      <a:pPr algn="ctr" fontAlgn="b"/>
                      <a:r>
                        <a:rPr lang="en-US" sz="1000" b="1" i="0" u="none" strike="noStrike" dirty="0">
                          <a:solidFill>
                            <a:srgbClr val="000000"/>
                          </a:solidFill>
                          <a:effectLst/>
                          <a:latin typeface="+mn-lt"/>
                        </a:rPr>
                        <a:t>Citation</a:t>
                      </a:r>
                    </a:p>
                  </a:txBody>
                  <a:tcPr marL="9525" marR="9525" marT="9525" marB="0" anchor="b"/>
                </a:tc>
                <a:tc>
                  <a:txBody>
                    <a:bodyPr/>
                    <a:lstStyle/>
                    <a:p>
                      <a:pPr algn="l" fontAlgn="b"/>
                      <a:r>
                        <a:rPr lang="en-US" sz="1000" b="1" i="0" u="none" strike="noStrike" dirty="0">
                          <a:solidFill>
                            <a:srgbClr val="000000"/>
                          </a:solidFill>
                          <a:effectLst/>
                          <a:latin typeface="Tahoma" panose="020B0604030504040204" pitchFamily="34" charset="0"/>
                        </a:rPr>
                        <a:t>3400 </a:t>
                      </a:r>
                      <a:r>
                        <a:rPr lang="en-US" sz="1000" b="1" i="0" u="none" strike="noStrike" dirty="0" err="1">
                          <a:solidFill>
                            <a:srgbClr val="000000"/>
                          </a:solidFill>
                          <a:effectLst/>
                          <a:latin typeface="Tahoma" panose="020B0604030504040204" pitchFamily="34" charset="0"/>
                        </a:rPr>
                        <a:t>Bamore</a:t>
                      </a:r>
                      <a:r>
                        <a:rPr lang="en-US" sz="1000" b="1" i="0" u="none" strike="noStrike" dirty="0">
                          <a:solidFill>
                            <a:srgbClr val="000000"/>
                          </a:solidFill>
                          <a:effectLst/>
                          <a:latin typeface="Tahoma" panose="020B0604030504040204" pitchFamily="34" charset="0"/>
                        </a:rPr>
                        <a:t> Rd</a:t>
                      </a:r>
                    </a:p>
                  </a:txBody>
                  <a:tcPr marL="9525" marR="9525" marT="9525" marB="0" anchor="b"/>
                </a:tc>
                <a:extLst>
                  <a:ext uri="{0D108BD9-81ED-4DB2-BD59-A6C34878D82A}">
                    <a16:rowId xmlns:a16="http://schemas.microsoft.com/office/drawing/2014/main" val="1324826442"/>
                  </a:ext>
                </a:extLst>
              </a:tr>
            </a:tbl>
          </a:graphicData>
        </a:graphic>
      </p:graphicFrame>
    </p:spTree>
    <p:extLst>
      <p:ext uri="{BB962C8B-B14F-4D97-AF65-F5344CB8AC3E}">
        <p14:creationId xmlns:p14="http://schemas.microsoft.com/office/powerpoint/2010/main" val="412385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62" y="158040"/>
            <a:ext cx="11456641" cy="1042856"/>
          </a:xfrm>
        </p:spPr>
        <p:txBody>
          <a:bodyPr>
            <a:normAutofit/>
          </a:bodyPr>
          <a:lstStyle/>
          <a:p>
            <a:pPr algn="ctr"/>
            <a:r>
              <a:rPr lang="en-US" dirty="0">
                <a:solidFill>
                  <a:schemeClr val="bg1">
                    <a:lumMod val="85000"/>
                    <a:lumOff val="15000"/>
                  </a:schemeClr>
                </a:solidFill>
                <a:effectLst>
                  <a:outerShdw blurRad="38100" dist="38100" dir="2700000" algn="tl">
                    <a:srgbClr val="000000">
                      <a:alpha val="43137"/>
                    </a:srgbClr>
                  </a:outerShdw>
                </a:effectLst>
              </a:rPr>
              <a:t>C</a:t>
            </a:r>
            <a:r>
              <a:rPr lang="en-US" sz="2800" dirty="0">
                <a:solidFill>
                  <a:schemeClr val="bg1">
                    <a:lumMod val="85000"/>
                    <a:lumOff val="15000"/>
                  </a:schemeClr>
                </a:solidFill>
                <a:effectLst>
                  <a:outerShdw blurRad="38100" dist="38100" dir="2700000" algn="tl">
                    <a:srgbClr val="000000">
                      <a:alpha val="43137"/>
                    </a:srgbClr>
                  </a:outerShdw>
                </a:effectLst>
              </a:rPr>
              <a:t>ommercial</a:t>
            </a:r>
            <a:r>
              <a:rPr lang="en-US" dirty="0">
                <a:solidFill>
                  <a:schemeClr val="bg1">
                    <a:lumMod val="85000"/>
                    <a:lumOff val="15000"/>
                  </a:schemeClr>
                </a:solidFill>
                <a:effectLst>
                  <a:outerShdw blurRad="38100" dist="38100" dir="2700000" algn="tl">
                    <a:srgbClr val="000000">
                      <a:alpha val="43137"/>
                    </a:srgbClr>
                  </a:outerShdw>
                </a:effectLst>
              </a:rPr>
              <a:t> v</a:t>
            </a:r>
            <a:r>
              <a:rPr lang="en-US" sz="2800" dirty="0">
                <a:solidFill>
                  <a:schemeClr val="bg1">
                    <a:lumMod val="85000"/>
                    <a:lumOff val="15000"/>
                  </a:schemeClr>
                </a:solidFill>
                <a:effectLst>
                  <a:outerShdw blurRad="38100" dist="38100" dir="2700000" algn="tl">
                    <a:srgbClr val="000000">
                      <a:alpha val="43137"/>
                    </a:srgbClr>
                  </a:outerShdw>
                </a:effectLst>
              </a:rPr>
              <a:t>ehicle</a:t>
            </a:r>
            <a:r>
              <a:rPr lang="en-US" dirty="0">
                <a:solidFill>
                  <a:schemeClr val="bg1">
                    <a:lumMod val="85000"/>
                    <a:lumOff val="15000"/>
                  </a:schemeClr>
                </a:solidFill>
                <a:effectLst>
                  <a:outerShdw blurRad="38100" dist="38100" dir="2700000" algn="tl">
                    <a:srgbClr val="000000">
                      <a:alpha val="43137"/>
                    </a:srgbClr>
                  </a:outerShdw>
                </a:effectLst>
              </a:rPr>
              <a:t> e</a:t>
            </a:r>
            <a:r>
              <a:rPr lang="en-US" sz="2800" dirty="0">
                <a:solidFill>
                  <a:schemeClr val="bg1">
                    <a:lumMod val="85000"/>
                    <a:lumOff val="15000"/>
                  </a:schemeClr>
                </a:solidFill>
                <a:effectLst>
                  <a:outerShdw blurRad="38100" dist="38100" dir="2700000" algn="tl">
                    <a:srgbClr val="000000">
                      <a:alpha val="43137"/>
                    </a:srgbClr>
                  </a:outerShdw>
                </a:effectLst>
              </a:rPr>
              <a:t>nforcement</a:t>
            </a:r>
            <a:endParaRPr lang="en-US" sz="28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10289875" y="171038"/>
            <a:ext cx="1048603" cy="1505843"/>
          </a:xfrm>
          <a:prstGeom prst="rect">
            <a:avLst/>
          </a:prstGeom>
        </p:spPr>
      </p:pic>
      <p:sp>
        <p:nvSpPr>
          <p:cNvPr id="8" name="TextBox 7"/>
          <p:cNvSpPr txBox="1"/>
          <p:nvPr/>
        </p:nvSpPr>
        <p:spPr>
          <a:xfrm>
            <a:off x="3127980" y="1100537"/>
            <a:ext cx="5623307" cy="369332"/>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Traffic Complaint on Blume Road</a:t>
            </a:r>
          </a:p>
        </p:txBody>
      </p:sp>
      <p:sp>
        <p:nvSpPr>
          <p:cNvPr id="3" name="TextBox 2">
            <a:extLst>
              <a:ext uri="{FF2B5EF4-FFF2-40B4-BE49-F238E27FC236}">
                <a16:creationId xmlns:a16="http://schemas.microsoft.com/office/drawing/2014/main" id="{25B7D838-287E-4BD2-B30B-AF4197C8C16D}"/>
              </a:ext>
            </a:extLst>
          </p:cNvPr>
          <p:cNvSpPr txBox="1"/>
          <p:nvPr/>
        </p:nvSpPr>
        <p:spPr>
          <a:xfrm>
            <a:off x="832624" y="1444557"/>
            <a:ext cx="10526751"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Citizen </a:t>
            </a:r>
            <a:r>
              <a:rPr lang="en-US" dirty="0">
                <a:solidFill>
                  <a:schemeClr val="bg1"/>
                </a:solidFill>
              </a:rPr>
              <a:t>contacted the police department in reference to commercial vehicles speeding on Blume Road.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traffic division conducted an operation to address the complaint.  The traffic division spent approximately 9 hours in this location in the past 2 weeks during the peak times listed in the complaint and did not find any violations regarding speeding commercial vehicles.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 radar trailer was placed on location to assess the speed of all vehicles on the street at all times of day.</a:t>
            </a:r>
          </a:p>
          <a:p>
            <a:pPr marL="742950" lvl="1" indent="-285750">
              <a:buFont typeface="Arial" panose="020B0604020202020204" pitchFamily="34" charset="0"/>
              <a:buChar char="•"/>
            </a:pPr>
            <a:r>
              <a:rPr lang="en-US" dirty="0">
                <a:solidFill>
                  <a:schemeClr val="bg1"/>
                </a:solidFill>
              </a:rPr>
              <a:t>Study conducted from 8/23/21 at 1700hrs to 9/7/21 at 1200hrs </a:t>
            </a:r>
          </a:p>
          <a:p>
            <a:pPr marL="742950" lvl="1" indent="-285750">
              <a:buFont typeface="Arial" panose="020B0604020202020204" pitchFamily="34" charset="0"/>
              <a:buChar char="•"/>
            </a:pPr>
            <a:r>
              <a:rPr lang="en-US" dirty="0">
                <a:solidFill>
                  <a:schemeClr val="bg1"/>
                </a:solidFill>
              </a:rPr>
              <a:t>44,865 vehicles traveled through this location during this time</a:t>
            </a:r>
          </a:p>
          <a:p>
            <a:pPr marL="742950" lvl="1" indent="-285750">
              <a:buFont typeface="Arial" panose="020B0604020202020204" pitchFamily="34" charset="0"/>
              <a:buChar char="•"/>
            </a:pPr>
            <a:r>
              <a:rPr lang="en-US" dirty="0">
                <a:solidFill>
                  <a:schemeClr val="bg1"/>
                </a:solidFill>
              </a:rPr>
              <a:t>547 (1.2% of all vehicles) traveled through this location significantly speeding (&gt;10MPH over limit)</a:t>
            </a:r>
          </a:p>
          <a:p>
            <a:pPr marL="742950" lvl="1" indent="-285750">
              <a:buFont typeface="Arial" panose="020B0604020202020204" pitchFamily="34" charset="0"/>
              <a:buChar char="•"/>
            </a:pPr>
            <a:r>
              <a:rPr lang="en-US" dirty="0">
                <a:solidFill>
                  <a:schemeClr val="bg1"/>
                </a:solidFill>
              </a:rPr>
              <a:t>23 (0.05% of all vehicle) traveled through this location at &gt;20MPH over limit</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 Study does not differentiate between vehicles and includes any emergency personnel (Police, Fire, EMS) traveling through the location***</a:t>
            </a:r>
          </a:p>
          <a:p>
            <a:pPr marL="742950" lvl="1"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932209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49" y="139410"/>
            <a:ext cx="10058400" cy="957997"/>
          </a:xfrm>
        </p:spPr>
        <p:txBody>
          <a:bodyPr>
            <a:normAutofit/>
          </a:bodyPr>
          <a:lstStyle/>
          <a:p>
            <a:pPr algn="ctr"/>
            <a:r>
              <a:rPr lang="en-US" dirty="0">
                <a:solidFill>
                  <a:schemeClr val="bg1"/>
                </a:solidFill>
                <a:effectLst>
                  <a:outerShdw blurRad="38100" dist="38100" dir="2700000" algn="tl">
                    <a:srgbClr val="000000">
                      <a:alpha val="43137"/>
                    </a:srgbClr>
                  </a:outerShdw>
                </a:effectLst>
              </a:rPr>
              <a:t>Massage Parlor inspections</a:t>
            </a:r>
          </a:p>
        </p:txBody>
      </p:sp>
      <p:sp>
        <p:nvSpPr>
          <p:cNvPr id="7" name="Content Placeholder 3"/>
          <p:cNvSpPr txBox="1">
            <a:spLocks/>
          </p:cNvSpPr>
          <p:nvPr/>
        </p:nvSpPr>
        <p:spPr>
          <a:xfrm>
            <a:off x="317500" y="1905792"/>
            <a:ext cx="5473700" cy="435133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300" b="1" dirty="0">
              <a:solidFill>
                <a:schemeClr val="tx1"/>
              </a:solidFill>
            </a:endParaRPr>
          </a:p>
          <a:p>
            <a:pPr marL="0" indent="0">
              <a:buFont typeface="Calibri" panose="020F0502020204030204" pitchFamily="34" charset="0"/>
              <a:buNone/>
            </a:pPr>
            <a:endParaRPr lang="en-US" sz="1300" b="1" dirty="0">
              <a:solidFill>
                <a:schemeClr val="tx1"/>
              </a:solidFill>
            </a:endParaRPr>
          </a:p>
          <a:p>
            <a:pPr marL="0" indent="0">
              <a:buFont typeface="Calibri" panose="020F0502020204030204" pitchFamily="34" charset="0"/>
              <a:buNone/>
            </a:pPr>
            <a:endParaRPr lang="en-US" sz="1300" b="1" dirty="0">
              <a:solidFill>
                <a:schemeClr val="tx1"/>
              </a:solidFill>
            </a:endParaRPr>
          </a:p>
          <a:p>
            <a:endParaRPr lang="en-US" sz="1300" b="1" dirty="0">
              <a:solidFill>
                <a:schemeClr val="tx1"/>
              </a:solidFill>
            </a:endParaRPr>
          </a:p>
        </p:txBody>
      </p:sp>
      <p:sp>
        <p:nvSpPr>
          <p:cNvPr id="6" name="Rectangle 5">
            <a:extLst>
              <a:ext uri="{FF2B5EF4-FFF2-40B4-BE49-F238E27FC236}">
                <a16:creationId xmlns:a16="http://schemas.microsoft.com/office/drawing/2014/main" id="{FEEAA1EF-A220-42FA-8902-E8103DBAF9EC}"/>
              </a:ext>
            </a:extLst>
          </p:cNvPr>
          <p:cNvSpPr/>
          <p:nvPr/>
        </p:nvSpPr>
        <p:spPr>
          <a:xfrm>
            <a:off x="1015078" y="2028506"/>
            <a:ext cx="9790542" cy="3875420"/>
          </a:xfrm>
          <a:prstGeom prst="rect">
            <a:avLst/>
          </a:prstGeom>
        </p:spPr>
        <p:txBody>
          <a:bodyPr wrap="square">
            <a:spAutoFit/>
          </a:bodyPr>
          <a:lstStyle/>
          <a:p>
            <a:pPr>
              <a:lnSpc>
                <a:spcPts val="1900"/>
              </a:lnSpc>
              <a:buClr>
                <a:schemeClr val="bg1"/>
              </a:buClr>
            </a:pPr>
            <a:endParaRPr lang="en-US" sz="2400" b="1" dirty="0">
              <a:latin typeface="Arial" panose="020B0604020202020204" pitchFamily="34" charset="0"/>
              <a:cs typeface="Arial" panose="020B0604020202020204" pitchFamily="34" charset="0"/>
            </a:endParaRPr>
          </a:p>
          <a:p>
            <a:pPr marL="342900" indent="-342900">
              <a:lnSpc>
                <a:spcPts val="1900"/>
              </a:lnSpc>
              <a:buClr>
                <a:schemeClr val="bg1"/>
              </a:buClr>
              <a:buFont typeface="Wingdings" panose="05000000000000000000" pitchFamily="2" charset="2"/>
              <a:buChar char="Ø"/>
            </a:pPr>
            <a:r>
              <a:rPr lang="en-US" sz="2400" dirty="0">
                <a:solidFill>
                  <a:schemeClr val="bg1"/>
                </a:solidFill>
                <a:latin typeface="ArialBlack"/>
                <a:cs typeface="Arial" panose="020B0604020202020204" pitchFamily="34" charset="0"/>
              </a:rPr>
              <a:t>6 inspections were completed resulting in 5 violations. </a:t>
            </a:r>
          </a:p>
          <a:p>
            <a:pPr marL="342900" indent="-342900">
              <a:lnSpc>
                <a:spcPts val="1900"/>
              </a:lnSpc>
              <a:buClr>
                <a:schemeClr val="bg1"/>
              </a:buClr>
              <a:buFont typeface="Wingdings" panose="05000000000000000000" pitchFamily="2" charset="2"/>
              <a:buChar char="Ø"/>
            </a:pPr>
            <a:endParaRPr lang="en-US" sz="2400" dirty="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endParaRPr lang="en-US" sz="2400" dirty="0">
              <a:solidFill>
                <a:schemeClr val="bg1"/>
              </a:solidFill>
              <a:latin typeface="ArialBlack"/>
              <a:cs typeface="Arial" panose="020B0604020202020204" pitchFamily="34" charset="0"/>
            </a:endParaRPr>
          </a:p>
          <a:p>
            <a:pPr>
              <a:lnSpc>
                <a:spcPts val="2500"/>
              </a:lnSpc>
              <a:buClr>
                <a:schemeClr val="bg1"/>
              </a:buClr>
            </a:pPr>
            <a:r>
              <a:rPr lang="en-US" sz="2400" dirty="0">
                <a:solidFill>
                  <a:schemeClr val="bg1"/>
                </a:solidFill>
                <a:latin typeface="ArialBlack"/>
                <a:cs typeface="Arial" panose="020B0604020202020204" pitchFamily="34" charset="0"/>
              </a:rPr>
              <a:t>Violations:</a:t>
            </a:r>
            <a:endParaRPr lang="en-US" sz="2400" dirty="0">
              <a:solidFill>
                <a:schemeClr val="bg1"/>
              </a:solidFill>
              <a:latin typeface="Arial" panose="020B0604020202020204" pitchFamily="34" charset="0"/>
              <a:cs typeface="Arial" panose="020B0604020202020204" pitchFamily="34" charset="0"/>
            </a:endParaRPr>
          </a:p>
          <a:p>
            <a:pPr marL="342900" indent="-342900">
              <a:lnSpc>
                <a:spcPts val="1500"/>
              </a:lnSpc>
              <a:buClr>
                <a:schemeClr val="bg1"/>
              </a:buClr>
              <a:buFont typeface="Wingdings" panose="05000000000000000000" pitchFamily="2" charset="2"/>
              <a:buChar char="Ø"/>
            </a:pPr>
            <a:endParaRPr lang="en-US" sz="1050" dirty="0">
              <a:solidFill>
                <a:schemeClr val="bg1"/>
              </a:solidFill>
              <a:latin typeface="Arial" panose="020B0604020202020204" pitchFamily="34" charset="0"/>
              <a:cs typeface="Arial" panose="020B0604020202020204" pitchFamily="34" charset="0"/>
            </a:endParaRPr>
          </a:p>
          <a:p>
            <a:pPr marL="800100" lvl="1" indent="-342900">
              <a:lnSpc>
                <a:spcPts val="2500"/>
              </a:lnSpc>
              <a:buClr>
                <a:schemeClr val="bg1"/>
              </a:buClr>
              <a:buFont typeface="Wingdings" panose="05000000000000000000" pitchFamily="2" charset="2"/>
              <a:buChar char="Ø"/>
            </a:pPr>
            <a:r>
              <a:rPr lang="en-US" sz="2400" dirty="0">
                <a:solidFill>
                  <a:schemeClr val="bg1"/>
                </a:solidFill>
                <a:latin typeface="Arial" panose="020B0604020202020204" pitchFamily="34" charset="0"/>
                <a:cs typeface="Arial" panose="020B0604020202020204" pitchFamily="34" charset="0"/>
              </a:rPr>
              <a:t>Fail to Complete Human Trafficking Course </a:t>
            </a:r>
            <a:r>
              <a:rPr lang="en-US" sz="2400" dirty="0" smtClean="0">
                <a:solidFill>
                  <a:schemeClr val="bg1"/>
                </a:solidFill>
                <a:latin typeface="Arial" panose="020B0604020202020204" pitchFamily="34" charset="0"/>
                <a:cs typeface="Arial" panose="020B0604020202020204" pitchFamily="34" charset="0"/>
              </a:rPr>
              <a:t>(2 violations)</a:t>
            </a:r>
            <a:endParaRPr lang="en-US" sz="2400" dirty="0">
              <a:solidFill>
                <a:schemeClr val="bg1"/>
              </a:solidFill>
              <a:latin typeface="Arial" panose="020B0604020202020204" pitchFamily="34" charset="0"/>
              <a:cs typeface="Arial" panose="020B0604020202020204" pitchFamily="34" charset="0"/>
            </a:endParaRPr>
          </a:p>
          <a:p>
            <a:pPr marL="800100" lvl="1" indent="-342900">
              <a:lnSpc>
                <a:spcPts val="2500"/>
              </a:lnSpc>
              <a:buClr>
                <a:schemeClr val="bg1"/>
              </a:buClr>
              <a:buFont typeface="Wingdings" panose="05000000000000000000" pitchFamily="2" charset="2"/>
              <a:buChar char="Ø"/>
            </a:pPr>
            <a:r>
              <a:rPr lang="en-US" sz="2400" dirty="0">
                <a:solidFill>
                  <a:schemeClr val="bg1"/>
                </a:solidFill>
                <a:latin typeface="Arial" panose="020B0604020202020204" pitchFamily="34" charset="0"/>
                <a:cs typeface="Arial" panose="020B0604020202020204" pitchFamily="34" charset="0"/>
              </a:rPr>
              <a:t>Management of Massage Establishment </a:t>
            </a:r>
            <a:r>
              <a:rPr lang="en-US" sz="2400" dirty="0" smtClean="0">
                <a:solidFill>
                  <a:schemeClr val="bg1"/>
                </a:solidFill>
                <a:latin typeface="Arial" panose="020B0604020202020204" pitchFamily="34" charset="0"/>
                <a:cs typeface="Arial" panose="020B0604020202020204" pitchFamily="34" charset="0"/>
              </a:rPr>
              <a:t>(2 violations)</a:t>
            </a:r>
            <a:endParaRPr lang="en-US" sz="2400" dirty="0">
              <a:solidFill>
                <a:schemeClr val="bg1"/>
              </a:solidFill>
              <a:latin typeface="Arial" panose="020B0604020202020204" pitchFamily="34" charset="0"/>
              <a:cs typeface="Arial" panose="020B0604020202020204" pitchFamily="34" charset="0"/>
            </a:endParaRPr>
          </a:p>
          <a:p>
            <a:pPr marL="1257300" lvl="2" indent="-342900">
              <a:lnSpc>
                <a:spcPts val="2500"/>
              </a:lnSpc>
              <a:buClr>
                <a:schemeClr val="bg1"/>
              </a:buClr>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Owner/Manger not </a:t>
            </a:r>
            <a:r>
              <a:rPr lang="en-US" sz="2400" dirty="0">
                <a:solidFill>
                  <a:schemeClr val="bg1"/>
                </a:solidFill>
                <a:latin typeface="Arial" panose="020B0604020202020204" pitchFamily="34" charset="0"/>
                <a:cs typeface="Arial" panose="020B0604020202020204" pitchFamily="34" charset="0"/>
              </a:rPr>
              <a:t>on </a:t>
            </a:r>
            <a:r>
              <a:rPr lang="en-US" sz="2400" dirty="0" smtClean="0">
                <a:solidFill>
                  <a:schemeClr val="bg1"/>
                </a:solidFill>
                <a:latin typeface="Arial" panose="020B0604020202020204" pitchFamily="34" charset="0"/>
                <a:cs typeface="Arial" panose="020B0604020202020204" pitchFamily="34" charset="0"/>
              </a:rPr>
              <a:t>location</a:t>
            </a:r>
            <a:endParaRPr lang="en-US" sz="2400" dirty="0">
              <a:solidFill>
                <a:schemeClr val="bg1"/>
              </a:solidFill>
              <a:latin typeface="Arial" panose="020B0604020202020204" pitchFamily="34" charset="0"/>
              <a:cs typeface="Arial" panose="020B0604020202020204" pitchFamily="34" charset="0"/>
            </a:endParaRPr>
          </a:p>
          <a:p>
            <a:pPr marL="1257300" lvl="2" indent="-342900">
              <a:lnSpc>
                <a:spcPts val="2500"/>
              </a:lnSpc>
              <a:buClr>
                <a:schemeClr val="bg1"/>
              </a:buClr>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List </a:t>
            </a:r>
            <a:r>
              <a:rPr lang="en-US" sz="2400" dirty="0">
                <a:solidFill>
                  <a:schemeClr val="bg1"/>
                </a:solidFill>
                <a:latin typeface="Arial" panose="020B0604020202020204" pitchFamily="34" charset="0"/>
                <a:cs typeface="Arial" panose="020B0604020202020204" pitchFamily="34" charset="0"/>
              </a:rPr>
              <a:t>of employees not </a:t>
            </a:r>
            <a:r>
              <a:rPr lang="en-US" sz="2400" dirty="0" smtClean="0">
                <a:solidFill>
                  <a:schemeClr val="bg1"/>
                </a:solidFill>
                <a:latin typeface="Arial" panose="020B0604020202020204" pitchFamily="34" charset="0"/>
                <a:cs typeface="Arial" panose="020B0604020202020204" pitchFamily="34" charset="0"/>
              </a:rPr>
              <a:t>available</a:t>
            </a:r>
            <a:endParaRPr lang="en-US" sz="2400" dirty="0">
              <a:solidFill>
                <a:schemeClr val="bg1"/>
              </a:solidFill>
              <a:latin typeface="Arial" panose="020B0604020202020204" pitchFamily="34" charset="0"/>
              <a:cs typeface="Arial" panose="020B0604020202020204" pitchFamily="34" charset="0"/>
            </a:endParaRPr>
          </a:p>
          <a:p>
            <a:pPr marL="800100" lvl="1" indent="-342900">
              <a:lnSpc>
                <a:spcPts val="2500"/>
              </a:lnSpc>
              <a:buClr>
                <a:schemeClr val="bg1"/>
              </a:buClr>
              <a:buFont typeface="Wingdings" panose="05000000000000000000" pitchFamily="2" charset="2"/>
              <a:buChar char="Ø"/>
            </a:pPr>
            <a:r>
              <a:rPr lang="en-US" sz="2400" dirty="0">
                <a:solidFill>
                  <a:schemeClr val="bg1"/>
                </a:solidFill>
                <a:latin typeface="Arial" panose="020B0604020202020204" pitchFamily="34" charset="0"/>
                <a:cs typeface="Arial" panose="020B0604020202020204" pitchFamily="34" charset="0"/>
              </a:rPr>
              <a:t>Accessibility </a:t>
            </a:r>
          </a:p>
          <a:p>
            <a:pPr marL="1257300" lvl="2" indent="-342900">
              <a:lnSpc>
                <a:spcPts val="2500"/>
              </a:lnSpc>
              <a:buClr>
                <a:schemeClr val="bg1"/>
              </a:buClr>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Business </a:t>
            </a:r>
            <a:r>
              <a:rPr lang="en-US" sz="2400" dirty="0">
                <a:solidFill>
                  <a:schemeClr val="bg1"/>
                </a:solidFill>
                <a:latin typeface="Arial" panose="020B0604020202020204" pitchFamily="34" charset="0"/>
                <a:cs typeface="Arial" panose="020B0604020202020204" pitchFamily="34" charset="0"/>
              </a:rPr>
              <a:t>doors locked during business </a:t>
            </a:r>
            <a:r>
              <a:rPr lang="en-US" sz="2400" dirty="0" smtClean="0">
                <a:solidFill>
                  <a:schemeClr val="bg1"/>
                </a:solidFill>
                <a:latin typeface="Arial" panose="020B0604020202020204" pitchFamily="34" charset="0"/>
                <a:cs typeface="Arial" panose="020B0604020202020204" pitchFamily="34" charset="0"/>
              </a:rPr>
              <a:t>hours (1 violation)</a:t>
            </a:r>
            <a:endParaRPr lang="en-US" sz="2400" dirty="0">
              <a:solidFill>
                <a:schemeClr val="bg1"/>
              </a:solidFill>
              <a:latin typeface="Arial" panose="020B0604020202020204" pitchFamily="34" charset="0"/>
              <a:cs typeface="Arial" panose="020B0604020202020204" pitchFamily="34" charset="0"/>
            </a:endParaRPr>
          </a:p>
          <a:p>
            <a:pPr marL="800100" lvl="1" indent="-342900">
              <a:lnSpc>
                <a:spcPts val="1900"/>
              </a:lnSpc>
              <a:buClr>
                <a:schemeClr val="bg1"/>
              </a:buClr>
              <a:buFont typeface="Wingdings" panose="05000000000000000000" pitchFamily="2" charset="2"/>
              <a:buChar char="Ø"/>
            </a:pPr>
            <a:endParaRPr lang="en-US" sz="2000" dirty="0">
              <a:solidFill>
                <a:schemeClr val="bg1"/>
              </a:solidFill>
              <a:latin typeface="ArialBlack"/>
              <a:cs typeface="Arial" panose="020B0604020202020204" pitchFamily="34" charset="0"/>
            </a:endParaRPr>
          </a:p>
        </p:txBody>
      </p:sp>
      <p:pic>
        <p:nvPicPr>
          <p:cNvPr id="10" name="Picture 9">
            <a:extLst>
              <a:ext uri="{FF2B5EF4-FFF2-40B4-BE49-F238E27FC236}">
                <a16:creationId xmlns:a16="http://schemas.microsoft.com/office/drawing/2014/main" id="{86677EB6-2245-456E-85FB-9C0B282C14B9}"/>
              </a:ext>
            </a:extLst>
          </p:cNvPr>
          <p:cNvPicPr>
            <a:picLocks noChangeAspect="1"/>
          </p:cNvPicPr>
          <p:nvPr/>
        </p:nvPicPr>
        <p:blipFill>
          <a:blip r:embed="rId2"/>
          <a:stretch>
            <a:fillRect/>
          </a:stretch>
        </p:blipFill>
        <p:spPr>
          <a:xfrm>
            <a:off x="10745115" y="30826"/>
            <a:ext cx="1048603" cy="1505843"/>
          </a:xfrm>
          <a:prstGeom prst="rect">
            <a:avLst/>
          </a:prstGeom>
        </p:spPr>
      </p:pic>
    </p:spTree>
    <p:extLst>
      <p:ext uri="{BB962C8B-B14F-4D97-AF65-F5344CB8AC3E}">
        <p14:creationId xmlns:p14="http://schemas.microsoft.com/office/powerpoint/2010/main" val="359145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66"/>
            <a:ext cx="12191999" cy="885924"/>
          </a:xfrm>
        </p:spPr>
        <p:txBody>
          <a:bodyPr>
            <a:normAutofit/>
          </a:bodyPr>
          <a:lstStyle/>
          <a:p>
            <a:pPr algn="ctr"/>
            <a:r>
              <a:rPr lang="en-US" dirty="0">
                <a:solidFill>
                  <a:schemeClr val="bg1">
                    <a:lumMod val="85000"/>
                    <a:lumOff val="15000"/>
                  </a:schemeClr>
                </a:solidFill>
                <a:effectLst>
                  <a:outerShdw blurRad="38100" dist="38100" dir="2700000" algn="tl">
                    <a:srgbClr val="000000">
                      <a:alpha val="43137"/>
                    </a:srgbClr>
                  </a:outerShdw>
                </a:effectLst>
              </a:rPr>
              <a:t>Communications Division</a:t>
            </a:r>
            <a:endParaRPr lang="en-US" sz="2200" dirty="0">
              <a:solidFill>
                <a:schemeClr val="bg1">
                  <a:lumMod val="85000"/>
                  <a:lumOff val="15000"/>
                </a:schemeClr>
              </a:solidFill>
              <a:effectLst>
                <a:outerShdw blurRad="38100" dist="38100" dir="2700000" algn="tl">
                  <a:srgbClr val="000000">
                    <a:alpha val="43137"/>
                  </a:srgbClr>
                </a:outerShdw>
              </a:effectLst>
            </a:endParaRPr>
          </a:p>
        </p:txBody>
      </p:sp>
      <p:graphicFrame>
        <p:nvGraphicFramePr>
          <p:cNvPr id="8" name="Chart 7"/>
          <p:cNvGraphicFramePr>
            <a:graphicFrameLocks/>
          </p:cNvGraphicFramePr>
          <p:nvPr>
            <p:extLst>
              <p:ext uri="{D42A27DB-BD31-4B8C-83A1-F6EECF244321}">
                <p14:modId xmlns:p14="http://schemas.microsoft.com/office/powerpoint/2010/main" val="1806287796"/>
              </p:ext>
            </p:extLst>
          </p:nvPr>
        </p:nvGraphicFramePr>
        <p:xfrm>
          <a:off x="1862125" y="1097280"/>
          <a:ext cx="8520912" cy="549867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782390"/>
            <a:ext cx="12191999" cy="461665"/>
          </a:xfrm>
          <a:prstGeom prst="rect">
            <a:avLst/>
          </a:prstGeom>
          <a:noFill/>
        </p:spPr>
        <p:txBody>
          <a:bodyPr wrap="square" rtlCol="0">
            <a:spAutoFit/>
          </a:bodyPr>
          <a:lstStyle/>
          <a:p>
            <a:pPr algn="ctr"/>
            <a:r>
              <a:rPr lang="en-US" sz="2400" u="sng" dirty="0">
                <a:solidFill>
                  <a:schemeClr val="bg1"/>
                </a:solidFill>
              </a:rPr>
              <a:t>Total Emergency and Non-Emergency Calls</a:t>
            </a:r>
          </a:p>
        </p:txBody>
      </p:sp>
      <p:pic>
        <p:nvPicPr>
          <p:cNvPr id="3" name="Picture 2"/>
          <p:cNvPicPr>
            <a:picLocks noChangeAspect="1"/>
          </p:cNvPicPr>
          <p:nvPr/>
        </p:nvPicPr>
        <p:blipFill>
          <a:blip r:embed="rId4"/>
          <a:stretch>
            <a:fillRect/>
          </a:stretch>
        </p:blipFill>
        <p:spPr>
          <a:xfrm>
            <a:off x="10383037" y="260300"/>
            <a:ext cx="1048603" cy="1505843"/>
          </a:xfrm>
          <a:prstGeom prst="rect">
            <a:avLst/>
          </a:prstGeom>
        </p:spPr>
      </p:pic>
      <p:sp>
        <p:nvSpPr>
          <p:cNvPr id="6" name="TextBox 5">
            <a:extLst>
              <a:ext uri="{FF2B5EF4-FFF2-40B4-BE49-F238E27FC236}">
                <a16:creationId xmlns:a16="http://schemas.microsoft.com/office/drawing/2014/main" id="{8FD910BC-98FC-4F58-AB6D-BBC5BF67C42E}"/>
              </a:ext>
            </a:extLst>
          </p:cNvPr>
          <p:cNvSpPr txBox="1"/>
          <p:nvPr/>
        </p:nvSpPr>
        <p:spPr>
          <a:xfrm>
            <a:off x="3569677" y="4378570"/>
            <a:ext cx="1107831" cy="738664"/>
          </a:xfrm>
          <a:prstGeom prst="rect">
            <a:avLst/>
          </a:prstGeom>
          <a:noFill/>
        </p:spPr>
        <p:txBody>
          <a:bodyPr wrap="square" rtlCol="0">
            <a:spAutoFit/>
          </a:bodyPr>
          <a:lstStyle/>
          <a:p>
            <a:r>
              <a:rPr lang="en-US" sz="1400" dirty="0"/>
              <a:t>Law: 5237</a:t>
            </a:r>
          </a:p>
          <a:p>
            <a:r>
              <a:rPr lang="en-US" sz="1400" dirty="0"/>
              <a:t>Fire: 504</a:t>
            </a:r>
          </a:p>
          <a:p>
            <a:r>
              <a:rPr lang="en-US" sz="1400" dirty="0" err="1"/>
              <a:t>Misc</a:t>
            </a:r>
            <a:r>
              <a:rPr lang="en-US" sz="1400" dirty="0"/>
              <a:t>: 92</a:t>
            </a:r>
          </a:p>
        </p:txBody>
      </p:sp>
      <p:sp>
        <p:nvSpPr>
          <p:cNvPr id="9" name="TextBox 8">
            <a:extLst>
              <a:ext uri="{FF2B5EF4-FFF2-40B4-BE49-F238E27FC236}">
                <a16:creationId xmlns:a16="http://schemas.microsoft.com/office/drawing/2014/main" id="{3C33380A-925B-4FE7-8031-4AA3AAF386CD}"/>
              </a:ext>
            </a:extLst>
          </p:cNvPr>
          <p:cNvSpPr txBox="1"/>
          <p:nvPr/>
        </p:nvSpPr>
        <p:spPr>
          <a:xfrm>
            <a:off x="7702551" y="4469424"/>
            <a:ext cx="1107832" cy="738664"/>
          </a:xfrm>
          <a:prstGeom prst="rect">
            <a:avLst/>
          </a:prstGeom>
          <a:noFill/>
        </p:spPr>
        <p:txBody>
          <a:bodyPr wrap="square" rtlCol="0">
            <a:spAutoFit/>
          </a:bodyPr>
          <a:lstStyle/>
          <a:p>
            <a:r>
              <a:rPr lang="en-US" sz="1400" dirty="0"/>
              <a:t>Law: 5316</a:t>
            </a:r>
          </a:p>
          <a:p>
            <a:r>
              <a:rPr lang="en-US" sz="1400" dirty="0"/>
              <a:t>Fire: 605</a:t>
            </a:r>
          </a:p>
          <a:p>
            <a:r>
              <a:rPr lang="en-US" sz="1400" dirty="0" err="1"/>
              <a:t>Misc</a:t>
            </a:r>
            <a:r>
              <a:rPr lang="en-US" sz="1400" dirty="0"/>
              <a:t>: 83</a:t>
            </a:r>
          </a:p>
        </p:txBody>
      </p:sp>
    </p:spTree>
    <p:extLst>
      <p:ext uri="{BB962C8B-B14F-4D97-AF65-F5344CB8AC3E}">
        <p14:creationId xmlns:p14="http://schemas.microsoft.com/office/powerpoint/2010/main" val="1581873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49" y="139410"/>
            <a:ext cx="10058400" cy="957997"/>
          </a:xfrm>
        </p:spPr>
        <p:txBody>
          <a:bodyPr>
            <a:normAutofit/>
          </a:bodyPr>
          <a:lstStyle/>
          <a:p>
            <a:pPr algn="ctr"/>
            <a:r>
              <a:rPr lang="en-US" dirty="0">
                <a:solidFill>
                  <a:schemeClr val="bg1"/>
                </a:solidFill>
                <a:effectLst>
                  <a:outerShdw blurRad="38100" dist="38100" dir="2700000" algn="tl">
                    <a:srgbClr val="000000">
                      <a:alpha val="43137"/>
                    </a:srgbClr>
                  </a:outerShdw>
                </a:effectLst>
              </a:rPr>
              <a:t>Community Relations Division</a:t>
            </a:r>
          </a:p>
        </p:txBody>
      </p:sp>
      <p:sp>
        <p:nvSpPr>
          <p:cNvPr id="7" name="Content Placeholder 3"/>
          <p:cNvSpPr txBox="1">
            <a:spLocks/>
          </p:cNvSpPr>
          <p:nvPr/>
        </p:nvSpPr>
        <p:spPr>
          <a:xfrm>
            <a:off x="317500" y="1905792"/>
            <a:ext cx="5473700" cy="435133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300" b="1" dirty="0">
              <a:solidFill>
                <a:schemeClr val="tx1"/>
              </a:solidFill>
            </a:endParaRPr>
          </a:p>
          <a:p>
            <a:pPr marL="0" indent="0">
              <a:buFont typeface="Calibri" panose="020F0502020204030204" pitchFamily="34" charset="0"/>
              <a:buNone/>
            </a:pPr>
            <a:endParaRPr lang="en-US" sz="1300" b="1" dirty="0">
              <a:solidFill>
                <a:schemeClr val="tx1"/>
              </a:solidFill>
            </a:endParaRPr>
          </a:p>
          <a:p>
            <a:pPr marL="0" indent="0">
              <a:buFont typeface="Calibri" panose="020F0502020204030204" pitchFamily="34" charset="0"/>
              <a:buNone/>
            </a:pPr>
            <a:endParaRPr lang="en-US" sz="1300" b="1" dirty="0">
              <a:solidFill>
                <a:schemeClr val="tx1"/>
              </a:solidFill>
            </a:endParaRPr>
          </a:p>
          <a:p>
            <a:endParaRPr lang="en-US" sz="1300" b="1" dirty="0">
              <a:solidFill>
                <a:schemeClr val="tx1"/>
              </a:solidFill>
            </a:endParaRPr>
          </a:p>
        </p:txBody>
      </p:sp>
      <p:sp>
        <p:nvSpPr>
          <p:cNvPr id="6" name="Rectangle 5">
            <a:extLst>
              <a:ext uri="{FF2B5EF4-FFF2-40B4-BE49-F238E27FC236}">
                <a16:creationId xmlns:a16="http://schemas.microsoft.com/office/drawing/2014/main" id="{FEEAA1EF-A220-42FA-8902-E8103DBAF9EC}"/>
              </a:ext>
            </a:extLst>
          </p:cNvPr>
          <p:cNvSpPr/>
          <p:nvPr/>
        </p:nvSpPr>
        <p:spPr>
          <a:xfrm>
            <a:off x="-22682" y="951736"/>
            <a:ext cx="4484201" cy="4965462"/>
          </a:xfrm>
          <a:prstGeom prst="rect">
            <a:avLst/>
          </a:prstGeom>
        </p:spPr>
        <p:txBody>
          <a:bodyPr wrap="square">
            <a:spAutoFit/>
          </a:bodyPr>
          <a:lstStyle/>
          <a:p>
            <a:pPr>
              <a:lnSpc>
                <a:spcPts val="1900"/>
              </a:lnSpc>
              <a:buClr>
                <a:schemeClr val="bg1"/>
              </a:buClr>
            </a:pPr>
            <a:endParaRPr lang="en-US" dirty="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r>
              <a:rPr lang="en-US" dirty="0">
                <a:solidFill>
                  <a:schemeClr val="bg1"/>
                </a:solidFill>
                <a:latin typeface="ArialBlack"/>
                <a:cs typeface="Arial" panose="020B0604020202020204" pitchFamily="34" charset="0"/>
              </a:rPr>
              <a:t>Planned for the upcoming National Night Event</a:t>
            </a:r>
          </a:p>
          <a:p>
            <a:pPr marL="342900" indent="-342900">
              <a:lnSpc>
                <a:spcPts val="1900"/>
              </a:lnSpc>
              <a:buClr>
                <a:schemeClr val="bg1"/>
              </a:buClr>
              <a:buFont typeface="Wingdings" panose="05000000000000000000" pitchFamily="2" charset="2"/>
              <a:buChar char="Ø"/>
            </a:pPr>
            <a:endParaRPr lang="en-US" dirty="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r>
              <a:rPr lang="en-US" dirty="0">
                <a:solidFill>
                  <a:schemeClr val="bg1"/>
                </a:solidFill>
                <a:latin typeface="ArialBlack"/>
                <a:cs typeface="Arial" panose="020B0604020202020204" pitchFamily="34" charset="0"/>
              </a:rPr>
              <a:t>Planned for the upcoming Citizen Police Academy</a:t>
            </a:r>
          </a:p>
          <a:p>
            <a:pPr>
              <a:lnSpc>
                <a:spcPts val="1900"/>
              </a:lnSpc>
              <a:buClr>
                <a:schemeClr val="bg1"/>
              </a:buClr>
            </a:pPr>
            <a:endParaRPr lang="en-US" dirty="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r>
              <a:rPr lang="en-US" dirty="0">
                <a:solidFill>
                  <a:schemeClr val="bg1"/>
                </a:solidFill>
                <a:latin typeface="ArialBlack"/>
                <a:cs typeface="Arial" panose="020B0604020202020204" pitchFamily="34" charset="0"/>
              </a:rPr>
              <a:t>Participated in back to school supply handout event. </a:t>
            </a:r>
            <a:endParaRPr lang="en-US" dirty="0" smtClean="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endParaRPr lang="en-US" dirty="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r>
              <a:rPr lang="en-US" dirty="0">
                <a:solidFill>
                  <a:schemeClr val="bg1"/>
                </a:solidFill>
                <a:latin typeface="ArialBlack"/>
                <a:cs typeface="Arial" panose="020B0604020202020204" pitchFamily="34" charset="0"/>
              </a:rPr>
              <a:t>Coordinated training for patrol regarding traffic stops involving persons with autism </a:t>
            </a:r>
            <a:endParaRPr lang="en-US" dirty="0" smtClean="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endParaRPr lang="en-US" dirty="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r>
              <a:rPr lang="en-US" dirty="0">
                <a:solidFill>
                  <a:schemeClr val="bg1"/>
                </a:solidFill>
                <a:latin typeface="ArialBlack"/>
                <a:cs typeface="Arial" panose="020B0604020202020204" pitchFamily="34" charset="0"/>
              </a:rPr>
              <a:t>Coordinated back to school supplies giveaway on behalf of the PD and Rosenberg Police Officers Association</a:t>
            </a:r>
          </a:p>
          <a:p>
            <a:pPr marL="342900" indent="-342900">
              <a:lnSpc>
                <a:spcPts val="1900"/>
              </a:lnSpc>
              <a:buClr>
                <a:schemeClr val="bg1"/>
              </a:buClr>
              <a:buFont typeface="Wingdings" panose="05000000000000000000" pitchFamily="2" charset="2"/>
              <a:buChar char="Ø"/>
            </a:pPr>
            <a:endParaRPr lang="en-US" sz="2000" dirty="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endParaRPr lang="en-US" sz="2000" dirty="0">
              <a:solidFill>
                <a:schemeClr val="bg1"/>
              </a:solidFill>
              <a:latin typeface="ArialBlack"/>
              <a:cs typeface="Arial" panose="020B0604020202020204" pitchFamily="34" charset="0"/>
            </a:endParaRPr>
          </a:p>
          <a:p>
            <a:pPr marL="342900" indent="-342900">
              <a:lnSpc>
                <a:spcPts val="1900"/>
              </a:lnSpc>
              <a:buClr>
                <a:schemeClr val="bg1"/>
              </a:buClr>
              <a:buFont typeface="Wingdings" panose="05000000000000000000" pitchFamily="2" charset="2"/>
              <a:buChar char="Ø"/>
            </a:pPr>
            <a:endParaRPr lang="en-US" sz="2000" dirty="0">
              <a:solidFill>
                <a:schemeClr val="bg1"/>
              </a:solidFill>
              <a:latin typeface="ArialBlack"/>
              <a:cs typeface="Arial" panose="020B0604020202020204" pitchFamily="34" charset="0"/>
            </a:endParaRPr>
          </a:p>
        </p:txBody>
      </p:sp>
      <p:pic>
        <p:nvPicPr>
          <p:cNvPr id="10" name="Picture 9">
            <a:extLst>
              <a:ext uri="{FF2B5EF4-FFF2-40B4-BE49-F238E27FC236}">
                <a16:creationId xmlns:a16="http://schemas.microsoft.com/office/drawing/2014/main" id="{86677EB6-2245-456E-85FB-9C0B282C14B9}"/>
              </a:ext>
            </a:extLst>
          </p:cNvPr>
          <p:cNvPicPr>
            <a:picLocks noChangeAspect="1"/>
          </p:cNvPicPr>
          <p:nvPr/>
        </p:nvPicPr>
        <p:blipFill>
          <a:blip r:embed="rId2"/>
          <a:stretch>
            <a:fillRect/>
          </a:stretch>
        </p:blipFill>
        <p:spPr>
          <a:xfrm>
            <a:off x="10745115" y="30826"/>
            <a:ext cx="1048603" cy="1505843"/>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047" t="5304" r="12270" b="14789"/>
          <a:stretch/>
        </p:blipFill>
        <p:spPr>
          <a:xfrm>
            <a:off x="9393502" y="1536669"/>
            <a:ext cx="2559573" cy="360152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849" t="2770" r="12706" b="9783"/>
          <a:stretch/>
        </p:blipFill>
        <p:spPr>
          <a:xfrm>
            <a:off x="4408331" y="1097407"/>
            <a:ext cx="3072855" cy="3294674"/>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3733" t="23376" r="12027" b="18961"/>
          <a:stretch/>
        </p:blipFill>
        <p:spPr>
          <a:xfrm>
            <a:off x="6034953" y="3957371"/>
            <a:ext cx="3136728" cy="278541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402" y="4801466"/>
            <a:ext cx="2982316" cy="2056534"/>
          </a:xfrm>
          <a:prstGeom prst="rect">
            <a:avLst/>
          </a:prstGeom>
        </p:spPr>
      </p:pic>
    </p:spTree>
    <p:extLst>
      <p:ext uri="{BB962C8B-B14F-4D97-AF65-F5344CB8AC3E}">
        <p14:creationId xmlns:p14="http://schemas.microsoft.com/office/powerpoint/2010/main" val="1368657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3963" y="134479"/>
            <a:ext cx="10058400" cy="957997"/>
          </a:xfrm>
        </p:spPr>
        <p:txBody>
          <a:bodyPr>
            <a:normAutofit/>
          </a:bodyPr>
          <a:lstStyle/>
          <a:p>
            <a:pPr algn="ctr"/>
            <a:r>
              <a:rPr lang="en-US" dirty="0">
                <a:solidFill>
                  <a:schemeClr val="bg1">
                    <a:lumMod val="85000"/>
                    <a:lumOff val="15000"/>
                  </a:schemeClr>
                </a:solidFill>
                <a:effectLst>
                  <a:outerShdw blurRad="38100" dist="38100" dir="2700000" algn="tl">
                    <a:srgbClr val="000000">
                      <a:alpha val="43137"/>
                    </a:srgbClr>
                  </a:outerShdw>
                </a:effectLst>
              </a:rPr>
              <a:t>UAV unit</a:t>
            </a:r>
          </a:p>
        </p:txBody>
      </p:sp>
      <p:sp>
        <p:nvSpPr>
          <p:cNvPr id="6" name="Rectangle 5">
            <a:extLst>
              <a:ext uri="{FF2B5EF4-FFF2-40B4-BE49-F238E27FC236}">
                <a16:creationId xmlns:a16="http://schemas.microsoft.com/office/drawing/2014/main" id="{FEEAA1EF-A220-42FA-8902-E8103DBAF9EC}"/>
              </a:ext>
            </a:extLst>
          </p:cNvPr>
          <p:cNvSpPr/>
          <p:nvPr/>
        </p:nvSpPr>
        <p:spPr>
          <a:xfrm>
            <a:off x="142683" y="470991"/>
            <a:ext cx="8641099" cy="5945217"/>
          </a:xfrm>
          <a:prstGeom prst="rect">
            <a:avLst/>
          </a:prstGeom>
        </p:spPr>
        <p:txBody>
          <a:bodyPr wrap="square">
            <a:spAutoFit/>
          </a:bodyPr>
          <a:lstStyle/>
          <a:p>
            <a:pPr marL="342900" indent="-342900">
              <a:lnSpc>
                <a:spcPts val="1700"/>
              </a:lnSpc>
              <a:buClr>
                <a:schemeClr val="bg1"/>
              </a:buClr>
              <a:buFont typeface="Wingdings" panose="05000000000000000000" pitchFamily="2" charset="2"/>
              <a:buChar char="Ø"/>
            </a:pPr>
            <a:endParaRPr lang="en-US" b="1" dirty="0">
              <a:latin typeface="Arial" panose="020B0604020202020204" pitchFamily="34" charset="0"/>
              <a:cs typeface="Arial" panose="020B0604020202020204" pitchFamily="34" charset="0"/>
            </a:endParaRPr>
          </a:p>
          <a:p>
            <a:pPr marL="285750" indent="-285750">
              <a:lnSpc>
                <a:spcPts val="1700"/>
              </a:lnSpc>
              <a:buClr>
                <a:schemeClr val="bg1"/>
              </a:buClr>
              <a:buFont typeface="Wingdings" panose="05000000000000000000" pitchFamily="2" charset="2"/>
              <a:buChar char="Ø"/>
            </a:pPr>
            <a:endParaRPr lang="en-US" dirty="0">
              <a:solidFill>
                <a:schemeClr val="bg1"/>
              </a:solidFill>
              <a:latin typeface="ArialBlack"/>
              <a:cs typeface="Arial" panose="020B0604020202020204" pitchFamily="34" charset="0"/>
            </a:endParaRPr>
          </a:p>
          <a:p>
            <a:pPr marL="285750" indent="-285750">
              <a:buFont typeface="Wingdings" panose="05000000000000000000" pitchFamily="2" charset="2"/>
              <a:buChar char="Ø"/>
            </a:pPr>
            <a:r>
              <a:rPr lang="en-US" dirty="0">
                <a:solidFill>
                  <a:schemeClr val="bg1"/>
                </a:solidFill>
                <a:latin typeface="ArialBlack"/>
              </a:rPr>
              <a:t>UAV deployed 5 times for month of </a:t>
            </a:r>
            <a:r>
              <a:rPr lang="en-US" dirty="0" smtClean="0">
                <a:solidFill>
                  <a:schemeClr val="bg1"/>
                </a:solidFill>
                <a:latin typeface="ArialBlack"/>
              </a:rPr>
              <a:t>August</a:t>
            </a:r>
            <a:endParaRPr lang="en-US" dirty="0">
              <a:solidFill>
                <a:schemeClr val="bg1"/>
              </a:solidFill>
              <a:latin typeface="ArialBlack"/>
            </a:endParaRPr>
          </a:p>
          <a:p>
            <a:pPr marL="285750" indent="-285750">
              <a:buFont typeface="Wingdings" panose="05000000000000000000" pitchFamily="2" charset="2"/>
              <a:buChar char="Ø"/>
            </a:pPr>
            <a:endParaRPr lang="en-US" dirty="0">
              <a:solidFill>
                <a:schemeClr val="bg1"/>
              </a:solidFill>
              <a:latin typeface="ArialBlack"/>
            </a:endParaRPr>
          </a:p>
          <a:p>
            <a:pPr marL="800100" lvl="1" indent="-342900">
              <a:buFont typeface="Wingdings" panose="05000000000000000000" pitchFamily="2" charset="2"/>
              <a:buChar char="Ø"/>
            </a:pPr>
            <a:r>
              <a:rPr lang="en-US" dirty="0" smtClean="0">
                <a:solidFill>
                  <a:schemeClr val="bg1"/>
                </a:solidFill>
                <a:latin typeface="ArialBlack"/>
              </a:rPr>
              <a:t>Assist FBCSO with search </a:t>
            </a:r>
            <a:r>
              <a:rPr lang="en-US" dirty="0">
                <a:solidFill>
                  <a:schemeClr val="bg1"/>
                </a:solidFill>
                <a:latin typeface="ArialBlack"/>
              </a:rPr>
              <a:t>for </a:t>
            </a:r>
            <a:r>
              <a:rPr lang="en-US" dirty="0" smtClean="0">
                <a:solidFill>
                  <a:schemeClr val="bg1"/>
                </a:solidFill>
                <a:latin typeface="ArialBlack"/>
              </a:rPr>
              <a:t>suicidal subject .</a:t>
            </a:r>
            <a:endParaRPr lang="en-US" dirty="0">
              <a:solidFill>
                <a:schemeClr val="bg1"/>
              </a:solidFill>
              <a:latin typeface="ArialBlack"/>
            </a:endParaRPr>
          </a:p>
          <a:p>
            <a:pPr marL="1714500" lvl="3" indent="-342900">
              <a:buFont typeface="Arial" panose="020B0604020202020204" pitchFamily="34" charset="0"/>
              <a:buChar char="•"/>
            </a:pPr>
            <a:r>
              <a:rPr lang="en-US" dirty="0" smtClean="0">
                <a:solidFill>
                  <a:schemeClr val="bg1"/>
                </a:solidFill>
                <a:latin typeface="ArialBlack"/>
              </a:rPr>
              <a:t>Subject was located</a:t>
            </a:r>
            <a:endParaRPr lang="en-US" dirty="0">
              <a:solidFill>
                <a:schemeClr val="bg1"/>
              </a:solidFill>
              <a:latin typeface="ArialBlack"/>
            </a:endParaRPr>
          </a:p>
          <a:p>
            <a:pPr marL="1257300" lvl="2" indent="-342900">
              <a:buFont typeface="Wingdings" panose="05000000000000000000" pitchFamily="2" charset="2"/>
              <a:buChar char="Ø"/>
            </a:pPr>
            <a:endParaRPr lang="en-US" dirty="0">
              <a:solidFill>
                <a:schemeClr val="bg1"/>
              </a:solidFill>
              <a:latin typeface="ArialBlack"/>
            </a:endParaRPr>
          </a:p>
          <a:p>
            <a:pPr marL="800100" lvl="1" indent="-342900">
              <a:buFont typeface="Wingdings" panose="05000000000000000000" pitchFamily="2" charset="2"/>
              <a:buChar char="Ø"/>
            </a:pPr>
            <a:r>
              <a:rPr lang="en-US" dirty="0">
                <a:solidFill>
                  <a:schemeClr val="bg1"/>
                </a:solidFill>
                <a:latin typeface="ArialBlack"/>
              </a:rPr>
              <a:t>Searched </a:t>
            </a:r>
            <a:r>
              <a:rPr lang="en-US" dirty="0" smtClean="0">
                <a:solidFill>
                  <a:schemeClr val="bg1"/>
                </a:solidFill>
                <a:latin typeface="ArialBlack"/>
              </a:rPr>
              <a:t>rooftop and surrounding area for subject in attempted burglary.</a:t>
            </a:r>
            <a:endParaRPr lang="en-US" dirty="0">
              <a:solidFill>
                <a:schemeClr val="bg1"/>
              </a:solidFill>
              <a:latin typeface="ArialBlack"/>
            </a:endParaRPr>
          </a:p>
          <a:p>
            <a:pPr marL="1257300" lvl="2" indent="-342900">
              <a:buFont typeface="Wingdings" panose="05000000000000000000" pitchFamily="2" charset="2"/>
              <a:buChar char="Ø"/>
            </a:pPr>
            <a:endParaRPr lang="en-US" dirty="0">
              <a:solidFill>
                <a:schemeClr val="bg1"/>
              </a:solidFill>
              <a:latin typeface="ArialBlack"/>
            </a:endParaRPr>
          </a:p>
          <a:p>
            <a:pPr marL="800100" lvl="1" indent="-342900">
              <a:buFont typeface="Wingdings" panose="05000000000000000000" pitchFamily="2" charset="2"/>
              <a:buChar char="Ø"/>
            </a:pPr>
            <a:r>
              <a:rPr lang="en-US" dirty="0">
                <a:solidFill>
                  <a:schemeClr val="bg1"/>
                </a:solidFill>
                <a:latin typeface="ArialBlack"/>
              </a:rPr>
              <a:t>Assisted </a:t>
            </a:r>
            <a:r>
              <a:rPr lang="en-US" dirty="0" smtClean="0">
                <a:solidFill>
                  <a:schemeClr val="bg1"/>
                </a:solidFill>
                <a:latin typeface="ArialBlack"/>
              </a:rPr>
              <a:t>Richmond PD with a subject firing a gun under the river bridge.</a:t>
            </a:r>
            <a:endParaRPr lang="en-US" dirty="0">
              <a:solidFill>
                <a:schemeClr val="bg1"/>
              </a:solidFill>
              <a:latin typeface="ArialBlack"/>
            </a:endParaRPr>
          </a:p>
          <a:p>
            <a:pPr marL="1657350" lvl="3" indent="-285750">
              <a:buFont typeface="Arial" panose="020B0604020202020204" pitchFamily="34" charset="0"/>
              <a:buChar char="•"/>
            </a:pPr>
            <a:r>
              <a:rPr lang="en-US" dirty="0" smtClean="0">
                <a:solidFill>
                  <a:schemeClr val="bg1"/>
                </a:solidFill>
                <a:latin typeface="ArialBlack"/>
              </a:rPr>
              <a:t>Suspects were located and detained by Richmond PD.</a:t>
            </a:r>
            <a:endParaRPr lang="en-US" dirty="0">
              <a:solidFill>
                <a:schemeClr val="bg1"/>
              </a:solidFill>
              <a:latin typeface="ArialBlack"/>
            </a:endParaRPr>
          </a:p>
          <a:p>
            <a:pPr marL="1257300" lvl="2" indent="-342900">
              <a:buFont typeface="Wingdings" panose="05000000000000000000" pitchFamily="2" charset="2"/>
              <a:buChar char="Ø"/>
            </a:pPr>
            <a:endParaRPr lang="en-US" dirty="0">
              <a:solidFill>
                <a:schemeClr val="bg1"/>
              </a:solidFill>
              <a:latin typeface="ArialBlack"/>
            </a:endParaRPr>
          </a:p>
          <a:p>
            <a:pPr marL="800100" lvl="1" indent="-342900">
              <a:buFont typeface="Wingdings" panose="05000000000000000000" pitchFamily="2" charset="2"/>
              <a:buChar char="Ø"/>
            </a:pPr>
            <a:r>
              <a:rPr lang="en-US" dirty="0" smtClean="0">
                <a:solidFill>
                  <a:schemeClr val="bg1"/>
                </a:solidFill>
                <a:latin typeface="ArialBlack"/>
              </a:rPr>
              <a:t>Assisted Brazoria Police with search for suspect from high speed pursuit which ended just outside Rosenberg city limits.</a:t>
            </a:r>
            <a:endParaRPr lang="en-US" dirty="0">
              <a:solidFill>
                <a:schemeClr val="bg1"/>
              </a:solidFill>
              <a:latin typeface="ArialBlack"/>
            </a:endParaRPr>
          </a:p>
          <a:p>
            <a:pPr marL="1657350" lvl="3" indent="-285750">
              <a:buFont typeface="Arial" panose="020B0604020202020204" pitchFamily="34" charset="0"/>
              <a:buChar char="•"/>
            </a:pPr>
            <a:r>
              <a:rPr lang="en-US" dirty="0" smtClean="0">
                <a:solidFill>
                  <a:schemeClr val="bg1"/>
                </a:solidFill>
                <a:latin typeface="ArialBlack"/>
              </a:rPr>
              <a:t>2 RPD Drones deployed</a:t>
            </a:r>
          </a:p>
          <a:p>
            <a:pPr marL="1657350" lvl="3" indent="-285750">
              <a:buFont typeface="Arial" panose="020B0604020202020204" pitchFamily="34" charset="0"/>
              <a:buChar char="•"/>
            </a:pPr>
            <a:r>
              <a:rPr lang="en-US" dirty="0" smtClean="0">
                <a:solidFill>
                  <a:schemeClr val="bg1"/>
                </a:solidFill>
                <a:latin typeface="ArialBlack"/>
              </a:rPr>
              <a:t>Used thermal cameras to search for heat signatures in large field and in the extremely thick grassy area</a:t>
            </a:r>
          </a:p>
          <a:p>
            <a:pPr marL="1657350" lvl="3" indent="-285750">
              <a:buFont typeface="Arial" panose="020B0604020202020204" pitchFamily="34" charset="0"/>
              <a:buChar char="•"/>
            </a:pPr>
            <a:r>
              <a:rPr lang="en-US" dirty="0" smtClean="0">
                <a:solidFill>
                  <a:schemeClr val="bg1"/>
                </a:solidFill>
                <a:latin typeface="ArialBlack"/>
              </a:rPr>
              <a:t>Subject was located and provided a light source for Officers on the ground</a:t>
            </a:r>
          </a:p>
          <a:p>
            <a:pPr marL="1657350" lvl="3" indent="-285750">
              <a:buFont typeface="Arial" panose="020B0604020202020204" pitchFamily="34" charset="0"/>
              <a:buChar char="•"/>
            </a:pPr>
            <a:endParaRPr lang="en-US" dirty="0">
              <a:solidFill>
                <a:schemeClr val="bg1"/>
              </a:solidFill>
              <a:latin typeface="ArialBlack"/>
            </a:endParaRPr>
          </a:p>
          <a:p>
            <a:pPr lvl="1"/>
            <a:r>
              <a:rPr lang="en-US" sz="1400" i="1" dirty="0" smtClean="0">
                <a:latin typeface="ArialBlack"/>
              </a:rPr>
              <a:t>*  See video for view of upgraded thermal camera and the </a:t>
            </a:r>
          </a:p>
          <a:p>
            <a:pPr lvl="1"/>
            <a:r>
              <a:rPr lang="en-US" sz="1400" i="1" dirty="0" smtClean="0">
                <a:latin typeface="ArialBlack"/>
              </a:rPr>
              <a:t>    aid provided by the UAV to officers on the ground.</a:t>
            </a:r>
            <a:endParaRPr lang="en-US" sz="1400" i="1" dirty="0">
              <a:latin typeface="ArialBlack"/>
            </a:endParaRPr>
          </a:p>
        </p:txBody>
      </p:sp>
      <p:pic>
        <p:nvPicPr>
          <p:cNvPr id="2" name="Picture 1">
            <a:extLst>
              <a:ext uri="{FF2B5EF4-FFF2-40B4-BE49-F238E27FC236}">
                <a16:creationId xmlns:a16="http://schemas.microsoft.com/office/drawing/2014/main" id="{3B4EA604-2537-4586-99E5-336BEB5A5104}"/>
              </a:ext>
            </a:extLst>
          </p:cNvPr>
          <p:cNvPicPr>
            <a:picLocks noChangeAspect="1"/>
          </p:cNvPicPr>
          <p:nvPr/>
        </p:nvPicPr>
        <p:blipFill>
          <a:blip r:embed="rId2"/>
          <a:stretch>
            <a:fillRect/>
          </a:stretch>
        </p:blipFill>
        <p:spPr>
          <a:xfrm>
            <a:off x="10799581" y="98807"/>
            <a:ext cx="895060" cy="128534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735"/>
          <a:stretch/>
        </p:blipFill>
        <p:spPr>
          <a:xfrm rot="21331694" flipH="1">
            <a:off x="7869521" y="2009454"/>
            <a:ext cx="4226182" cy="1603503"/>
          </a:xfrm>
          <a:prstGeom prst="rect">
            <a:avLst/>
          </a:prstGeom>
        </p:spPr>
      </p:pic>
      <p:sp>
        <p:nvSpPr>
          <p:cNvPr id="7" name="Rectangle 6">
            <a:extLst>
              <a:ext uri="{FF2B5EF4-FFF2-40B4-BE49-F238E27FC236}">
                <a16:creationId xmlns:a16="http://schemas.microsoft.com/office/drawing/2014/main" id="{FEEAA1EF-A220-42FA-8902-E8103DBAF9EC}"/>
              </a:ext>
            </a:extLst>
          </p:cNvPr>
          <p:cNvSpPr/>
          <p:nvPr/>
        </p:nvSpPr>
        <p:spPr>
          <a:xfrm>
            <a:off x="8049003" y="5921201"/>
            <a:ext cx="3867218" cy="618118"/>
          </a:xfrm>
          <a:prstGeom prst="rect">
            <a:avLst/>
          </a:prstGeom>
        </p:spPr>
        <p:txBody>
          <a:bodyPr wrap="square">
            <a:spAutoFit/>
          </a:bodyPr>
          <a:lstStyle/>
          <a:p>
            <a:pPr marL="342900" indent="-342900">
              <a:lnSpc>
                <a:spcPts val="1700"/>
              </a:lnSpc>
              <a:buClr>
                <a:schemeClr val="bg1"/>
              </a:buClr>
              <a:buFont typeface="Wingdings" panose="05000000000000000000" pitchFamily="2" charset="2"/>
              <a:buChar char="Ø"/>
            </a:pPr>
            <a:endParaRPr lang="en-US" sz="2000" b="1"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a:solidFill>
                  <a:schemeClr val="bg1"/>
                </a:solidFill>
                <a:latin typeface="ArialBlack"/>
              </a:rPr>
              <a:t> UAV deployed </a:t>
            </a:r>
            <a:r>
              <a:rPr lang="en-US" sz="2000" dirty="0" smtClean="0">
                <a:solidFill>
                  <a:schemeClr val="bg1"/>
                </a:solidFill>
                <a:latin typeface="ArialBlack"/>
              </a:rPr>
              <a:t>22 </a:t>
            </a:r>
            <a:r>
              <a:rPr lang="en-US" sz="2000" dirty="0">
                <a:solidFill>
                  <a:schemeClr val="bg1"/>
                </a:solidFill>
                <a:latin typeface="ArialBlack"/>
              </a:rPr>
              <a:t>times YTD</a:t>
            </a:r>
          </a:p>
        </p:txBody>
      </p:sp>
    </p:spTree>
    <p:extLst>
      <p:ext uri="{BB962C8B-B14F-4D97-AF65-F5344CB8AC3E}">
        <p14:creationId xmlns:p14="http://schemas.microsoft.com/office/powerpoint/2010/main" val="1816742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068673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4350" y="0"/>
            <a:ext cx="8623300" cy="6858000"/>
          </a:xfrm>
          <a:prstGeom prst="rect">
            <a:avLst/>
          </a:prstGeom>
        </p:spPr>
      </p:pic>
    </p:spTree>
    <p:extLst>
      <p:ext uri="{BB962C8B-B14F-4D97-AF65-F5344CB8AC3E}">
        <p14:creationId xmlns:p14="http://schemas.microsoft.com/office/powerpoint/2010/main" val="1107986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58" y="0"/>
            <a:ext cx="7797674" cy="1064776"/>
          </a:xfrm>
        </p:spPr>
        <p:txBody>
          <a:bodyPr/>
          <a:lstStyle/>
          <a:p>
            <a:r>
              <a:rPr lang="en-US" dirty="0">
                <a:solidFill>
                  <a:schemeClr val="bg1"/>
                </a:solidFill>
              </a:rPr>
              <a:t>Employees of the week </a:t>
            </a:r>
          </a:p>
        </p:txBody>
      </p:sp>
      <p:sp>
        <p:nvSpPr>
          <p:cNvPr id="3" name="Text Placeholder 2"/>
          <p:cNvSpPr>
            <a:spLocks noGrp="1"/>
          </p:cNvSpPr>
          <p:nvPr>
            <p:ph type="body" idx="1"/>
          </p:nvPr>
        </p:nvSpPr>
        <p:spPr>
          <a:xfrm>
            <a:off x="592057" y="967979"/>
            <a:ext cx="10763919" cy="5554741"/>
          </a:xfrm>
        </p:spPr>
        <p:txBody>
          <a:bodyPr>
            <a:noAutofit/>
          </a:bodyPr>
          <a:lstStyle/>
          <a:p>
            <a:pPr marL="285750" indent="-285750">
              <a:buClrTx/>
              <a:buFont typeface="Arial" panose="020B0604020202020204" pitchFamily="34" charset="0"/>
              <a:buChar char="•"/>
            </a:pPr>
            <a:r>
              <a:rPr lang="en-US" b="1" dirty="0">
                <a:solidFill>
                  <a:schemeClr val="bg1"/>
                </a:solidFill>
              </a:rPr>
              <a:t>Week of </a:t>
            </a:r>
            <a:r>
              <a:rPr lang="en-US" b="1" dirty="0" smtClean="0">
                <a:solidFill>
                  <a:schemeClr val="bg1"/>
                </a:solidFill>
              </a:rPr>
              <a:t>August 6th </a:t>
            </a:r>
            <a:r>
              <a:rPr lang="en-US" dirty="0">
                <a:solidFill>
                  <a:schemeClr val="bg1"/>
                </a:solidFill>
              </a:rPr>
              <a:t>– </a:t>
            </a:r>
            <a:r>
              <a:rPr lang="en-US" dirty="0" smtClean="0">
                <a:solidFill>
                  <a:schemeClr val="bg1"/>
                </a:solidFill>
              </a:rPr>
              <a:t>Officer Luke Mathems was selected for solving an overnight commercial burglary and the next night solving several burglary of vehicle cases occurring at CenterPoint.    </a:t>
            </a:r>
            <a:endParaRPr lang="en-US" dirty="0">
              <a:solidFill>
                <a:schemeClr val="bg1"/>
              </a:solidFill>
            </a:endParaRPr>
          </a:p>
          <a:p>
            <a:pPr marL="285750" indent="-285750">
              <a:buClrTx/>
              <a:buFont typeface="Arial" panose="020B0604020202020204" pitchFamily="34" charset="0"/>
              <a:buChar char="•"/>
            </a:pPr>
            <a:r>
              <a:rPr lang="en-US" b="1" dirty="0">
                <a:solidFill>
                  <a:schemeClr val="bg1"/>
                </a:solidFill>
              </a:rPr>
              <a:t>Week of </a:t>
            </a:r>
            <a:r>
              <a:rPr lang="en-US" b="1" dirty="0" smtClean="0">
                <a:solidFill>
                  <a:schemeClr val="bg1"/>
                </a:solidFill>
              </a:rPr>
              <a:t>August 13th </a:t>
            </a:r>
            <a:r>
              <a:rPr lang="en-US" b="1" baseline="30000" dirty="0" smtClean="0">
                <a:solidFill>
                  <a:schemeClr val="bg1"/>
                </a:solidFill>
              </a:rPr>
              <a:t> </a:t>
            </a:r>
            <a:r>
              <a:rPr lang="en-US" dirty="0">
                <a:solidFill>
                  <a:schemeClr val="bg1"/>
                </a:solidFill>
              </a:rPr>
              <a:t>– Officer </a:t>
            </a:r>
            <a:r>
              <a:rPr lang="en-US" dirty="0" smtClean="0">
                <a:solidFill>
                  <a:schemeClr val="bg1"/>
                </a:solidFill>
              </a:rPr>
              <a:t>Roberts </a:t>
            </a:r>
            <a:r>
              <a:rPr lang="en-US" dirty="0">
                <a:solidFill>
                  <a:schemeClr val="bg1"/>
                </a:solidFill>
              </a:rPr>
              <a:t>was selected for </a:t>
            </a:r>
            <a:r>
              <a:rPr lang="en-US" dirty="0" smtClean="0">
                <a:solidFill>
                  <a:schemeClr val="bg1"/>
                </a:solidFill>
              </a:rPr>
              <a:t>the great positive impact he has on our community.</a:t>
            </a:r>
            <a:endParaRPr lang="en-US" dirty="0">
              <a:solidFill>
                <a:schemeClr val="bg1"/>
              </a:solidFill>
            </a:endParaRPr>
          </a:p>
          <a:p>
            <a:pPr marL="285750" indent="-285750">
              <a:buClrTx/>
              <a:buFont typeface="Arial" panose="020B0604020202020204" pitchFamily="34" charset="0"/>
              <a:buChar char="•"/>
            </a:pPr>
            <a:r>
              <a:rPr lang="en-US" b="1" dirty="0">
                <a:solidFill>
                  <a:schemeClr val="bg1"/>
                </a:solidFill>
              </a:rPr>
              <a:t>Week of </a:t>
            </a:r>
            <a:r>
              <a:rPr lang="en-US" b="1" dirty="0" smtClean="0">
                <a:solidFill>
                  <a:schemeClr val="bg1"/>
                </a:solidFill>
              </a:rPr>
              <a:t>August 20</a:t>
            </a:r>
            <a:r>
              <a:rPr lang="en-US" b="1" baseline="30000" dirty="0" smtClean="0">
                <a:solidFill>
                  <a:schemeClr val="bg1"/>
                </a:solidFill>
              </a:rPr>
              <a:t>th</a:t>
            </a:r>
            <a:r>
              <a:rPr lang="en-US" b="1" dirty="0">
                <a:solidFill>
                  <a:schemeClr val="bg1"/>
                </a:solidFill>
              </a:rPr>
              <a:t> </a:t>
            </a:r>
            <a:r>
              <a:rPr lang="en-US" dirty="0" smtClean="0">
                <a:solidFill>
                  <a:schemeClr val="bg1"/>
                </a:solidFill>
              </a:rPr>
              <a:t>– Detective Havelka was selected for his willingness to assist Sugar Land PD with a homicide investigation. Detective Havelka has a skillset which greatly helped in processing the crime scene. </a:t>
            </a:r>
            <a:r>
              <a:rPr lang="en-US" b="1" dirty="0" smtClean="0">
                <a:solidFill>
                  <a:schemeClr val="bg1"/>
                </a:solidFill>
              </a:rPr>
              <a:t> </a:t>
            </a:r>
            <a:r>
              <a:rPr lang="en-US" dirty="0" smtClean="0">
                <a:solidFill>
                  <a:schemeClr val="bg1"/>
                </a:solidFill>
              </a:rPr>
              <a:t> </a:t>
            </a:r>
            <a:endParaRPr lang="en-US" dirty="0">
              <a:solidFill>
                <a:schemeClr val="bg1"/>
              </a:solidFill>
            </a:endParaRPr>
          </a:p>
          <a:p>
            <a:pPr marL="285750" indent="-285750">
              <a:buClrTx/>
              <a:buFont typeface="Arial" panose="020B0604020202020204" pitchFamily="34" charset="0"/>
              <a:buChar char="•"/>
            </a:pPr>
            <a:r>
              <a:rPr lang="en-US" b="1" dirty="0">
                <a:solidFill>
                  <a:schemeClr val="bg1"/>
                </a:solidFill>
              </a:rPr>
              <a:t>Week of </a:t>
            </a:r>
            <a:r>
              <a:rPr lang="en-US" b="1" dirty="0" smtClean="0">
                <a:solidFill>
                  <a:schemeClr val="bg1"/>
                </a:solidFill>
              </a:rPr>
              <a:t>August 27 </a:t>
            </a:r>
            <a:r>
              <a:rPr lang="en-US" dirty="0">
                <a:solidFill>
                  <a:schemeClr val="bg1"/>
                </a:solidFill>
              </a:rPr>
              <a:t>-  </a:t>
            </a:r>
            <a:r>
              <a:rPr lang="en-US" dirty="0" smtClean="0">
                <a:solidFill>
                  <a:schemeClr val="bg1"/>
                </a:solidFill>
              </a:rPr>
              <a:t>Detective Freeman </a:t>
            </a:r>
            <a:r>
              <a:rPr lang="en-US" dirty="0">
                <a:solidFill>
                  <a:schemeClr val="bg1"/>
                </a:solidFill>
              </a:rPr>
              <a:t>was selected </a:t>
            </a:r>
            <a:r>
              <a:rPr lang="en-US" dirty="0" smtClean="0">
                <a:solidFill>
                  <a:schemeClr val="bg1"/>
                </a:solidFill>
              </a:rPr>
              <a:t>for his diligence in apprehending a “serial burglar” by conducting surveillance and obtaining an arrest warrant, ultimately solving 3 burglaries at local businesses. </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11079837" y="94793"/>
            <a:ext cx="989479" cy="1420938"/>
          </a:xfrm>
          <a:prstGeom prst="rect">
            <a:avLst/>
          </a:prstGeom>
        </p:spPr>
      </p:pic>
    </p:spTree>
    <p:extLst>
      <p:ext uri="{BB962C8B-B14F-4D97-AF65-F5344CB8AC3E}">
        <p14:creationId xmlns:p14="http://schemas.microsoft.com/office/powerpoint/2010/main" val="19792629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524000" y="359271"/>
            <a:ext cx="9144000" cy="10691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rPr>
              <a:t>MONTHLY COMPARISON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rPr>
              <a:t>GROUP 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p:txBody>
      </p:sp>
      <p:graphicFrame>
        <p:nvGraphicFramePr>
          <p:cNvPr id="6" name="Chart 5"/>
          <p:cNvGraphicFramePr/>
          <p:nvPr>
            <p:extLst>
              <p:ext uri="{D42A27DB-BD31-4B8C-83A1-F6EECF244321}">
                <p14:modId xmlns:p14="http://schemas.microsoft.com/office/powerpoint/2010/main" val="290865999"/>
              </p:ext>
            </p:extLst>
          </p:nvPr>
        </p:nvGraphicFramePr>
        <p:xfrm>
          <a:off x="176151" y="1504950"/>
          <a:ext cx="11839699" cy="4895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C:\Users\aarons\AppData\Local\Microsoft\Windows\Temporary Internet Files\Content.Outlook\851XRFZ0\RPD Badge.png"/>
          <p:cNvPicPr/>
          <p:nvPr/>
        </p:nvPicPr>
        <p:blipFill>
          <a:blip r:embed="rId3" cstate="print"/>
          <a:srcRect/>
          <a:stretch>
            <a:fillRect/>
          </a:stretch>
        </p:blipFill>
        <p:spPr bwMode="auto">
          <a:xfrm>
            <a:off x="10095511" y="141350"/>
            <a:ext cx="1047750" cy="1504950"/>
          </a:xfrm>
          <a:prstGeom prst="rect">
            <a:avLst/>
          </a:prstGeom>
          <a:noFill/>
          <a:ln w="9525">
            <a:noFill/>
            <a:miter lim="800000"/>
            <a:headEnd/>
            <a:tailEnd/>
          </a:ln>
          <a:effectLst>
            <a:innerShdw blurRad="63500" dist="50800" dir="13500000">
              <a:prstClr val="black">
                <a:alpha val="50000"/>
              </a:prstClr>
            </a:innerShdw>
          </a:effectLst>
        </p:spPr>
      </p:pic>
      <p:pic>
        <p:nvPicPr>
          <p:cNvPr id="3" name="Picture 2"/>
          <p:cNvPicPr>
            <a:picLocks noChangeAspect="1"/>
          </p:cNvPicPr>
          <p:nvPr/>
        </p:nvPicPr>
        <p:blipFill>
          <a:blip r:embed="rId4"/>
          <a:stretch>
            <a:fillRect/>
          </a:stretch>
        </p:blipFill>
        <p:spPr>
          <a:xfrm>
            <a:off x="400407" y="196559"/>
            <a:ext cx="2149273" cy="2177186"/>
          </a:xfrm>
          <a:prstGeom prst="rect">
            <a:avLst/>
          </a:prstGeom>
        </p:spPr>
      </p:pic>
    </p:spTree>
    <p:extLst>
      <p:ext uri="{BB962C8B-B14F-4D97-AF65-F5344CB8AC3E}">
        <p14:creationId xmlns:p14="http://schemas.microsoft.com/office/powerpoint/2010/main" val="221043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524000" y="359271"/>
            <a:ext cx="9144000" cy="10691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4 year</a:t>
            </a:r>
            <a:r>
              <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rPr>
              <a:t> comparison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rPr>
              <a:t>GROUP A for the month of </a:t>
            </a:r>
            <a:r>
              <a:rPr lang="en-US" sz="3600" kern="0" noProof="0" dirty="0" smtClean="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August</a:t>
            </a: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p:txBody>
      </p:sp>
      <p:graphicFrame>
        <p:nvGraphicFramePr>
          <p:cNvPr id="6" name="Chart 5"/>
          <p:cNvGraphicFramePr/>
          <p:nvPr>
            <p:extLst>
              <p:ext uri="{D42A27DB-BD31-4B8C-83A1-F6EECF244321}">
                <p14:modId xmlns:p14="http://schemas.microsoft.com/office/powerpoint/2010/main" val="1438936930"/>
              </p:ext>
            </p:extLst>
          </p:nvPr>
        </p:nvGraphicFramePr>
        <p:xfrm>
          <a:off x="176151" y="1504950"/>
          <a:ext cx="11839699" cy="4895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C:\Users\aarons\AppData\Local\Microsoft\Windows\Temporary Internet Files\Content.Outlook\851XRFZ0\RPD Badge.png"/>
          <p:cNvPicPr/>
          <p:nvPr/>
        </p:nvPicPr>
        <p:blipFill>
          <a:blip r:embed="rId3" cstate="print"/>
          <a:srcRect/>
          <a:stretch>
            <a:fillRect/>
          </a:stretch>
        </p:blipFill>
        <p:spPr bwMode="auto">
          <a:xfrm>
            <a:off x="10095511" y="141350"/>
            <a:ext cx="1047750" cy="1504950"/>
          </a:xfrm>
          <a:prstGeom prst="rect">
            <a:avLst/>
          </a:prstGeom>
          <a:noFill/>
          <a:ln w="9525">
            <a:noFill/>
            <a:miter lim="800000"/>
            <a:headEnd/>
            <a:tailEnd/>
          </a:ln>
          <a:effectLst>
            <a:innerShdw blurRad="63500" dist="50800" dir="13500000">
              <a:prstClr val="black">
                <a:alpha val="50000"/>
              </a:prstClr>
            </a:innerShdw>
          </a:effectLst>
        </p:spPr>
      </p:pic>
      <p:pic>
        <p:nvPicPr>
          <p:cNvPr id="3" name="Picture 2"/>
          <p:cNvPicPr>
            <a:picLocks noChangeAspect="1"/>
          </p:cNvPicPr>
          <p:nvPr/>
        </p:nvPicPr>
        <p:blipFill>
          <a:blip r:embed="rId4"/>
          <a:stretch>
            <a:fillRect/>
          </a:stretch>
        </p:blipFill>
        <p:spPr>
          <a:xfrm>
            <a:off x="400407" y="196559"/>
            <a:ext cx="1708725" cy="1730917"/>
          </a:xfrm>
          <a:prstGeom prst="rect">
            <a:avLst/>
          </a:prstGeom>
        </p:spPr>
      </p:pic>
    </p:spTree>
    <p:extLst>
      <p:ext uri="{BB962C8B-B14F-4D97-AF65-F5344CB8AC3E}">
        <p14:creationId xmlns:p14="http://schemas.microsoft.com/office/powerpoint/2010/main" val="119832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050354" y="359270"/>
            <a:ext cx="9144000" cy="10691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4 year</a:t>
            </a:r>
            <a:r>
              <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rPr>
              <a:t> comparison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Property crimes for the month of </a:t>
            </a:r>
            <a:r>
              <a:rPr lang="en-US" sz="3600" kern="0" dirty="0" smtClean="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August</a:t>
            </a: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p:txBody>
      </p:sp>
      <p:graphicFrame>
        <p:nvGraphicFramePr>
          <p:cNvPr id="6" name="Chart 5"/>
          <p:cNvGraphicFramePr/>
          <p:nvPr>
            <p:extLst>
              <p:ext uri="{D42A27DB-BD31-4B8C-83A1-F6EECF244321}">
                <p14:modId xmlns:p14="http://schemas.microsoft.com/office/powerpoint/2010/main" val="369962089"/>
              </p:ext>
            </p:extLst>
          </p:nvPr>
        </p:nvGraphicFramePr>
        <p:xfrm>
          <a:off x="176151" y="1504950"/>
          <a:ext cx="11839699" cy="4895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C:\Users\aarons\AppData\Local\Microsoft\Windows\Temporary Internet Files\Content.Outlook\851XRFZ0\RPD Badge.png"/>
          <p:cNvPicPr/>
          <p:nvPr/>
        </p:nvPicPr>
        <p:blipFill>
          <a:blip r:embed="rId3" cstate="print"/>
          <a:srcRect/>
          <a:stretch>
            <a:fillRect/>
          </a:stretch>
        </p:blipFill>
        <p:spPr bwMode="auto">
          <a:xfrm>
            <a:off x="10095511" y="141350"/>
            <a:ext cx="1047750" cy="1504950"/>
          </a:xfrm>
          <a:prstGeom prst="rect">
            <a:avLst/>
          </a:prstGeom>
          <a:noFill/>
          <a:ln w="9525">
            <a:noFill/>
            <a:miter lim="800000"/>
            <a:headEnd/>
            <a:tailEnd/>
          </a:ln>
          <a:effectLst>
            <a:innerShdw blurRad="63500" dist="50800" dir="13500000">
              <a:prstClr val="black">
                <a:alpha val="50000"/>
              </a:prstClr>
            </a:innerShdw>
          </a:effectLst>
        </p:spPr>
      </p:pic>
    </p:spTree>
    <p:extLst>
      <p:ext uri="{BB962C8B-B14F-4D97-AF65-F5344CB8AC3E}">
        <p14:creationId xmlns:p14="http://schemas.microsoft.com/office/powerpoint/2010/main" val="194010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135873" y="359270"/>
            <a:ext cx="9144000" cy="10691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4 year</a:t>
            </a:r>
            <a:r>
              <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rPr>
              <a:t> comparison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Person crimes for the month </a:t>
            </a:r>
            <a:r>
              <a:rPr lang="en-US" sz="3600" kern="0" dirty="0" smtClean="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of August</a:t>
            </a: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p:txBody>
      </p:sp>
      <p:graphicFrame>
        <p:nvGraphicFramePr>
          <p:cNvPr id="6" name="Chart 5"/>
          <p:cNvGraphicFramePr/>
          <p:nvPr>
            <p:extLst>
              <p:ext uri="{D42A27DB-BD31-4B8C-83A1-F6EECF244321}">
                <p14:modId xmlns:p14="http://schemas.microsoft.com/office/powerpoint/2010/main" val="4079479096"/>
              </p:ext>
            </p:extLst>
          </p:nvPr>
        </p:nvGraphicFramePr>
        <p:xfrm>
          <a:off x="176151" y="1504950"/>
          <a:ext cx="11839699" cy="4895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C:\Users\aarons\AppData\Local\Microsoft\Windows\Temporary Internet Files\Content.Outlook\851XRFZ0\RPD Badge.png"/>
          <p:cNvPicPr/>
          <p:nvPr/>
        </p:nvPicPr>
        <p:blipFill>
          <a:blip r:embed="rId3" cstate="print"/>
          <a:srcRect/>
          <a:stretch>
            <a:fillRect/>
          </a:stretch>
        </p:blipFill>
        <p:spPr bwMode="auto">
          <a:xfrm>
            <a:off x="10095511" y="141350"/>
            <a:ext cx="1047750" cy="1504950"/>
          </a:xfrm>
          <a:prstGeom prst="rect">
            <a:avLst/>
          </a:prstGeom>
          <a:noFill/>
          <a:ln w="9525">
            <a:noFill/>
            <a:miter lim="800000"/>
            <a:headEnd/>
            <a:tailEnd/>
          </a:ln>
          <a:effectLst>
            <a:innerShdw blurRad="63500" dist="50800" dir="13500000">
              <a:prstClr val="black">
                <a:alpha val="50000"/>
              </a:prstClr>
            </a:innerShdw>
          </a:effectLst>
        </p:spPr>
      </p:pic>
    </p:spTree>
    <p:extLst>
      <p:ext uri="{BB962C8B-B14F-4D97-AF65-F5344CB8AC3E}">
        <p14:creationId xmlns:p14="http://schemas.microsoft.com/office/powerpoint/2010/main" val="4200954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234550" y="435841"/>
            <a:ext cx="9144000" cy="10691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4 year</a:t>
            </a:r>
            <a:r>
              <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rPr>
              <a:t> comparison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Violent crimes for the month of </a:t>
            </a:r>
            <a:r>
              <a:rPr lang="en-US" sz="3600" kern="0" dirty="0" smtClean="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August</a:t>
            </a: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p:txBody>
      </p:sp>
      <p:graphicFrame>
        <p:nvGraphicFramePr>
          <p:cNvPr id="6" name="Chart 5"/>
          <p:cNvGraphicFramePr/>
          <p:nvPr>
            <p:extLst>
              <p:ext uri="{D42A27DB-BD31-4B8C-83A1-F6EECF244321}">
                <p14:modId xmlns:p14="http://schemas.microsoft.com/office/powerpoint/2010/main" val="3656207740"/>
              </p:ext>
            </p:extLst>
          </p:nvPr>
        </p:nvGraphicFramePr>
        <p:xfrm>
          <a:off x="176151" y="1504950"/>
          <a:ext cx="11839699" cy="4895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C:\Users\aarons\AppData\Local\Microsoft\Windows\Temporary Internet Files\Content.Outlook\851XRFZ0\RPD Badge.png"/>
          <p:cNvPicPr/>
          <p:nvPr/>
        </p:nvPicPr>
        <p:blipFill>
          <a:blip r:embed="rId3" cstate="print"/>
          <a:srcRect/>
          <a:stretch>
            <a:fillRect/>
          </a:stretch>
        </p:blipFill>
        <p:spPr bwMode="auto">
          <a:xfrm>
            <a:off x="10095511" y="141350"/>
            <a:ext cx="1047750" cy="1504950"/>
          </a:xfrm>
          <a:prstGeom prst="rect">
            <a:avLst/>
          </a:prstGeom>
          <a:noFill/>
          <a:ln w="9525">
            <a:noFill/>
            <a:miter lim="800000"/>
            <a:headEnd/>
            <a:tailEnd/>
          </a:ln>
          <a:effectLst>
            <a:innerShdw blurRad="63500" dist="50800" dir="13500000">
              <a:prstClr val="black">
                <a:alpha val="50000"/>
              </a:prstClr>
            </a:innerShdw>
          </a:effectLst>
        </p:spPr>
      </p:pic>
    </p:spTree>
    <p:extLst>
      <p:ext uri="{BB962C8B-B14F-4D97-AF65-F5344CB8AC3E}">
        <p14:creationId xmlns:p14="http://schemas.microsoft.com/office/powerpoint/2010/main" val="111458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524000" y="359271"/>
            <a:ext cx="9144000" cy="10691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fontAlgn="base">
              <a:spcBef>
                <a:spcPct val="0"/>
              </a:spcBef>
              <a:spcAft>
                <a:spcPct val="0"/>
              </a:spcAft>
              <a:defRPr/>
            </a:pPr>
            <a:r>
              <a:rPr lang="en-US" sz="3600" cap="all" dirty="0">
                <a:ln w="3175" cmpd="sng">
                  <a:noFill/>
                </a:ln>
                <a:solidFill>
                  <a:prstClr val="black">
                    <a:lumMod val="85000"/>
                    <a:lumOff val="15000"/>
                  </a:prstClr>
                </a:solidFill>
                <a:effectLst>
                  <a:outerShdw blurRad="38100" dist="38100" dir="2700000" algn="tl">
                    <a:srgbClr val="000000">
                      <a:alpha val="43137"/>
                    </a:srgbClr>
                  </a:outerShdw>
                </a:effectLst>
                <a:ea typeface="+mj-ea"/>
                <a:cs typeface="+mj-cs"/>
              </a:rPr>
              <a:t>Criminal Investigations Division</a:t>
            </a: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Assigned Cases</a:t>
            </a: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0" dirty="0">
                <a:ln w="12700">
                  <a:noFill/>
                  <a:prstDash val="solid"/>
                </a:ln>
                <a:solidFill>
                  <a:prstClr val="black"/>
                </a:solidFill>
                <a:effectLst>
                  <a:outerShdw blurRad="41275" dist="20320" dir="1800000" algn="tl" rotWithShape="0">
                    <a:srgbClr val="000000">
                      <a:alpha val="40000"/>
                    </a:srgbClr>
                  </a:outerShdw>
                </a:effectLst>
                <a:latin typeface="Century Gothic" panose="020B0502020202020204"/>
              </a:rPr>
              <a:t>August</a:t>
            </a:r>
            <a:endParaRPr kumimoji="0" lang="en-US" sz="3600" b="0" i="0" u="none" strike="noStrike" kern="0" cap="none" spc="0" normalizeH="0" baseline="0" noProof="0" dirty="0">
              <a:ln w="12700">
                <a:noFill/>
                <a:prstDash val="solid"/>
              </a:ln>
              <a:solidFill>
                <a:prstClr val="black"/>
              </a:solidFill>
              <a:effectLst>
                <a:outerShdw blurRad="41275" dist="20320" dir="1800000" algn="tl" rotWithShape="0">
                  <a:srgbClr val="000000">
                    <a:alpha val="40000"/>
                  </a:srgbClr>
                </a:outerShdw>
              </a:effectLst>
              <a:uLnTx/>
              <a:uFillTx/>
              <a:latin typeface="Century Gothic" panose="020B0502020202020204"/>
              <a:ea typeface="+mn-ea"/>
              <a:cs typeface="+mn-cs"/>
            </a:endParaRPr>
          </a:p>
        </p:txBody>
      </p:sp>
      <p:graphicFrame>
        <p:nvGraphicFramePr>
          <p:cNvPr id="6" name="Chart 5"/>
          <p:cNvGraphicFramePr/>
          <p:nvPr/>
        </p:nvGraphicFramePr>
        <p:xfrm>
          <a:off x="176151" y="1504950"/>
          <a:ext cx="11839699" cy="4895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C:\Users\aarons\AppData\Local\Microsoft\Windows\Temporary Internet Files\Content.Outlook\851XRFZ0\RPD Badge.png"/>
          <p:cNvPicPr/>
          <p:nvPr/>
        </p:nvPicPr>
        <p:blipFill>
          <a:blip r:embed="rId3" cstate="print"/>
          <a:srcRect/>
          <a:stretch>
            <a:fillRect/>
          </a:stretch>
        </p:blipFill>
        <p:spPr bwMode="auto">
          <a:xfrm>
            <a:off x="10095511" y="141350"/>
            <a:ext cx="1047750" cy="1504950"/>
          </a:xfrm>
          <a:prstGeom prst="rect">
            <a:avLst/>
          </a:prstGeom>
          <a:noFill/>
          <a:ln w="9525">
            <a:noFill/>
            <a:miter lim="800000"/>
            <a:headEnd/>
            <a:tailEnd/>
          </a:ln>
          <a:effectLst>
            <a:innerShdw blurRad="63500" dist="50800" dir="13500000">
              <a:prstClr val="black">
                <a:alpha val="50000"/>
              </a:prstClr>
            </a:innerShdw>
          </a:effectLst>
        </p:spPr>
      </p:pic>
    </p:spTree>
    <p:extLst>
      <p:ext uri="{BB962C8B-B14F-4D97-AF65-F5344CB8AC3E}">
        <p14:creationId xmlns:p14="http://schemas.microsoft.com/office/powerpoint/2010/main" val="1788623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679" y="171038"/>
            <a:ext cx="11456641" cy="1531839"/>
          </a:xfrm>
        </p:spPr>
        <p:txBody>
          <a:bodyPr>
            <a:normAutofit/>
          </a:bodyPr>
          <a:lstStyle/>
          <a:p>
            <a:pPr algn="ctr"/>
            <a:r>
              <a:rPr lang="en-US" dirty="0">
                <a:solidFill>
                  <a:schemeClr val="bg1">
                    <a:lumMod val="85000"/>
                    <a:lumOff val="15000"/>
                  </a:schemeClr>
                </a:solidFill>
                <a:effectLst>
                  <a:outerShdw blurRad="38100" dist="38100" dir="2700000" algn="tl">
                    <a:srgbClr val="000000">
                      <a:alpha val="43137"/>
                    </a:srgbClr>
                  </a:outerShdw>
                </a:effectLst>
              </a:rPr>
              <a:t>Patrol Division</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graphicFrame>
        <p:nvGraphicFramePr>
          <p:cNvPr id="7" name="Chart 6"/>
          <p:cNvGraphicFramePr/>
          <p:nvPr>
            <p:extLst>
              <p:ext uri="{D42A27DB-BD31-4B8C-83A1-F6EECF244321}">
                <p14:modId xmlns:p14="http://schemas.microsoft.com/office/powerpoint/2010/main" val="3402983662"/>
              </p:ext>
            </p:extLst>
          </p:nvPr>
        </p:nvGraphicFramePr>
        <p:xfrm>
          <a:off x="850940" y="1854926"/>
          <a:ext cx="10487538" cy="470262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388265" y="950585"/>
            <a:ext cx="3412888" cy="369332"/>
          </a:xfrm>
          <a:prstGeom prst="rect">
            <a:avLst/>
          </a:prstGeom>
          <a:noFill/>
          <a:ln>
            <a:noFill/>
          </a:ln>
        </p:spPr>
        <p:txBody>
          <a:bodyPr wrap="square" rtlCol="0">
            <a:spAutoFit/>
          </a:bodyPr>
          <a:lstStyle/>
          <a:p>
            <a:pPr algn="ctr"/>
            <a:r>
              <a:rPr lang="en-US" b="1" dirty="0">
                <a:solidFill>
                  <a:schemeClr val="bg1">
                    <a:lumMod val="85000"/>
                    <a:lumOff val="15000"/>
                  </a:schemeClr>
                </a:solidFill>
              </a:rPr>
              <a:t>2021 Documented Crashes</a:t>
            </a:r>
          </a:p>
        </p:txBody>
      </p:sp>
      <p:sp>
        <p:nvSpPr>
          <p:cNvPr id="6" name="TextBox 5"/>
          <p:cNvSpPr txBox="1"/>
          <p:nvPr/>
        </p:nvSpPr>
        <p:spPr>
          <a:xfrm>
            <a:off x="3483429" y="1360799"/>
            <a:ext cx="5623307" cy="646331"/>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Total for 2021 </a:t>
            </a:r>
            <a:r>
              <a:rPr lang="en-US" b="1">
                <a:solidFill>
                  <a:schemeClr val="bg1"/>
                </a:solidFill>
                <a:latin typeface="Times New Roman" panose="02020603050405020304" pitchFamily="18" charset="0"/>
                <a:cs typeface="Times New Roman" panose="02020603050405020304" pitchFamily="18" charset="0"/>
              </a:rPr>
              <a:t>= </a:t>
            </a:r>
            <a:r>
              <a:rPr lang="en-US" b="1" smtClean="0">
                <a:solidFill>
                  <a:schemeClr val="bg1"/>
                </a:solidFill>
                <a:latin typeface="Times New Roman" panose="02020603050405020304" pitchFamily="18" charset="0"/>
                <a:cs typeface="Times New Roman" panose="02020603050405020304" pitchFamily="18" charset="0"/>
              </a:rPr>
              <a:t>641</a:t>
            </a:r>
            <a:endParaRPr lang="en-US" b="1" dirty="0">
              <a:solidFill>
                <a:schemeClr val="bg1"/>
              </a:solidFill>
              <a:latin typeface="Times New Roman" panose="02020603050405020304" pitchFamily="18" charset="0"/>
              <a:cs typeface="Times New Roman" panose="02020603050405020304" pitchFamily="18" charset="0"/>
            </a:endParaRPr>
          </a:p>
          <a:p>
            <a:pPr algn="ct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0289875" y="171038"/>
            <a:ext cx="1048603" cy="1505843"/>
          </a:xfrm>
          <a:prstGeom prst="rect">
            <a:avLst/>
          </a:prstGeom>
        </p:spPr>
      </p:pic>
    </p:spTree>
    <p:extLst>
      <p:ext uri="{BB962C8B-B14F-4D97-AF65-F5344CB8AC3E}">
        <p14:creationId xmlns:p14="http://schemas.microsoft.com/office/powerpoint/2010/main" val="195402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62" y="158040"/>
            <a:ext cx="11456641" cy="1042856"/>
          </a:xfrm>
        </p:spPr>
        <p:txBody>
          <a:bodyPr>
            <a:normAutofit/>
          </a:bodyPr>
          <a:lstStyle/>
          <a:p>
            <a:pPr algn="ctr"/>
            <a:r>
              <a:rPr lang="en-US" dirty="0">
                <a:solidFill>
                  <a:schemeClr val="bg1">
                    <a:lumMod val="85000"/>
                    <a:lumOff val="15000"/>
                  </a:schemeClr>
                </a:solidFill>
                <a:effectLst>
                  <a:outerShdw blurRad="38100" dist="38100" dir="2700000" algn="tl">
                    <a:srgbClr val="000000">
                      <a:alpha val="43137"/>
                    </a:srgbClr>
                  </a:outerShdw>
                </a:effectLst>
              </a:rPr>
              <a:t>C</a:t>
            </a:r>
            <a:r>
              <a:rPr lang="en-US" sz="2800" dirty="0">
                <a:solidFill>
                  <a:schemeClr val="bg1">
                    <a:lumMod val="85000"/>
                    <a:lumOff val="15000"/>
                  </a:schemeClr>
                </a:solidFill>
                <a:effectLst>
                  <a:outerShdw blurRad="38100" dist="38100" dir="2700000" algn="tl">
                    <a:srgbClr val="000000">
                      <a:alpha val="43137"/>
                    </a:srgbClr>
                  </a:outerShdw>
                </a:effectLst>
              </a:rPr>
              <a:t>ommercial</a:t>
            </a:r>
            <a:r>
              <a:rPr lang="en-US" dirty="0">
                <a:solidFill>
                  <a:schemeClr val="bg1">
                    <a:lumMod val="85000"/>
                    <a:lumOff val="15000"/>
                  </a:schemeClr>
                </a:solidFill>
                <a:effectLst>
                  <a:outerShdw blurRad="38100" dist="38100" dir="2700000" algn="tl">
                    <a:srgbClr val="000000">
                      <a:alpha val="43137"/>
                    </a:srgbClr>
                  </a:outerShdw>
                </a:effectLst>
              </a:rPr>
              <a:t> v</a:t>
            </a:r>
            <a:r>
              <a:rPr lang="en-US" sz="2800" dirty="0">
                <a:solidFill>
                  <a:schemeClr val="bg1">
                    <a:lumMod val="85000"/>
                    <a:lumOff val="15000"/>
                  </a:schemeClr>
                </a:solidFill>
                <a:effectLst>
                  <a:outerShdw blurRad="38100" dist="38100" dir="2700000" algn="tl">
                    <a:srgbClr val="000000">
                      <a:alpha val="43137"/>
                    </a:srgbClr>
                  </a:outerShdw>
                </a:effectLst>
              </a:rPr>
              <a:t>ehicle</a:t>
            </a:r>
            <a:r>
              <a:rPr lang="en-US" dirty="0">
                <a:solidFill>
                  <a:schemeClr val="bg1">
                    <a:lumMod val="85000"/>
                    <a:lumOff val="15000"/>
                  </a:schemeClr>
                </a:solidFill>
                <a:effectLst>
                  <a:outerShdw blurRad="38100" dist="38100" dir="2700000" algn="tl">
                    <a:srgbClr val="000000">
                      <a:alpha val="43137"/>
                    </a:srgbClr>
                  </a:outerShdw>
                </a:effectLst>
              </a:rPr>
              <a:t> e</a:t>
            </a:r>
            <a:r>
              <a:rPr lang="en-US" sz="2800" dirty="0">
                <a:solidFill>
                  <a:schemeClr val="bg1">
                    <a:lumMod val="85000"/>
                    <a:lumOff val="15000"/>
                  </a:schemeClr>
                </a:solidFill>
                <a:effectLst>
                  <a:outerShdw blurRad="38100" dist="38100" dir="2700000" algn="tl">
                    <a:srgbClr val="000000">
                      <a:alpha val="43137"/>
                    </a:srgbClr>
                  </a:outerShdw>
                </a:effectLst>
              </a:rPr>
              <a:t>nforcement</a:t>
            </a:r>
            <a:endParaRPr lang="en-US" sz="28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10289875" y="171038"/>
            <a:ext cx="1048603" cy="1505843"/>
          </a:xfrm>
          <a:prstGeom prst="rect">
            <a:avLst/>
          </a:prstGeom>
        </p:spPr>
      </p:pic>
      <p:sp>
        <p:nvSpPr>
          <p:cNvPr id="8" name="TextBox 7"/>
          <p:cNvSpPr txBox="1"/>
          <p:nvPr/>
        </p:nvSpPr>
        <p:spPr>
          <a:xfrm>
            <a:off x="3247426" y="1326242"/>
            <a:ext cx="5623307" cy="1200329"/>
          </a:xfrm>
          <a:prstGeom prst="rect">
            <a:avLst/>
          </a:prstGeom>
          <a:noFill/>
        </p:spPr>
        <p:txBody>
          <a:bodyPr wrap="square" rtlCol="0">
            <a:spAutoFit/>
          </a:bodyPr>
          <a:lstStyle/>
          <a:p>
            <a:pPr algn="ctr"/>
            <a:r>
              <a:rPr lang="en-US" b="1" dirty="0">
                <a:solidFill>
                  <a:schemeClr val="bg1"/>
                </a:solidFill>
                <a:latin typeface="Times New Roman" panose="02020603050405020304" pitchFamily="18" charset="0"/>
                <a:cs typeface="Times New Roman" panose="02020603050405020304" pitchFamily="18" charset="0"/>
              </a:rPr>
              <a:t>August CVE Inspections = 3</a:t>
            </a:r>
          </a:p>
          <a:p>
            <a:pPr algn="ctr"/>
            <a:endParaRPr lang="en-US" b="1" dirty="0">
              <a:solidFill>
                <a:schemeClr val="bg1"/>
              </a:solidFill>
              <a:latin typeface="Times New Roman" panose="02020603050405020304" pitchFamily="18" charset="0"/>
              <a:cs typeface="Times New Roman" panose="02020603050405020304" pitchFamily="18" charset="0"/>
            </a:endParaRPr>
          </a:p>
          <a:p>
            <a:pPr algn="ctr"/>
            <a:r>
              <a:rPr lang="en-US" b="1" dirty="0">
                <a:solidFill>
                  <a:schemeClr val="bg1"/>
                </a:solidFill>
                <a:latin typeface="Times New Roman" panose="02020603050405020304" pitchFamily="18" charset="0"/>
                <a:cs typeface="Times New Roman" panose="02020603050405020304" pitchFamily="18" charset="0"/>
              </a:rPr>
              <a:t/>
            </a:r>
            <a:br>
              <a:rPr lang="en-US" b="1" dirty="0">
                <a:solidFill>
                  <a:schemeClr val="bg1"/>
                </a:solidFill>
                <a:latin typeface="Times New Roman" panose="02020603050405020304" pitchFamily="18" charset="0"/>
                <a:cs typeface="Times New Roman" panose="02020603050405020304" pitchFamily="18" charset="0"/>
              </a:rPr>
            </a:br>
            <a:endParaRPr lang="en-US"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2926080" y="2569023"/>
          <a:ext cx="6426926" cy="1991364"/>
        </p:xfrm>
        <a:graphic>
          <a:graphicData uri="http://schemas.openxmlformats.org/drawingml/2006/table">
            <a:tbl>
              <a:tblPr>
                <a:tableStyleId>{5C22544A-7EE6-4342-B048-85BDC9FD1C3A}</a:tableStyleId>
              </a:tblPr>
              <a:tblGrid>
                <a:gridCol w="1397558">
                  <a:extLst>
                    <a:ext uri="{9D8B030D-6E8A-4147-A177-3AD203B41FA5}">
                      <a16:colId xmlns:a16="http://schemas.microsoft.com/office/drawing/2014/main" val="2281186982"/>
                    </a:ext>
                  </a:extLst>
                </a:gridCol>
                <a:gridCol w="1310210">
                  <a:extLst>
                    <a:ext uri="{9D8B030D-6E8A-4147-A177-3AD203B41FA5}">
                      <a16:colId xmlns:a16="http://schemas.microsoft.com/office/drawing/2014/main" val="879655432"/>
                    </a:ext>
                  </a:extLst>
                </a:gridCol>
                <a:gridCol w="1861877">
                  <a:extLst>
                    <a:ext uri="{9D8B030D-6E8A-4147-A177-3AD203B41FA5}">
                      <a16:colId xmlns:a16="http://schemas.microsoft.com/office/drawing/2014/main" val="2127493364"/>
                    </a:ext>
                  </a:extLst>
                </a:gridCol>
                <a:gridCol w="1857281">
                  <a:extLst>
                    <a:ext uri="{9D8B030D-6E8A-4147-A177-3AD203B41FA5}">
                      <a16:colId xmlns:a16="http://schemas.microsoft.com/office/drawing/2014/main" val="1404566422"/>
                    </a:ext>
                  </a:extLst>
                </a:gridCol>
              </a:tblGrid>
              <a:tr h="497841">
                <a:tc>
                  <a:txBody>
                    <a:bodyPr/>
                    <a:lstStyle/>
                    <a:p>
                      <a:pPr algn="ctr" fontAlgn="b"/>
                      <a:r>
                        <a:rPr lang="en-US" sz="1100" b="1" u="none" strike="noStrike" dirty="0">
                          <a:effectLst/>
                          <a:latin typeface="+mj-lt"/>
                        </a:rPr>
                        <a:t>Case No.</a:t>
                      </a:r>
                      <a:endParaRPr lang="en-US" sz="1100" b="1" i="0" u="none" strike="noStrike" dirty="0">
                        <a:solidFill>
                          <a:srgbClr val="000000"/>
                        </a:solidFill>
                        <a:effectLst/>
                        <a:latin typeface="+mj-lt"/>
                      </a:endParaRPr>
                    </a:p>
                  </a:txBody>
                  <a:tcPr marL="9525" marR="9525" marT="9525" marB="0" anchor="ctr">
                    <a:solidFill>
                      <a:schemeClr val="accent2">
                        <a:lumMod val="40000"/>
                        <a:lumOff val="60000"/>
                      </a:schemeClr>
                    </a:solidFill>
                  </a:tcPr>
                </a:tc>
                <a:tc>
                  <a:txBody>
                    <a:bodyPr/>
                    <a:lstStyle/>
                    <a:p>
                      <a:pPr algn="ctr" fontAlgn="b"/>
                      <a:r>
                        <a:rPr lang="en-US" sz="1100" b="1" u="none" strike="noStrike" dirty="0">
                          <a:effectLst/>
                          <a:latin typeface="+mj-lt"/>
                        </a:rPr>
                        <a:t>Violations</a:t>
                      </a:r>
                      <a:endParaRPr lang="en-US" sz="1100" b="1" i="0" u="none" strike="noStrike" dirty="0">
                        <a:solidFill>
                          <a:srgbClr val="000000"/>
                        </a:solidFill>
                        <a:effectLst/>
                        <a:latin typeface="+mj-lt"/>
                      </a:endParaRPr>
                    </a:p>
                  </a:txBody>
                  <a:tcPr marL="9525" marR="9525" marT="9525" marB="0" anchor="ctr">
                    <a:solidFill>
                      <a:schemeClr val="accent2">
                        <a:lumMod val="40000"/>
                        <a:lumOff val="60000"/>
                      </a:schemeClr>
                    </a:solidFill>
                  </a:tcPr>
                </a:tc>
                <a:tc>
                  <a:txBody>
                    <a:bodyPr/>
                    <a:lstStyle/>
                    <a:p>
                      <a:pPr algn="ctr" fontAlgn="b"/>
                      <a:r>
                        <a:rPr lang="en-US" sz="1100" b="1" u="none" strike="noStrike" dirty="0">
                          <a:effectLst/>
                          <a:latin typeface="+mj-lt"/>
                        </a:rPr>
                        <a:t>Result</a:t>
                      </a:r>
                      <a:endParaRPr lang="en-US" sz="1100" b="1" i="0" u="none" strike="noStrike" dirty="0">
                        <a:solidFill>
                          <a:srgbClr val="000000"/>
                        </a:solidFill>
                        <a:effectLst/>
                        <a:latin typeface="+mj-lt"/>
                      </a:endParaRPr>
                    </a:p>
                  </a:txBody>
                  <a:tcPr marL="9525" marR="9525" marT="9525" marB="0" anchor="ctr">
                    <a:solidFill>
                      <a:schemeClr val="accent2">
                        <a:lumMod val="40000"/>
                        <a:lumOff val="60000"/>
                      </a:schemeClr>
                    </a:solidFill>
                  </a:tcPr>
                </a:tc>
                <a:tc>
                  <a:txBody>
                    <a:bodyPr/>
                    <a:lstStyle/>
                    <a:p>
                      <a:pPr algn="ctr" fontAlgn="b"/>
                      <a:r>
                        <a:rPr lang="en-US" sz="1100" b="1" u="none" strike="noStrike" dirty="0">
                          <a:effectLst/>
                          <a:latin typeface="+mj-lt"/>
                        </a:rPr>
                        <a:t>Disposition</a:t>
                      </a:r>
                      <a:endParaRPr lang="en-US" sz="1100" b="1" i="0" u="none" strike="noStrike" dirty="0">
                        <a:solidFill>
                          <a:srgbClr val="000000"/>
                        </a:solidFill>
                        <a:effectLst/>
                        <a:latin typeface="+mj-lt"/>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3905893576"/>
                  </a:ext>
                </a:extLst>
              </a:tr>
              <a:tr h="497841">
                <a:tc>
                  <a:txBody>
                    <a:bodyPr/>
                    <a:lstStyle/>
                    <a:p>
                      <a:pPr algn="ctr" fontAlgn="b"/>
                      <a:r>
                        <a:rPr lang="en-US" sz="1000" b="1" i="0" u="none" strike="noStrike" dirty="0">
                          <a:solidFill>
                            <a:srgbClr val="000000"/>
                          </a:solidFill>
                          <a:effectLst/>
                          <a:latin typeface="Tahoma" panose="020B0604030504040204" pitchFamily="34" charset="0"/>
                        </a:rPr>
                        <a:t>21-37477</a:t>
                      </a:r>
                    </a:p>
                  </a:txBody>
                  <a:tcPr marL="9525" marR="9525" marT="9525" marB="0" anchor="ctr"/>
                </a:tc>
                <a:tc>
                  <a:txBody>
                    <a:bodyPr/>
                    <a:lstStyle/>
                    <a:p>
                      <a:pPr algn="ctr" fontAlgn="b"/>
                      <a:r>
                        <a:rPr lang="en-US" sz="1000" b="1" u="none" strike="noStrike" dirty="0">
                          <a:effectLst/>
                        </a:rPr>
                        <a:t>10 Violations</a:t>
                      </a:r>
                      <a:endParaRPr lang="en-US" sz="1000" b="1" i="0" u="none" strike="noStrike" dirty="0">
                        <a:solidFill>
                          <a:srgbClr val="000000"/>
                        </a:solidFill>
                        <a:effectLst/>
                        <a:latin typeface="Tahoma" panose="020B0604030504040204" pitchFamily="34" charset="0"/>
                      </a:endParaRPr>
                    </a:p>
                  </a:txBody>
                  <a:tcPr marL="9525" marR="9525" marT="9525" marB="0" anchor="ctr"/>
                </a:tc>
                <a:tc>
                  <a:txBody>
                    <a:bodyPr/>
                    <a:lstStyle/>
                    <a:p>
                      <a:pPr algn="ctr" fontAlgn="b"/>
                      <a:r>
                        <a:rPr lang="en-US" sz="1000" b="1" i="0" u="none" strike="noStrike" dirty="0">
                          <a:solidFill>
                            <a:srgbClr val="000000"/>
                          </a:solidFill>
                          <a:effectLst/>
                          <a:latin typeface="Tahoma" panose="020B0604030504040204" pitchFamily="34" charset="0"/>
                        </a:rPr>
                        <a:t>2 Citations</a:t>
                      </a:r>
                    </a:p>
                  </a:txBody>
                  <a:tcPr marL="9525" marR="9525" marT="9525" marB="0" anchor="ctr"/>
                </a:tc>
                <a:tc>
                  <a:txBody>
                    <a:bodyPr/>
                    <a:lstStyle/>
                    <a:p>
                      <a:pPr algn="ctr" fontAlgn="b"/>
                      <a:r>
                        <a:rPr lang="en-US" sz="1000" b="1" i="0" u="none" strike="noStrike" dirty="0">
                          <a:solidFill>
                            <a:srgbClr val="000000"/>
                          </a:solidFill>
                          <a:effectLst/>
                          <a:latin typeface="Tahoma" panose="020B0604030504040204" pitchFamily="34" charset="0"/>
                        </a:rPr>
                        <a:t>Placed Out Of Service</a:t>
                      </a:r>
                    </a:p>
                  </a:txBody>
                  <a:tcPr marL="9525" marR="9525" marT="9525" marB="0" anchor="ctr"/>
                </a:tc>
                <a:extLst>
                  <a:ext uri="{0D108BD9-81ED-4DB2-BD59-A6C34878D82A}">
                    <a16:rowId xmlns:a16="http://schemas.microsoft.com/office/drawing/2014/main" val="3930906658"/>
                  </a:ext>
                </a:extLst>
              </a:tr>
              <a:tr h="497841">
                <a:tc>
                  <a:txBody>
                    <a:bodyPr/>
                    <a:lstStyle/>
                    <a:p>
                      <a:pPr algn="ctr" fontAlgn="b"/>
                      <a:r>
                        <a:rPr lang="en-US" sz="1000" b="1" u="none" strike="noStrike" dirty="0">
                          <a:effectLst/>
                        </a:rPr>
                        <a:t>21-37504</a:t>
                      </a:r>
                      <a:endParaRPr lang="en-US" sz="1000" b="1" i="0" u="none" strike="noStrike" dirty="0">
                        <a:solidFill>
                          <a:srgbClr val="000000"/>
                        </a:solidFill>
                        <a:effectLst/>
                        <a:latin typeface="Tahoma" panose="020B0604030504040204" pitchFamily="34" charset="0"/>
                      </a:endParaRPr>
                    </a:p>
                  </a:txBody>
                  <a:tcPr marL="9525" marR="9525" marT="9525" marB="0" anchor="ctr"/>
                </a:tc>
                <a:tc>
                  <a:txBody>
                    <a:bodyPr/>
                    <a:lstStyle/>
                    <a:p>
                      <a:pPr algn="ctr" fontAlgn="b"/>
                      <a:r>
                        <a:rPr lang="en-US" sz="1000" b="1" i="0" u="none" strike="noStrike" dirty="0">
                          <a:solidFill>
                            <a:srgbClr val="000000"/>
                          </a:solidFill>
                          <a:effectLst/>
                          <a:latin typeface="Tahoma" panose="020B0604030504040204" pitchFamily="34" charset="0"/>
                        </a:rPr>
                        <a:t>8 Violations</a:t>
                      </a:r>
                    </a:p>
                  </a:txBody>
                  <a:tcPr marL="9525" marR="9525" marT="9525" marB="0" anchor="ctr"/>
                </a:tc>
                <a:tc>
                  <a:txBody>
                    <a:bodyPr/>
                    <a:lstStyle/>
                    <a:p>
                      <a:pPr algn="ctr" fontAlgn="b"/>
                      <a:r>
                        <a:rPr lang="en-US" sz="1000" b="1" i="0" u="none" strike="noStrike" dirty="0">
                          <a:solidFill>
                            <a:srgbClr val="000000"/>
                          </a:solidFill>
                          <a:effectLst/>
                          <a:latin typeface="Tahoma" panose="020B0604030504040204" pitchFamily="34" charset="0"/>
                        </a:rPr>
                        <a:t>2 Citations</a:t>
                      </a:r>
                    </a:p>
                  </a:txBody>
                  <a:tcPr marL="9525" marR="9525" marT="9525" marB="0" anchor="ctr"/>
                </a:tc>
                <a:tc>
                  <a:txBody>
                    <a:bodyPr/>
                    <a:lstStyle/>
                    <a:p>
                      <a:pPr algn="ctr" fontAlgn="b"/>
                      <a:r>
                        <a:rPr lang="en-US" sz="1000" b="1" i="0" u="none" strike="noStrike" dirty="0">
                          <a:solidFill>
                            <a:srgbClr val="000000"/>
                          </a:solidFill>
                          <a:effectLst/>
                          <a:latin typeface="Tahoma" panose="020B0604030504040204" pitchFamily="34" charset="0"/>
                        </a:rPr>
                        <a:t>Placed Out Of Service</a:t>
                      </a:r>
                    </a:p>
                  </a:txBody>
                  <a:tcPr marL="9525" marR="9525" marT="9525" marB="0" anchor="ctr"/>
                </a:tc>
                <a:extLst>
                  <a:ext uri="{0D108BD9-81ED-4DB2-BD59-A6C34878D82A}">
                    <a16:rowId xmlns:a16="http://schemas.microsoft.com/office/drawing/2014/main" val="867799341"/>
                  </a:ext>
                </a:extLst>
              </a:tr>
              <a:tr h="497841">
                <a:tc>
                  <a:txBody>
                    <a:bodyPr/>
                    <a:lstStyle/>
                    <a:p>
                      <a:pPr algn="ctr" fontAlgn="b"/>
                      <a:r>
                        <a:rPr lang="en-US" sz="1000" b="1" u="none" strike="noStrike" dirty="0">
                          <a:effectLst/>
                        </a:rPr>
                        <a:t>21-37516</a:t>
                      </a:r>
                      <a:endParaRPr lang="en-US" sz="1000" b="1" i="0" u="none" strike="noStrike" dirty="0">
                        <a:solidFill>
                          <a:srgbClr val="000000"/>
                        </a:solidFill>
                        <a:effectLst/>
                        <a:latin typeface="Tahoma" panose="020B0604030504040204" pitchFamily="34" charset="0"/>
                      </a:endParaRPr>
                    </a:p>
                  </a:txBody>
                  <a:tcPr marL="9525" marR="9525" marT="9525" marB="0" anchor="ctr"/>
                </a:tc>
                <a:tc>
                  <a:txBody>
                    <a:bodyPr/>
                    <a:lstStyle/>
                    <a:p>
                      <a:pPr algn="ctr" fontAlgn="b"/>
                      <a:r>
                        <a:rPr lang="en-US" sz="1000" b="1" i="0" u="none" strike="noStrike" dirty="0">
                          <a:solidFill>
                            <a:srgbClr val="000000"/>
                          </a:solidFill>
                          <a:effectLst/>
                          <a:latin typeface="Tahoma" panose="020B0604030504040204" pitchFamily="34" charset="0"/>
                        </a:rPr>
                        <a:t>No Violations</a:t>
                      </a:r>
                    </a:p>
                  </a:txBody>
                  <a:tcPr marL="9525" marR="9525" marT="9525" marB="0" anchor="ctr"/>
                </a:tc>
                <a:tc>
                  <a:txBody>
                    <a:bodyPr/>
                    <a:lstStyle/>
                    <a:p>
                      <a:pPr algn="ctr" fontAlgn="b"/>
                      <a:endParaRPr lang="en-US" sz="1000" b="1" i="0" u="none" strike="noStrike" dirty="0">
                        <a:solidFill>
                          <a:srgbClr val="000000"/>
                        </a:solidFill>
                        <a:effectLst/>
                        <a:latin typeface="Tahoma" panose="020B0604030504040204" pitchFamily="34" charset="0"/>
                      </a:endParaRPr>
                    </a:p>
                  </a:txBody>
                  <a:tcPr marL="9525" marR="9525" marT="9525" marB="0" anchor="ctr"/>
                </a:tc>
                <a:tc>
                  <a:txBody>
                    <a:bodyPr/>
                    <a:lstStyle/>
                    <a:p>
                      <a:pPr algn="ctr" fontAlgn="b"/>
                      <a:endParaRPr lang="en-US" sz="1000" b="1" i="0" u="none" strike="noStrike" dirty="0">
                        <a:solidFill>
                          <a:srgbClr val="00000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2790456305"/>
                  </a:ext>
                </a:extLst>
              </a:tr>
            </a:tbl>
          </a:graphicData>
        </a:graphic>
      </p:graphicFrame>
    </p:spTree>
    <p:extLst>
      <p:ext uri="{BB962C8B-B14F-4D97-AF65-F5344CB8AC3E}">
        <p14:creationId xmlns:p14="http://schemas.microsoft.com/office/powerpoint/2010/main" val="1114420455"/>
      </p:ext>
    </p:extLst>
  </p:cSld>
  <p:clrMapOvr>
    <a:masterClrMapping/>
  </p:clrMapOvr>
</p:sld>
</file>

<file path=ppt/theme/theme1.xml><?xml version="1.0" encoding="utf-8"?>
<a:theme xmlns:a="http://schemas.openxmlformats.org/drawingml/2006/main" name="Slic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ACC2096-6844-4B95-B463-E84303707E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0</TotalTime>
  <Words>947</Words>
  <Application>Microsoft Office PowerPoint</Application>
  <PresentationFormat>Widescreen</PresentationFormat>
  <Paragraphs>235</Paragraphs>
  <Slides>17</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ArialBlack</vt:lpstr>
      <vt:lpstr>Calibri</vt:lpstr>
      <vt:lpstr>Century Gothic</vt:lpstr>
      <vt:lpstr>Tahoma</vt:lpstr>
      <vt:lpstr>Times New Roman</vt:lpstr>
      <vt:lpstr>Wingdings</vt:lpstr>
      <vt:lpstr>Wingdings 3</vt:lpstr>
      <vt:lpstr>Slice</vt:lpstr>
      <vt:lpstr>Rosenberg Police Department</vt:lpstr>
      <vt:lpstr>PowerPoint Presentation</vt:lpstr>
      <vt:lpstr>PowerPoint Presentation</vt:lpstr>
      <vt:lpstr>PowerPoint Presentation</vt:lpstr>
      <vt:lpstr>PowerPoint Presentation</vt:lpstr>
      <vt:lpstr>PowerPoint Presentation</vt:lpstr>
      <vt:lpstr>PowerPoint Presentation</vt:lpstr>
      <vt:lpstr>Patrol Division </vt:lpstr>
      <vt:lpstr>Commercial vehicle enforcement</vt:lpstr>
      <vt:lpstr>Commercial vehicle enforcement</vt:lpstr>
      <vt:lpstr>Commercial vehicle enforcement</vt:lpstr>
      <vt:lpstr>Massage Parlor inspections</vt:lpstr>
      <vt:lpstr>Communications Division</vt:lpstr>
      <vt:lpstr>Community Relations Division</vt:lpstr>
      <vt:lpstr>UAV unit</vt:lpstr>
      <vt:lpstr>PowerPoint Presentation</vt:lpstr>
      <vt:lpstr>Employees of the week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2019-03-04T16:33:07Z</dcterms:created>
  <dcterms:modified xsi:type="dcterms:W3CDTF">2021-09-23T13:09:38Z</dcterms:modified>
</cp:coreProperties>
</file>